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6858000" cx="9144000"/>
  <p:notesSz cx="6858000" cy="9144000"/>
  <p:embeddedFontLst>
    <p:embeddedFont>
      <p:font typeface="Tajawal Black"/>
      <p:bold r:id="rId35"/>
    </p:embeddedFont>
    <p:embeddedFont>
      <p:font typeface="Tajawal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43">
          <p15:clr>
            <a:srgbClr val="000000"/>
          </p15:clr>
        </p15:guide>
        <p15:guide id="2" pos="2841">
          <p15:clr>
            <a:srgbClr val="000000"/>
          </p15:clr>
        </p15:guide>
      </p15:sldGuideLst>
    </p:ext>
    <p:ext uri="GoogleSlidesCustomDataVersion2">
      <go:slidesCustomData xmlns:go="http://customooxmlschemas.google.com/" r:id="rId38" roundtripDataSignature="AMtx7mgDhrS4z0e9uZoUdXHHkFzmsMZT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5B2E662-7B0F-4F2B-9241-FDB7AA19A38C}">
  <a:tblStyle styleId="{55B2E662-7B0F-4F2B-9241-FDB7AA19A38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43" orient="horz"/>
        <p:guide pos="2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TajawalBlack-bold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Tajawal-bold.fntdata"/><Relationship Id="rId14" Type="http://schemas.openxmlformats.org/officeDocument/2006/relationships/slide" Target="slides/slide8.xml"/><Relationship Id="rId36" Type="http://schemas.openxmlformats.org/officeDocument/2006/relationships/font" Target="fonts/Tajawal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customschemas.google.com/relationships/presentationmetadata" Target="meta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Intro about ARC and ANECD - and the team - briefly</a:t>
            </a:r>
            <a:endParaRPr/>
          </a:p>
        </p:txBody>
      </p:sp>
      <p:sp>
        <p:nvSpPr>
          <p:cNvPr id="178" name="Google Shape;178;p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Intro about ARC and ANECD - and the team - briefly</a:t>
            </a:r>
            <a:endParaRPr/>
          </a:p>
        </p:txBody>
      </p:sp>
      <p:sp>
        <p:nvSpPr>
          <p:cNvPr id="185" name="Google Shape;185;p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Intro about ARC and ANECD - and the team - briefly</a:t>
            </a:r>
            <a:endParaRPr/>
          </a:p>
        </p:txBody>
      </p:sp>
      <p:sp>
        <p:nvSpPr>
          <p:cNvPr id="193" name="Google Shape;193;p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Intro about ARC and ANECD - and the team - briefly</a:t>
            </a:r>
            <a:endParaRPr/>
          </a:p>
        </p:txBody>
      </p:sp>
      <p:sp>
        <p:nvSpPr>
          <p:cNvPr id="199" name="Google Shape;199;p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Intro about ARC and ANECD - and the team - briefly</a:t>
            </a:r>
            <a:endParaRPr/>
          </a:p>
        </p:txBody>
      </p:sp>
      <p:sp>
        <p:nvSpPr>
          <p:cNvPr id="205" name="Google Shape;205;p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Intro about ARC and ANECD - and the team - briefly</a:t>
            </a:r>
            <a:endParaRPr/>
          </a:p>
        </p:txBody>
      </p:sp>
      <p:sp>
        <p:nvSpPr>
          <p:cNvPr id="212" name="Google Shape;212;p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e2e12e96a3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e2e12e96a3_1_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Intro about ARC and ANECD - and the team - briefly</a:t>
            </a:r>
            <a:endParaRPr/>
          </a:p>
        </p:txBody>
      </p:sp>
      <p:sp>
        <p:nvSpPr>
          <p:cNvPr id="226" name="Google Shape;226;p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Intro about ARC and ANECD - and the team - briefly</a:t>
            </a:r>
            <a:endParaRPr/>
          </a:p>
        </p:txBody>
      </p:sp>
      <p:sp>
        <p:nvSpPr>
          <p:cNvPr id="93" name="Google Shape;9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Intro about ARC and ANECD - and the team - briefly</a:t>
            </a:r>
            <a:endParaRPr/>
          </a:p>
        </p:txBody>
      </p:sp>
      <p:sp>
        <p:nvSpPr>
          <p:cNvPr id="242" name="Google Shape;242;p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Intro about ARC and ANECD - and the team - briefly</a:t>
            </a:r>
            <a:endParaRPr/>
          </a:p>
        </p:txBody>
      </p:sp>
      <p:sp>
        <p:nvSpPr>
          <p:cNvPr id="257" name="Google Shape;257;p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e49f465e7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e49f465e78_0_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Intro about ARC and ANECD - and the team - briefly</a:t>
            </a:r>
            <a:endParaRPr/>
          </a:p>
        </p:txBody>
      </p:sp>
      <p:sp>
        <p:nvSpPr>
          <p:cNvPr id="273" name="Google Shape;273;p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7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8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08" name="Google Shape;308;p8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Intro about ARC and ANECD - and the team - briefly</a:t>
            </a:r>
            <a:endParaRPr/>
          </a:p>
        </p:txBody>
      </p:sp>
      <p:sp>
        <p:nvSpPr>
          <p:cNvPr id="316" name="Google Shape;316;p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Intro about ARC and ANECD - and the team - briefly</a:t>
            </a:r>
            <a:endParaRPr/>
          </a:p>
        </p:txBody>
      </p:sp>
      <p:sp>
        <p:nvSpPr>
          <p:cNvPr id="113" name="Google Shape;113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Intro about ARC and ANECD - and the team - briefly</a:t>
            </a:r>
            <a:endParaRPr/>
          </a:p>
        </p:txBody>
      </p:sp>
      <p:sp>
        <p:nvSpPr>
          <p:cNvPr id="122" name="Google Shape;122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Intro about ARC and ANECD - and the team - briefly</a:t>
            </a:r>
            <a:endParaRPr/>
          </a:p>
        </p:txBody>
      </p:sp>
      <p:sp>
        <p:nvSpPr>
          <p:cNvPr id="131" name="Google Shape;131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6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6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 rot="5400000">
            <a:off x="557902" y="173935"/>
            <a:ext cx="5851525" cy="6052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457200" y="1600200"/>
            <a:ext cx="4032504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2" type="body"/>
          </p:nvPr>
        </p:nvSpPr>
        <p:spPr>
          <a:xfrm>
            <a:off x="4654296" y="1600200"/>
            <a:ext cx="4032504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9pPr>
          </a:lstStyle>
          <a:p/>
        </p:txBody>
      </p:sp>
      <p:sp>
        <p:nvSpPr>
          <p:cNvPr id="45" name="Google Shape;45;p22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" type="body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61950" lvl="1" marL="914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5pPr>
            <a:lvl6pPr indent="-3238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9pPr>
          </a:lstStyle>
          <a:p/>
        </p:txBody>
      </p:sp>
      <p:sp>
        <p:nvSpPr>
          <p:cNvPr id="57" name="Google Shape;57;p25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/>
            </a:lvl2pPr>
            <a:lvl3pPr indent="-228600" lvl="2" marL="1371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4pPr>
            <a:lvl5pPr indent="-228600" lvl="4" marL="22860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5pPr>
            <a:lvl6pPr indent="-228600" lvl="5" marL="27432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6pPr>
            <a:lvl7pPr indent="-228600" lvl="6" marL="32004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7pPr>
            <a:lvl8pPr indent="-228600" lvl="7" marL="3657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8pPr>
            <a:lvl9pPr indent="-228600" lvl="8" marL="41148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9pPr>
          </a:lstStyle>
          <a:p/>
        </p:txBody>
      </p:sp>
      <p:sp>
        <p:nvSpPr>
          <p:cNvPr id="58" name="Google Shape;58;p2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/>
          <p:nvPr>
            <p:ph idx="2" type="pic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/>
            </a:lvl2pPr>
            <a:lvl3pPr indent="-228600" lvl="2" marL="1371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4pPr>
            <a:lvl5pPr indent="-228600" lvl="4" marL="22860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5pPr>
            <a:lvl6pPr indent="-228600" lvl="5" marL="27432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6pPr>
            <a:lvl7pPr indent="-228600" lvl="6" marL="32004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7pPr>
            <a:lvl8pPr indent="-228600" lvl="7" marL="3657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8pPr>
            <a:lvl9pPr indent="-228600" lvl="8" marL="41148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9pPr>
          </a:lstStyle>
          <a:p/>
        </p:txBody>
      </p:sp>
      <p:sp>
        <p:nvSpPr>
          <p:cNvPr id="65" name="Google Shape;65;p2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8.jp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5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Relationship Id="rId4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5" Type="http://schemas.openxmlformats.org/officeDocument/2006/relationships/image" Target="../media/image21.jpg"/><Relationship Id="rId6" Type="http://schemas.openxmlformats.org/officeDocument/2006/relationships/image" Target="../media/image27.png"/><Relationship Id="rId7" Type="http://schemas.openxmlformats.org/officeDocument/2006/relationships/image" Target="../media/image1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Relationship Id="rId4" Type="http://schemas.openxmlformats.org/officeDocument/2006/relationships/image" Target="../media/image31.png"/><Relationship Id="rId5" Type="http://schemas.openxmlformats.org/officeDocument/2006/relationships/image" Target="../media/image25.png"/><Relationship Id="rId6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4.jpg"/><Relationship Id="rId4" Type="http://schemas.openxmlformats.org/officeDocument/2006/relationships/image" Target="../media/image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png"/><Relationship Id="rId4" Type="http://schemas.openxmlformats.org/officeDocument/2006/relationships/image" Target="../media/image35.png"/><Relationship Id="rId5" Type="http://schemas.openxmlformats.org/officeDocument/2006/relationships/hyperlink" Target="about:blank" TargetMode="External"/><Relationship Id="rId6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2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idx="1" type="subTitle"/>
          </p:nvPr>
        </p:nvSpPr>
        <p:spPr>
          <a:xfrm>
            <a:off x="91440" y="4495270"/>
            <a:ext cx="9144000" cy="1420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2800">
              <a:solidFill>
                <a:srgbClr val="F2788A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431800" lvl="0" marL="4572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2800">
                <a:solidFill>
                  <a:srgbClr val="404040"/>
                </a:solidFill>
                <a:latin typeface="Tajawal"/>
                <a:ea typeface="Tajawal"/>
                <a:cs typeface="Tajawal"/>
                <a:sym typeface="Tajawal"/>
              </a:rPr>
              <a:t>8 – 10 أيلول/سبتمبر 2023</a:t>
            </a:r>
            <a:endParaRPr sz="2800">
              <a:solidFill>
                <a:srgbClr val="404040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0" y="6302374"/>
            <a:ext cx="9144000" cy="555626"/>
          </a:xfrm>
          <a:prstGeom prst="rect">
            <a:avLst/>
          </a:prstGeom>
          <a:solidFill>
            <a:srgbClr val="65C0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esign2"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4130" y="6012358"/>
            <a:ext cx="1515740" cy="25952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0" y="6287130"/>
            <a:ext cx="9144000" cy="5556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Tajawal"/>
                <a:ea typeface="Tajawal"/>
                <a:cs typeface="Tajawal"/>
                <a:sym typeface="Tajawal"/>
              </a:rPr>
              <a:t>www.anecd.net</a:t>
            </a:r>
            <a:endParaRPr b="0" i="0" sz="3200" u="none" cap="none" strike="noStrike">
              <a:solidFill>
                <a:schemeClr val="lt1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2148840" y="3680560"/>
            <a:ext cx="484632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2788A"/>
                </a:solidFill>
                <a:latin typeface="Tajawal"/>
                <a:ea typeface="Tajawal"/>
                <a:cs typeface="Tajawal"/>
                <a:sym typeface="Tajawal"/>
              </a:rPr>
              <a:t>رعاية الأطفال الصغار في عالم مضطرب: </a:t>
            </a:r>
            <a:endParaRPr b="1" i="0" sz="2800" u="none" cap="none" strike="noStrike">
              <a:solidFill>
                <a:srgbClr val="F2788A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2788A"/>
                </a:solidFill>
                <a:latin typeface="Tajawal"/>
                <a:ea typeface="Tajawal"/>
                <a:cs typeface="Tajawal"/>
                <a:sym typeface="Tajawal"/>
              </a:rPr>
              <a:t>استراتيجيات التنمية في البلدان العربية </a:t>
            </a:r>
            <a:endParaRPr b="1" i="0" sz="2800" u="none" cap="none" strike="noStrike">
              <a:solidFill>
                <a:srgbClr val="F2788A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087" y="782891"/>
            <a:ext cx="9150176" cy="25085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nt, text, screenshot, graphics&#10;&#10;Description automatically generated" id="90" name="Google Shape;9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2200" y="149788"/>
            <a:ext cx="2541270" cy="633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7"/>
          <p:cNvSpPr txBox="1"/>
          <p:nvPr/>
        </p:nvSpPr>
        <p:spPr>
          <a:xfrm>
            <a:off x="4343401" y="3109562"/>
            <a:ext cx="4653162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3862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65C0BA"/>
                </a:solidFill>
                <a:latin typeface="Tajawal Black"/>
                <a:ea typeface="Tajawal Black"/>
                <a:cs typeface="Tajawal Black"/>
                <a:sym typeface="Tajawal Black"/>
              </a:rPr>
              <a:t>الفقر</a:t>
            </a:r>
            <a:endParaRPr b="1" i="0" sz="1600" u="none" cap="none" strike="noStrike">
              <a:solidFill>
                <a:srgbClr val="65C0BA"/>
              </a:solidFill>
              <a:latin typeface="Tajawal Black"/>
              <a:ea typeface="Tajawal Black"/>
              <a:cs typeface="Tajawal Black"/>
              <a:sym typeface="Tajawal Black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3862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65C0BA"/>
                </a:solidFill>
                <a:latin typeface="Tajawal Black"/>
                <a:ea typeface="Tajawal Black"/>
                <a:cs typeface="Tajawal Black"/>
                <a:sym typeface="Tajawal Black"/>
              </a:rPr>
              <a:t>العنف بما في ذلك الحروب والاحتلال واللجوء</a:t>
            </a:r>
            <a:endParaRPr b="1" i="0" sz="1600" u="none" cap="none" strike="noStrike">
              <a:solidFill>
                <a:srgbClr val="65C0BA"/>
              </a:solidFill>
              <a:latin typeface="Tajawal Black"/>
              <a:ea typeface="Tajawal Black"/>
              <a:cs typeface="Tajawal Black"/>
              <a:sym typeface="Tajawal Black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3862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65C0BA"/>
                </a:solidFill>
                <a:latin typeface="Tajawal Black"/>
                <a:ea typeface="Tajawal Black"/>
                <a:cs typeface="Tajawal Black"/>
                <a:sym typeface="Tajawal Black"/>
              </a:rPr>
              <a:t>عدم الاستقرار السياسي</a:t>
            </a:r>
            <a:endParaRPr b="1" i="0" sz="1600" u="none" cap="none" strike="noStrike">
              <a:solidFill>
                <a:srgbClr val="65C0BA"/>
              </a:solidFill>
              <a:latin typeface="Tajawal Black"/>
              <a:ea typeface="Tajawal Black"/>
              <a:cs typeface="Tajawal Black"/>
              <a:sym typeface="Tajawal Black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3862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65C0BA"/>
                </a:solidFill>
                <a:latin typeface="Tajawal Black"/>
                <a:ea typeface="Tajawal Black"/>
                <a:cs typeface="Tajawal Black"/>
                <a:sym typeface="Tajawal Black"/>
              </a:rPr>
              <a:t>عدم المساواة والإنصاف</a:t>
            </a:r>
            <a:endParaRPr b="1" i="0" sz="1600" u="none" cap="none" strike="noStrike">
              <a:solidFill>
                <a:srgbClr val="65C0BA"/>
              </a:solidFill>
              <a:latin typeface="Tajawal Black"/>
              <a:ea typeface="Tajawal Black"/>
              <a:cs typeface="Tajawal Black"/>
              <a:sym typeface="Tajawal Black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3862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65C0BA"/>
                </a:solidFill>
                <a:latin typeface="Tajawal Black"/>
                <a:ea typeface="Tajawal Black"/>
                <a:cs typeface="Tajawal Black"/>
                <a:sym typeface="Tajawal Black"/>
              </a:rPr>
              <a:t>أزمة المناخ والتآكل البيئي</a:t>
            </a:r>
            <a:endParaRPr b="1" i="0" sz="1600" u="none" cap="none" strike="noStrike">
              <a:solidFill>
                <a:srgbClr val="65C0BA"/>
              </a:solidFill>
              <a:latin typeface="Tajawal Black"/>
              <a:ea typeface="Tajawal Black"/>
              <a:cs typeface="Tajawal Black"/>
              <a:sym typeface="Tajawal Black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3862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65C0BA"/>
                </a:solidFill>
                <a:latin typeface="Tajawal Black"/>
                <a:ea typeface="Tajawal Black"/>
                <a:cs typeface="Tajawal Black"/>
                <a:sym typeface="Tajawal Black"/>
              </a:rPr>
              <a:t>التمييز المبني على النوع الاجتماعي</a:t>
            </a:r>
            <a:endParaRPr b="1" i="0" sz="1600" u="none" cap="none" strike="noStrike">
              <a:solidFill>
                <a:srgbClr val="65C0BA"/>
              </a:solidFill>
              <a:latin typeface="Tajawal Black"/>
              <a:ea typeface="Tajawal Black"/>
              <a:cs typeface="Tajawal Black"/>
              <a:sym typeface="Tajawal Black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3862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65C0BA"/>
                </a:solidFill>
                <a:latin typeface="Tajawal Black"/>
                <a:ea typeface="Tajawal Black"/>
                <a:cs typeface="Tajawal Black"/>
                <a:sym typeface="Tajawal Black"/>
              </a:rPr>
              <a:t>----------------------------------</a:t>
            </a:r>
            <a:endParaRPr/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3862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65C0BA"/>
                </a:solidFill>
                <a:latin typeface="Tajawal Black"/>
                <a:ea typeface="Tajawal Black"/>
                <a:cs typeface="Tajawal Black"/>
                <a:sym typeface="Tajawal Black"/>
              </a:rPr>
              <a:t>جائحة كورونا وعواقبها</a:t>
            </a:r>
            <a:endParaRPr/>
          </a:p>
        </p:txBody>
      </p:sp>
      <p:sp>
        <p:nvSpPr>
          <p:cNvPr id="168" name="Google Shape;168;p67"/>
          <p:cNvSpPr/>
          <p:nvPr/>
        </p:nvSpPr>
        <p:spPr>
          <a:xfrm>
            <a:off x="339616" y="2374842"/>
            <a:ext cx="1702794" cy="3813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51435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فلسطين</a:t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51435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الصومال</a:t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51435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السودان</a:t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51435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سوريا</a:t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51435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اليمن</a:t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196850" lvl="0" marL="51435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196850" lvl="0" marL="51435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51435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جزر القمر</a:t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51435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جيبوتي</a:t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51435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مصر</a:t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51435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الأردن</a:t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51435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موريتانيا</a:t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51435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المغرب</a:t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51435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تونس</a:t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51435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الجزائر</a:t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196850" lvl="0" marL="5143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196850" lvl="0" marL="5143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0" lvl="0" marL="2286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2739" lvl="0" marL="257310" marR="0" rtl="0" algn="l">
              <a:lnSpc>
                <a:spcPct val="100000"/>
              </a:lnSpc>
              <a:spcBef>
                <a:spcPts val="272"/>
              </a:spcBef>
              <a:spcAft>
                <a:spcPts val="0"/>
              </a:spcAft>
              <a:buClr>
                <a:srgbClr val="929FA3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2788A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169" name="Google Shape;169;p67"/>
          <p:cNvSpPr txBox="1"/>
          <p:nvPr/>
        </p:nvSpPr>
        <p:spPr>
          <a:xfrm>
            <a:off x="4343401" y="2082455"/>
            <a:ext cx="457740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2788A"/>
                </a:solidFill>
                <a:latin typeface="Tajawal Black"/>
                <a:ea typeface="Tajawal Black"/>
                <a:cs typeface="Tajawal Black"/>
                <a:sym typeface="Tajawal Black"/>
              </a:rPr>
              <a:t>تحديات مزمنة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2788A"/>
                </a:solidFill>
                <a:latin typeface="Tajawal Black"/>
                <a:ea typeface="Tajawal Black"/>
                <a:cs typeface="Tajawal Black"/>
                <a:sym typeface="Tajawal Black"/>
              </a:rPr>
              <a:t>لمحددات تنمية الطفولة المبكرة ورعايتها وحمايتها وتربيتها السياسية والاجتماعية والاقتصادية والبيئية والثقافية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67"/>
          <p:cNvSpPr txBox="1"/>
          <p:nvPr/>
        </p:nvSpPr>
        <p:spPr>
          <a:xfrm>
            <a:off x="4440592" y="1470846"/>
            <a:ext cx="438302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ajawal"/>
                <a:ea typeface="Tajawal"/>
                <a:cs typeface="Tajawal"/>
                <a:sym typeface="Tajawal"/>
              </a:rPr>
              <a:t>معظم البلدان العربية تعاني من:</a:t>
            </a:r>
            <a:endParaRPr b="1" i="0" sz="1600" u="none" cap="none" strike="noStrike">
              <a:solidFill>
                <a:srgbClr val="000000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171" name="Google Shape;171;p67"/>
          <p:cNvSpPr txBox="1"/>
          <p:nvPr/>
        </p:nvSpPr>
        <p:spPr>
          <a:xfrm>
            <a:off x="2085643" y="3411173"/>
            <a:ext cx="1702794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B050"/>
                </a:solidFill>
                <a:latin typeface="Tajawal"/>
                <a:ea typeface="Tajawal"/>
                <a:cs typeface="Tajawal"/>
                <a:sym typeface="Tajawal"/>
              </a:rPr>
              <a:t>الكويت</a:t>
            </a:r>
            <a:endParaRPr b="1" i="0" sz="1600" u="none" cap="none" strike="noStrike">
              <a:solidFill>
                <a:srgbClr val="00B050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B050"/>
                </a:solidFill>
                <a:latin typeface="Tajawal"/>
                <a:ea typeface="Tajawal"/>
                <a:cs typeface="Tajawal"/>
                <a:sym typeface="Tajawal"/>
              </a:rPr>
              <a:t>عمان</a:t>
            </a:r>
            <a:endParaRPr b="1" i="0" sz="1600" u="none" cap="none" strike="noStrike">
              <a:solidFill>
                <a:srgbClr val="00B050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B050"/>
                </a:solidFill>
                <a:latin typeface="Tajawal"/>
                <a:ea typeface="Tajawal"/>
                <a:cs typeface="Tajawal"/>
                <a:sym typeface="Tajawal"/>
              </a:rPr>
              <a:t>قطر</a:t>
            </a:r>
            <a:endParaRPr b="1" i="0" sz="1600" u="none" cap="none" strike="noStrike">
              <a:solidFill>
                <a:srgbClr val="00B050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B050"/>
                </a:solidFill>
                <a:latin typeface="Tajawal"/>
                <a:ea typeface="Tajawal"/>
                <a:cs typeface="Tajawal"/>
                <a:sym typeface="Tajawal"/>
              </a:rPr>
              <a:t>السعودية</a:t>
            </a:r>
            <a:endParaRPr b="1" i="0" sz="1600" u="none" cap="none" strike="noStrike">
              <a:solidFill>
                <a:srgbClr val="00B050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B050"/>
                </a:solidFill>
                <a:latin typeface="Tajawal"/>
                <a:ea typeface="Tajawal"/>
                <a:cs typeface="Tajawal"/>
                <a:sym typeface="Tajawal"/>
              </a:rPr>
              <a:t>الأمارات العربية المتحدة</a:t>
            </a:r>
            <a:endParaRPr b="1" i="0" sz="1600" u="none" cap="none" strike="noStrike">
              <a:solidFill>
                <a:srgbClr val="00B050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B050"/>
                </a:solidFill>
                <a:latin typeface="Tajawal"/>
                <a:ea typeface="Tajawal"/>
                <a:cs typeface="Tajawal"/>
                <a:sym typeface="Tajawal"/>
              </a:rPr>
              <a:t>البحرين</a:t>
            </a:r>
            <a:endParaRPr b="1" i="0" sz="1600" u="none" cap="none" strike="noStrike">
              <a:solidFill>
                <a:srgbClr val="00B050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cxnSp>
        <p:nvCxnSpPr>
          <p:cNvPr id="172" name="Google Shape;172;p67"/>
          <p:cNvCxnSpPr/>
          <p:nvPr/>
        </p:nvCxnSpPr>
        <p:spPr>
          <a:xfrm>
            <a:off x="4276093" y="992221"/>
            <a:ext cx="0" cy="4719446"/>
          </a:xfrm>
          <a:prstGeom prst="straightConnector1">
            <a:avLst/>
          </a:prstGeom>
          <a:noFill/>
          <a:ln cap="flat" cmpd="sng" w="63500">
            <a:solidFill>
              <a:srgbClr val="E7CCD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A picture containing font, text, screenshot, graphics&#10;&#10;Description automatically generated" id="173" name="Google Shape;17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4496" y="246418"/>
            <a:ext cx="2541270" cy="6331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ap of africa with flags&#10;&#10;Description automatically generated" id="174" name="Google Shape;174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2910" y="-23544"/>
            <a:ext cx="2848113" cy="2105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67"/>
          <p:cNvSpPr txBox="1"/>
          <p:nvPr/>
        </p:nvSpPr>
        <p:spPr>
          <a:xfrm>
            <a:off x="2395728" y="2606040"/>
            <a:ext cx="1527047" cy="999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51435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العراق</a:t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51435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ليبيا</a:t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51435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لبنان</a:t>
            </a:r>
            <a:endParaRPr b="1" i="0" sz="1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font, text, screenshot, graphics&#10;&#10;Description automatically generated" id="180" name="Google Shape;180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4496" y="246418"/>
            <a:ext cx="2541270" cy="6331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a diagram&#10;&#10;Description automatically generated with medium confidence" id="181" name="Google Shape;181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117" y="2130775"/>
            <a:ext cx="8795766" cy="467138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68"/>
          <p:cNvSpPr txBox="1"/>
          <p:nvPr/>
        </p:nvSpPr>
        <p:spPr>
          <a:xfrm>
            <a:off x="278106" y="602075"/>
            <a:ext cx="8353830" cy="2272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237490" marR="0" rtl="0" algn="l">
              <a:lnSpc>
                <a:spcPct val="8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5D626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37490" marR="0" rtl="0" algn="l">
              <a:lnSpc>
                <a:spcPct val="8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5D626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1755" marR="0" rtl="0" algn="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D73862"/>
                </a:solidFill>
                <a:latin typeface="Arial"/>
                <a:ea typeface="Arial"/>
                <a:cs typeface="Arial"/>
                <a:sym typeface="Arial"/>
              </a:rPr>
              <a:t>من خلال تحديد من هم الفقراء، وطبيعة فقرهم (ملف الحرمان الخاص بهم) ومدى فقرهم (الحرمان نفسه)،</a:t>
            </a:r>
            <a:endParaRPr b="1" i="0" sz="1800" u="none" cap="none" strike="noStrike">
              <a:solidFill>
                <a:srgbClr val="D738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1755" marR="0" rtl="1" algn="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D73862"/>
                </a:solidFill>
                <a:latin typeface="Arial"/>
                <a:ea typeface="Arial"/>
                <a:cs typeface="Arial"/>
                <a:sym typeface="Arial"/>
              </a:rPr>
              <a:t>فإن مؤشر الفقر متعدد الأبعاد العالمي يكمل معدل الفقر الدولي البالغ 1.90 دولاراً في اليوم.</a:t>
            </a:r>
            <a:endParaRPr b="1" i="0" sz="1800" u="none" cap="none" strike="noStrike">
              <a:solidFill>
                <a:srgbClr val="D738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1755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5D626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57505" marR="0" rtl="1" algn="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5D626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1" i="0" lang="en-US" sz="2000" u="none" cap="none" strike="noStrike">
                <a:solidFill>
                  <a:srgbClr val="65C0BA"/>
                </a:solidFill>
                <a:latin typeface="Arial"/>
                <a:ea typeface="Arial"/>
                <a:cs typeface="Arial"/>
                <a:sym typeface="Arial"/>
              </a:rPr>
              <a:t>هيكل مؤشر الفقر العالمي متعدد الأبعاد</a:t>
            </a:r>
            <a:endParaRPr b="1" i="0" sz="2000" u="none" cap="none" strike="noStrike">
              <a:solidFill>
                <a:srgbClr val="65C0B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65C0BA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600" u="none" cap="none" strike="noStrike">
              <a:solidFill>
                <a:srgbClr val="65C0B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r design" id="187" name="Google Shape;187;p69"/>
          <p:cNvPicPr preferRelativeResize="0"/>
          <p:nvPr/>
        </p:nvPicPr>
        <p:blipFill rotWithShape="1">
          <a:blip r:embed="rId3">
            <a:alphaModFix/>
          </a:blip>
          <a:srcRect b="49965" l="49854" r="0" t="0"/>
          <a:stretch/>
        </p:blipFill>
        <p:spPr>
          <a:xfrm>
            <a:off x="0" y="4704488"/>
            <a:ext cx="2281238" cy="22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69"/>
          <p:cNvSpPr txBox="1"/>
          <p:nvPr/>
        </p:nvSpPr>
        <p:spPr>
          <a:xfrm>
            <a:off x="992123" y="4068382"/>
            <a:ext cx="715975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65C0BA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65C0BA"/>
                </a:solidFill>
                <a:latin typeface="Tajawal"/>
                <a:ea typeface="Tajawal"/>
                <a:cs typeface="Tajawal"/>
                <a:sym typeface="Tajawal"/>
              </a:rPr>
              <a:t>5 من العشرة بلدان الأقل سلاماً في العالم هي بلدان عربية </a:t>
            </a:r>
            <a:endParaRPr b="1" i="0" sz="2400" u="none" cap="none" strike="noStrike">
              <a:solidFill>
                <a:srgbClr val="65C0BA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65C0BA"/>
                </a:solidFill>
                <a:latin typeface="Tajawal"/>
                <a:ea typeface="Tajawal"/>
                <a:cs typeface="Tajawal"/>
                <a:sym typeface="Tajawal"/>
              </a:rPr>
              <a:t>5 من الستة بلدان الأكثر عنفاً ضد الأطفال هي بلدان عربية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C00000"/>
                </a:solidFill>
                <a:latin typeface="Tajawal"/>
                <a:ea typeface="Tajawal"/>
                <a:cs typeface="Tajawal"/>
                <a:sym typeface="Tajawal"/>
              </a:rPr>
              <a:t>اليمن، سوريا، فلسطين، السودان ، الصومال</a:t>
            </a:r>
            <a:endParaRPr b="1" i="0" sz="2400" u="none" cap="none" strike="noStrike">
              <a:solidFill>
                <a:srgbClr val="C00000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descr="A map of the world with red countries/regions&#10;&#10;Description automatically generated" id="189" name="Google Shape;189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72813" y="967768"/>
            <a:ext cx="4398373" cy="31006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nt, text, screenshot, graphics&#10;&#10;Description automatically generated" id="190" name="Google Shape;190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54496" y="246418"/>
            <a:ext cx="2541270" cy="633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" name="Google Shape;195;p70"/>
          <p:cNvGraphicFramePr/>
          <p:nvPr/>
        </p:nvGraphicFramePr>
        <p:xfrm>
          <a:off x="941832" y="10881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{55B2E662-7B0F-4F2B-9241-FDB7AA19A38C}</a:tableStyleId>
              </a:tblPr>
              <a:tblGrid>
                <a:gridCol w="1467675"/>
                <a:gridCol w="5893250"/>
              </a:tblGrid>
              <a:tr h="444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C00000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 </a:t>
                      </a:r>
                      <a:endParaRPr b="1" sz="1600" u="none" cap="none" strike="noStrike">
                        <a:solidFill>
                          <a:srgbClr val="C00000"/>
                        </a:solidFill>
                        <a:latin typeface="Tajawal"/>
                        <a:ea typeface="Tajawal"/>
                        <a:cs typeface="Tajawal"/>
                        <a:sym typeface="Tajawal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65C0BA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سوريا</a:t>
                      </a:r>
                      <a:endParaRPr b="1" sz="2800" u="none" cap="none" strike="noStrike">
                        <a:solidFill>
                          <a:srgbClr val="65C0BA"/>
                        </a:solidFill>
                        <a:latin typeface="Tajawal"/>
                        <a:ea typeface="Tajawal"/>
                        <a:cs typeface="Tajawal"/>
                        <a:sym typeface="Tajawal"/>
                      </a:endParaRPr>
                    </a:p>
                  </a:txBody>
                  <a:tcPr marT="63500" marB="63500" marR="63500" marL="63500"/>
                </a:tc>
              </a:tr>
              <a:tr h="467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C00000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الحرب</a:t>
                      </a:r>
                      <a:endParaRPr b="1" sz="1600" u="none" cap="none" strike="noStrike">
                        <a:solidFill>
                          <a:srgbClr val="C00000"/>
                        </a:solidFill>
                        <a:latin typeface="Tajawal"/>
                        <a:ea typeface="Tajawal"/>
                        <a:cs typeface="Tajawal"/>
                        <a:sym typeface="Tajawal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-285750" lvl="0" marL="2857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12 سنة</a:t>
                      </a:r>
                      <a:endParaRPr/>
                    </a:p>
                    <a:p>
                      <a:pPr indent="-285750" lvl="0" marL="2857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تضخم هائل</a:t>
                      </a:r>
                      <a:endParaRPr/>
                    </a:p>
                    <a:p>
                      <a:pPr indent="-285750" lvl="0" marL="2857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الزلزال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Tajawal"/>
                        <a:ea typeface="Tajawal"/>
                        <a:cs typeface="Tajawal"/>
                        <a:sym typeface="Tajawal"/>
                      </a:endParaRPr>
                    </a:p>
                  </a:txBody>
                  <a:tcPr marT="63500" marB="63500" marR="63500" marL="63500"/>
                </a:tc>
              </a:tr>
              <a:tr h="891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C00000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اللجوء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C00000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والنزوح الداخلي</a:t>
                      </a:r>
                      <a:endParaRPr b="1" sz="1600" u="none" cap="none" strike="noStrike">
                        <a:solidFill>
                          <a:srgbClr val="C00000"/>
                        </a:solidFill>
                        <a:latin typeface="Tajawal"/>
                        <a:ea typeface="Tajawal"/>
                        <a:cs typeface="Tajawal"/>
                        <a:sym typeface="Tajawal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-342900" lvl="0" marL="34290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 واحد من كل 5 لاجئين في العالم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Tajawal"/>
                        <a:ea typeface="Tajawal"/>
                        <a:cs typeface="Tajawal"/>
                        <a:sym typeface="Tajawal"/>
                      </a:endParaRPr>
                    </a:p>
                    <a:p>
                      <a:pPr indent="-342900" lvl="0" marL="34290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6.5 مليون لاجئ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Tajawal"/>
                        <a:ea typeface="Tajawal"/>
                        <a:cs typeface="Tajawal"/>
                        <a:sym typeface="Tajawal"/>
                      </a:endParaRPr>
                    </a:p>
                    <a:p>
                      <a:pPr indent="-342900" lvl="0" marL="34290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6.8 نازح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Tajawal"/>
                        <a:ea typeface="Tajawal"/>
                        <a:cs typeface="Tajawal"/>
                        <a:sym typeface="Tajawal"/>
                      </a:endParaRPr>
                    </a:p>
                  </a:txBody>
                  <a:tcPr marT="63500" marB="63500" marR="63500" marL="63500"/>
                </a:tc>
              </a:tr>
              <a:tr h="691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C00000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الفقر</a:t>
                      </a:r>
                      <a:endParaRPr b="1" sz="1600" u="none" cap="none" strike="noStrike">
                        <a:solidFill>
                          <a:srgbClr val="C00000"/>
                        </a:solidFill>
                        <a:latin typeface="Tajawal"/>
                        <a:ea typeface="Tajawal"/>
                        <a:cs typeface="Tajawal"/>
                        <a:sym typeface="Tajawal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-342900" lvl="0" marL="34290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9 من كل 10 من السكان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Tajawal"/>
                        <a:ea typeface="Tajawal"/>
                        <a:cs typeface="Tajawal"/>
                        <a:sym typeface="Tajawal"/>
                      </a:endParaRPr>
                    </a:p>
                    <a:p>
                      <a:pPr indent="-342900" lvl="0" marL="34290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50% منهم فقر مدقع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Tajawal"/>
                        <a:ea typeface="Tajawal"/>
                        <a:cs typeface="Tajawal"/>
                        <a:sym typeface="Tajawal"/>
                      </a:endParaRPr>
                    </a:p>
                  </a:txBody>
                  <a:tcPr marT="63500" marB="63500" marR="63500" marL="63500"/>
                </a:tc>
              </a:tr>
              <a:tr h="1914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C00000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الغذاء</a:t>
                      </a:r>
                      <a:endParaRPr b="1" sz="1600" u="none" cap="none" strike="noStrike">
                        <a:solidFill>
                          <a:srgbClr val="C00000"/>
                        </a:solidFill>
                        <a:latin typeface="Tajawal"/>
                        <a:ea typeface="Tajawal"/>
                        <a:cs typeface="Tajawal"/>
                        <a:sym typeface="Tajawal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-342900" lvl="0" marL="34290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سادس أكبر عدد من الأشخاص الذين يعانون من انعدام الأمن الغذائي في العالم</a:t>
                      </a:r>
                      <a:endParaRPr/>
                    </a:p>
                    <a:p>
                      <a:pPr indent="-342900" lvl="0" marL="34290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تبلغ تكلفة السلة الغذائية في عام 2023 13 مرة أكثر مما كانت عليه في عام 2020.</a:t>
                      </a:r>
                      <a:endParaRPr/>
                    </a:p>
                    <a:p>
                      <a:pPr indent="-342900" lvl="0" marL="34290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انخفاض إنتاج سوريا من القمح بنسبة 75%</a:t>
                      </a:r>
                      <a:endParaRPr/>
                    </a:p>
                    <a:p>
                      <a:pPr indent="-342900" lvl="0" marL="34290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ويعاني 12.1 مليون شخص، أي أكثر من نصف السكان، من انعدام الأمن الغذائي.</a:t>
                      </a:r>
                      <a:endParaRPr/>
                    </a:p>
                    <a:p>
                      <a:pPr indent="-342900" lvl="0" marL="34290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2.9 مليون شخص معرضون لخطر انعدام الأمن الغذائي الكامل.</a:t>
                      </a:r>
                      <a:endParaRPr/>
                    </a:p>
                    <a:p>
                      <a:pPr indent="-342900" lvl="0" marL="34290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يعاني 28% من الأطفال في بعض مناطق سوريا من التقزم.</a:t>
                      </a:r>
                      <a:endParaRPr/>
                    </a:p>
                    <a:p>
                      <a:pPr indent="-342900" lvl="0" marL="34290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25% من الأمهات في شمال شرق سوريا يواجهن سوء التغذية. 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Tajawal"/>
                        <a:ea typeface="Tajawal"/>
                        <a:cs typeface="Tajawal"/>
                        <a:sym typeface="Tajawal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descr="A picture containing font, text, screenshot, graphics&#10;&#10;Description automatically generated" id="196" name="Google Shape;196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4496" y="246418"/>
            <a:ext cx="2541270" cy="633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" name="Google Shape;201;p71"/>
          <p:cNvGraphicFramePr/>
          <p:nvPr/>
        </p:nvGraphicFramePr>
        <p:xfrm>
          <a:off x="1261872" y="12618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{55B2E662-7B0F-4F2B-9241-FDB7AA19A38C}</a:tableStyleId>
              </a:tblPr>
              <a:tblGrid>
                <a:gridCol w="1200575"/>
                <a:gridCol w="6032350"/>
              </a:tblGrid>
              <a:tr h="3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C00000"/>
                          </a:solidFill>
                        </a:rPr>
                        <a:t> </a:t>
                      </a:r>
                      <a:endParaRPr b="1" sz="14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65C0BA"/>
                          </a:solidFill>
                        </a:rPr>
                        <a:t>اليمن</a:t>
                      </a:r>
                      <a:endParaRPr b="1" sz="2400" u="none" cap="none" strike="noStrike">
                        <a:solidFill>
                          <a:srgbClr val="65C0B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/>
                </a:tc>
              </a:tr>
              <a:tr h="576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الحرب</a:t>
                      </a:r>
                      <a:endParaRPr b="1" sz="14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9 سنوات</a:t>
                      </a:r>
                      <a:endParaRPr b="1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/>
                </a:tc>
              </a:tr>
              <a:tr h="1024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C00000"/>
                          </a:solidFill>
                        </a:rPr>
                        <a:t>اللجوء والنزوح</a:t>
                      </a:r>
                      <a:endParaRPr b="1" sz="14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1" lang="en-US" sz="1800" u="none" cap="none" strike="noStrike"/>
                        <a:t>5 مليون نازح</a:t>
                      </a:r>
                      <a:endParaRPr b="1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/>
                </a:tc>
              </a:tr>
              <a:tr h="3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C00000"/>
                          </a:solidFill>
                        </a:rPr>
                        <a:t>الفقر</a:t>
                      </a:r>
                      <a:endParaRPr b="1" sz="14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80 %</a:t>
                      </a:r>
                      <a:endParaRPr b="1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/>
                </a:tc>
              </a:tr>
              <a:tr h="2815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C00000"/>
                          </a:solidFill>
                        </a:rPr>
                        <a:t>الغذاء</a:t>
                      </a:r>
                      <a:endParaRPr b="1" sz="14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-285750" lvl="0" marL="2857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طفل واحد يموت كل 10 دقائق، بسبب أمراض يمكن الوقاية منها </a:t>
                      </a:r>
                      <a:endParaRPr/>
                    </a:p>
                    <a:p>
                      <a:pPr indent="-285750" lvl="0" marL="2857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23 مليون شخص بمن فيهم أكثر من 11 مليون طفل بحاجة إلى مساعدات إنسانية للبقاء على قيد الحياة </a:t>
                      </a:r>
                      <a:endParaRPr/>
                    </a:p>
                    <a:p>
                      <a:pPr indent="-171450" lvl="0" marL="1714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 u="none" cap="none" strike="noStrike"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17 مليون شخص يعانون من انعدام الأمن الغذائي.</a:t>
                      </a:r>
                      <a:endParaRPr/>
                    </a:p>
                    <a:p>
                      <a:pPr indent="-171450" lvl="0" marL="1714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 u="none" cap="none" strike="noStrike"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وتعاني 3.5 مليون امرأة حامل/مرضعة من سوء التغذية الحاد.</a:t>
                      </a:r>
                      <a:endParaRPr/>
                    </a:p>
                    <a:p>
                      <a:pPr indent="-171450" lvl="0" marL="1714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 u="none" cap="none" strike="noStrike"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ويحتاج 2.2 مليون طفل دون سن الخامسة إلى العلاج من سوء التغذية الحاد</a:t>
                      </a:r>
                      <a:endParaRPr/>
                    </a:p>
                    <a:p>
                      <a:pPr indent="-171450" lvl="0" marL="1714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 u="none" cap="none" strike="noStrike"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يعاني ما يقرب من ثلث الأسر من فجوات في نظامهم الغذائي</a:t>
                      </a:r>
                      <a:endParaRPr b="1" sz="1800" u="none" cap="none" strike="noStrike">
                        <a:latin typeface="Tajawal"/>
                        <a:ea typeface="Tajawal"/>
                        <a:cs typeface="Tajawal"/>
                        <a:sym typeface="Tajawal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descr="A picture containing font, text, screenshot, graphics&#10;&#10;Description automatically generated" id="202" name="Google Shape;20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4496" y="246418"/>
            <a:ext cx="2541270" cy="633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r design" id="207" name="Google Shape;207;p72"/>
          <p:cNvPicPr preferRelativeResize="0"/>
          <p:nvPr/>
        </p:nvPicPr>
        <p:blipFill rotWithShape="1">
          <a:blip r:embed="rId3">
            <a:alphaModFix/>
          </a:blip>
          <a:srcRect b="49965" l="49854" r="0" t="0"/>
          <a:stretch/>
        </p:blipFill>
        <p:spPr>
          <a:xfrm>
            <a:off x="0" y="5358384"/>
            <a:ext cx="1548569" cy="15453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8" name="Google Shape;208;p72"/>
          <p:cNvGraphicFramePr/>
          <p:nvPr/>
        </p:nvGraphicFramePr>
        <p:xfrm>
          <a:off x="932688" y="11215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{55B2E662-7B0F-4F2B-9241-FDB7AA19A38C}</a:tableStyleId>
              </a:tblPr>
              <a:tblGrid>
                <a:gridCol w="1847100"/>
                <a:gridCol w="5843025"/>
              </a:tblGrid>
              <a:tr h="2042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65C0BA"/>
                          </a:solidFill>
                        </a:rPr>
                        <a:t> </a:t>
                      </a:r>
                      <a:endParaRPr b="1" sz="1600" u="none" cap="none" strike="noStrike">
                        <a:solidFill>
                          <a:srgbClr val="65C0B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7800" marB="37800" marR="37800" marL="3780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D73862"/>
                          </a:solidFill>
                        </a:rPr>
                        <a:t>لبنان</a:t>
                      </a:r>
                      <a:endParaRPr b="1" sz="2400" u="none" cap="none" strike="noStrike">
                        <a:solidFill>
                          <a:srgbClr val="D7386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7800" marB="37800" marR="37800" marL="37800"/>
                </a:tc>
              </a:tr>
              <a:tr h="3375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65C0B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الحرب</a:t>
                      </a:r>
                      <a:endParaRPr b="1" sz="1600" u="none" cap="none" strike="noStrike">
                        <a:solidFill>
                          <a:srgbClr val="65C0B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7800" marB="37800" marR="37800" marL="37800"/>
                </a:tc>
                <a:tc>
                  <a:txBody>
                    <a:bodyPr/>
                    <a:lstStyle/>
                    <a:p>
                      <a:pPr indent="-171450" lvl="0" marL="17145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1" lang="en-US" sz="1200" u="none" cap="none" strike="noStrike"/>
                        <a:t>الصراعات والحروب الإسرائيلية منذ عام 1975</a:t>
                      </a:r>
                      <a:endParaRPr/>
                    </a:p>
                    <a:p>
                      <a:pPr indent="-171450" lvl="0" marL="17145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1" lang="en-US" sz="1200" u="none" cap="none" strike="noStrike"/>
                        <a:t>أزمة سياسية واجتماعية واقتصادية عميقة</a:t>
                      </a:r>
                      <a:endParaRPr b="1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7800" marB="37800" marR="37800" marL="37800"/>
                </a:tc>
              </a:tr>
              <a:tr h="4709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65C0BA"/>
                          </a:solidFill>
                        </a:rPr>
                        <a:t>اللجوء</a:t>
                      </a:r>
                      <a:endParaRPr b="1" sz="1600" u="none" cap="none" strike="noStrike">
                        <a:solidFill>
                          <a:srgbClr val="65C0B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7800" marB="37800" marR="37800" marL="37800"/>
                </a:tc>
                <a:tc>
                  <a:txBody>
                    <a:bodyPr/>
                    <a:lstStyle/>
                    <a:p>
                      <a:pPr indent="-342900" lvl="0" marL="34290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Char char="∙"/>
                      </a:pPr>
                      <a:r>
                        <a:rPr b="1" lang="en-US" sz="1200" u="none" cap="none" strike="noStrike"/>
                        <a:t>السكان: 6 ملايين = 3 ملايين لبناني و3 ملايين لاجئ</a:t>
                      </a:r>
                      <a:endParaRPr/>
                    </a:p>
                    <a:p>
                      <a:pPr indent="-342900" lvl="0" marL="34290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Char char="∙"/>
                      </a:pPr>
                      <a:r>
                        <a:rPr b="1" lang="en-US" sz="1200" u="none" cap="none" strike="noStrike"/>
                        <a:t>2.5 مليون لاجئ سوري</a:t>
                      </a:r>
                      <a:endParaRPr/>
                    </a:p>
                    <a:p>
                      <a:pPr indent="-342900" lvl="0" marL="34290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Char char="∙"/>
                      </a:pPr>
                      <a:r>
                        <a:rPr b="1" lang="en-US" sz="1200" u="none" cap="none" strike="noStrike"/>
                        <a:t>500.000 لاجئ فلسطيني</a:t>
                      </a:r>
                      <a:endParaRPr b="1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7800" marB="37800" marR="37800" marL="37800"/>
                </a:tc>
              </a:tr>
              <a:tr h="8709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65C0BA"/>
                          </a:solidFill>
                        </a:rPr>
                        <a:t>الفقر</a:t>
                      </a:r>
                      <a:endParaRPr b="1" sz="1600" u="none" cap="none" strike="noStrike">
                        <a:solidFill>
                          <a:srgbClr val="65C0B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7800" marB="37800" marR="37800" marL="37800"/>
                </a:tc>
                <a:tc>
                  <a:txBody>
                    <a:bodyPr/>
                    <a:lstStyle/>
                    <a:p>
                      <a:pPr indent="-342900" lvl="0" marL="34290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Char char="∙"/>
                      </a:pPr>
                      <a:r>
                        <a:rPr b="1" lang="en-US" sz="1200" u="none" cap="none" strike="noStrike"/>
                        <a:t>تدهور العملة الوطنية (فقدت العملة المحلية 98.5% من قيمتها أمام الدولار الأمريكي).</a:t>
                      </a:r>
                      <a:endParaRPr/>
                    </a:p>
                    <a:p>
                      <a:pPr indent="-342900" lvl="0" marL="34290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Char char="∙"/>
                      </a:pPr>
                      <a:r>
                        <a:rPr b="1" lang="en-US" sz="1200" u="none" cap="none" strike="noStrike"/>
                        <a:t>التضخم المفرط هو الأعلى في العالم (352%)</a:t>
                      </a:r>
                      <a:endParaRPr/>
                    </a:p>
                    <a:p>
                      <a:pPr indent="-342900" lvl="0" marL="34290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Char char="∙"/>
                      </a:pPr>
                      <a:r>
                        <a:rPr b="1" lang="en-US" sz="1200" u="none" cap="none" strike="noStrike"/>
                        <a:t>85% تحت خط الفقر</a:t>
                      </a:r>
                      <a:endParaRPr/>
                    </a:p>
                    <a:p>
                      <a:pPr indent="-342900" lvl="0" marL="34290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Char char="∙"/>
                      </a:pPr>
                      <a:r>
                        <a:rPr b="1" lang="en-US" sz="1200" u="none" cap="none" strike="noStrike"/>
                        <a:t>90% من اللاجئين السوريين يعيشون في فقر مدقع</a:t>
                      </a:r>
                      <a:endParaRPr b="1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7800" marB="37800" marR="37800" marL="37800"/>
                </a:tc>
              </a:tr>
              <a:tr h="823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65C0BA"/>
                          </a:solidFill>
                        </a:rPr>
                        <a:t>الغذاء</a:t>
                      </a:r>
                      <a:endParaRPr b="1" sz="1600" u="none" cap="none" strike="noStrike">
                        <a:solidFill>
                          <a:srgbClr val="65C0B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7800" marB="37800" marR="37800" marL="37800"/>
                </a:tc>
                <a:tc>
                  <a:txBody>
                    <a:bodyPr/>
                    <a:lstStyle/>
                    <a:p>
                      <a:pPr indent="-171450" lvl="0" marL="17145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1" lang="en-US" sz="1200" u="none" cap="none" strike="noStrike"/>
                        <a:t> 46% من الأسر اللبنانية تعاني من انعدام الأمن الغذائي</a:t>
                      </a:r>
                      <a:endParaRPr/>
                    </a:p>
                    <a:p>
                      <a:pPr indent="-171450" lvl="0" marL="17145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1" lang="en-US" sz="1200" u="none" cap="none" strike="noStrike"/>
                        <a:t>يواجه 1.29 مليون لبناني انعدام الأمن الغذائي الحاد</a:t>
                      </a:r>
                      <a:endParaRPr/>
                    </a:p>
                    <a:p>
                      <a:pPr indent="-171450" lvl="0" marL="17145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1" lang="en-US" sz="1200" u="none" cap="none" strike="noStrike"/>
                        <a:t>700 ألف لاجئ سوري يواجهون انعدام الأمن الغذائي الحاد</a:t>
                      </a:r>
                      <a:endParaRPr/>
                    </a:p>
                    <a:p>
                      <a:pPr indent="-171450" lvl="0" marL="17145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1" lang="en-US" sz="1200" u="none" cap="none" strike="noStrike"/>
                        <a:t>يواجه حوالي 2 مليون شخص في لبنان انعدام الأمن الغذائي (منظمة الأمم المتحدة للفاو)</a:t>
                      </a:r>
                      <a:endParaRPr/>
                    </a:p>
                    <a:p>
                      <a:pPr indent="-171450" lvl="0" marL="17145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1" lang="en-US" sz="1200" u="none" cap="none" strike="noStrike"/>
                        <a:t>87% من اللبنانيين و96% من اللاجئين السوريين يتبعون نظاماً غذائياً غير صحي (الأمم المتحدة-الفاو)</a:t>
                      </a:r>
                      <a:endParaRPr b="1" sz="1200" u="none" cap="none" strike="noStrike"/>
                    </a:p>
                    <a:p>
                      <a:pPr indent="-95250" lvl="0" marL="17145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7800" marB="37800" marR="37800" marL="37800"/>
                </a:tc>
              </a:tr>
              <a:tr h="3375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65C0BA"/>
                          </a:solidFill>
                        </a:rPr>
                        <a:t>البطالة</a:t>
                      </a:r>
                      <a:endParaRPr b="1" sz="1600" u="none" cap="none" strike="noStrike">
                        <a:solidFill>
                          <a:srgbClr val="65C0B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7800" marB="37800" marR="37800" marL="37800"/>
                </a:tc>
                <a:tc>
                  <a:txBody>
                    <a:bodyPr/>
                    <a:lstStyle/>
                    <a:p>
                      <a:pPr indent="-171450" lvl="0" marL="171450" marR="0" rt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1" lang="en-US" sz="1200" u="none" cap="none" strike="noStrike"/>
                        <a:t>30% </a:t>
                      </a:r>
                      <a:endParaRPr b="1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7800" marB="37800" marR="37800" marL="37800"/>
                </a:tc>
              </a:tr>
            </a:tbl>
          </a:graphicData>
        </a:graphic>
      </p:graphicFrame>
      <p:pic>
        <p:nvPicPr>
          <p:cNvPr descr="A picture containing font, text, screenshot, graphics&#10;&#10;Description automatically generated" id="209" name="Google Shape;209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4496" y="246418"/>
            <a:ext cx="2541270" cy="633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r design" id="214" name="Google Shape;214;p73"/>
          <p:cNvPicPr preferRelativeResize="0"/>
          <p:nvPr/>
        </p:nvPicPr>
        <p:blipFill rotWithShape="1">
          <a:blip r:embed="rId3">
            <a:alphaModFix/>
          </a:blip>
          <a:srcRect b="49965" l="49854" r="0" t="0"/>
          <a:stretch/>
        </p:blipFill>
        <p:spPr>
          <a:xfrm>
            <a:off x="0" y="5626136"/>
            <a:ext cx="1234440" cy="12318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5" name="Google Shape;215;p73"/>
          <p:cNvGraphicFramePr/>
          <p:nvPr/>
        </p:nvGraphicFramePr>
        <p:xfrm>
          <a:off x="1014985" y="16268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{55B2E662-7B0F-4F2B-9241-FDB7AA19A38C}</a:tableStyleId>
              </a:tblPr>
              <a:tblGrid>
                <a:gridCol w="1417325"/>
                <a:gridCol w="6053325"/>
              </a:tblGrid>
              <a:tr h="907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C00000"/>
                          </a:solidFill>
                        </a:rPr>
                        <a:t>السودان </a:t>
                      </a:r>
                      <a:endParaRPr b="1" sz="16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9525" marB="39525" marR="39525" marL="39525" anchor="ctr"/>
                </a:tc>
                <a:tc>
                  <a:txBody>
                    <a:bodyPr/>
                    <a:lstStyle/>
                    <a:p>
                      <a:pPr indent="-285750" lvl="0" marL="2857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 u="none" cap="none" strike="noStrike">
                          <a:solidFill>
                            <a:srgbClr val="65C0BA"/>
                          </a:solidFill>
                        </a:rPr>
                        <a:t>15.8 مليون شخص يعانون من انعدام الأمن الغذائي</a:t>
                      </a:r>
                      <a:endParaRPr/>
                    </a:p>
                    <a:p>
                      <a:pPr indent="-285750" lvl="0" marL="2857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 u="none" cap="none" strike="noStrike">
                          <a:solidFill>
                            <a:srgbClr val="65C0BA"/>
                          </a:solidFill>
                        </a:rPr>
                        <a:t>14 مليون طفل في السودان بحاجة إلى الدعم الإنساني</a:t>
                      </a:r>
                      <a:endParaRPr/>
                    </a:p>
                    <a:p>
                      <a:pPr indent="-285750" lvl="0" marL="2857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 u="none" cap="none" strike="noStrike">
                          <a:solidFill>
                            <a:srgbClr val="65C0BA"/>
                          </a:solidFill>
                        </a:rPr>
                        <a:t>3.5 اللاجئين إلى الدول المجاورة</a:t>
                      </a:r>
                      <a:endParaRPr/>
                    </a:p>
                    <a:p>
                      <a:pPr indent="-285750" lvl="0" marL="2857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 u="none" cap="none" strike="noStrike">
                          <a:solidFill>
                            <a:srgbClr val="65C0BA"/>
                          </a:solidFill>
                        </a:rPr>
                        <a:t>وأدت الاضطرابات المدنية إلى تعليق عمليات برنامج الأغذية العالمي في السودان</a:t>
                      </a:r>
                      <a:endParaRPr b="1" sz="1800" u="none" cap="none" strike="noStrike">
                        <a:solidFill>
                          <a:srgbClr val="65C0B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9525" marB="39525" marR="39525" marL="39525"/>
                </a:tc>
              </a:tr>
              <a:tr h="863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C00000"/>
                          </a:solidFill>
                        </a:rPr>
                        <a:t>الصومال</a:t>
                      </a:r>
                      <a:endParaRPr b="1" sz="16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9525" marB="39525" marR="39525" marL="39525" anchor="ctr"/>
                </a:tc>
                <a:tc>
                  <a:txBody>
                    <a:bodyPr/>
                    <a:lstStyle/>
                    <a:p>
                      <a:pPr indent="-285750" lvl="0" marL="2857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 u="none" cap="none" strike="noStrike">
                          <a:solidFill>
                            <a:srgbClr val="65C0BA"/>
                          </a:solidFill>
                        </a:rPr>
                        <a:t>ويواجه 6.5 مليون شخص انعدام الأمن الغذائي الحاد</a:t>
                      </a:r>
                      <a:endParaRPr/>
                    </a:p>
                    <a:p>
                      <a:pPr indent="-285750" lvl="0" marL="2857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 u="none" cap="none" strike="noStrike">
                          <a:solidFill>
                            <a:srgbClr val="65C0BA"/>
                          </a:solidFill>
                        </a:rPr>
                        <a:t>يواجه 1.84 مليون طفل دون سن الخامسة سوء التغذية الحاد، منهم 478000 قد يتعرضون لخطر الموت ما لم يتلقوا علاجًا فوريًا</a:t>
                      </a:r>
                      <a:endParaRPr/>
                    </a:p>
                    <a:p>
                      <a:pPr indent="-285750" lvl="0" marL="2857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 u="none" cap="none" strike="noStrike">
                          <a:solidFill>
                            <a:srgbClr val="65C0BA"/>
                          </a:solidFill>
                        </a:rPr>
                        <a:t>ويواجه 223 ألف شخص مستويات كارثية من الجوع</a:t>
                      </a:r>
                      <a:endParaRPr b="1" sz="1800" u="none" cap="none" strike="noStrike">
                        <a:solidFill>
                          <a:srgbClr val="65C0B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9525" marB="39525" marR="39525" marL="39525"/>
                </a:tc>
              </a:tr>
              <a:tr h="1388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C00000"/>
                          </a:solidFill>
                        </a:rPr>
                        <a:t>فلسطين</a:t>
                      </a:r>
                      <a:endParaRPr b="1" sz="1600" u="none" cap="none" strike="noStrike">
                        <a:solidFill>
                          <a:srgbClr val="C00000"/>
                        </a:solidFill>
                      </a:endParaRPr>
                    </a:p>
                  </a:txBody>
                  <a:tcPr marT="39525" marB="39525" marR="39525" marL="39525" anchor="ctr"/>
                </a:tc>
                <a:tc>
                  <a:txBody>
                    <a:bodyPr/>
                    <a:lstStyle/>
                    <a:p>
                      <a:pPr indent="-285750" lvl="0" marL="2857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 u="none" cap="none" strike="noStrike">
                          <a:solidFill>
                            <a:srgbClr val="65C0BA"/>
                          </a:solidFill>
                        </a:rPr>
                        <a:t>الاحتلال والحروب :</a:t>
                      </a:r>
                      <a:endParaRPr/>
                    </a:p>
                    <a:p>
                      <a:pPr indent="-285750" lvl="0" marL="2857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 u="none" cap="none" strike="noStrike">
                          <a:solidFill>
                            <a:srgbClr val="65C0BA"/>
                          </a:solidFill>
                        </a:rPr>
                        <a:t>45% من سكان غزة عاطلون عن العمل</a:t>
                      </a:r>
                      <a:endParaRPr/>
                    </a:p>
                    <a:p>
                      <a:pPr indent="-285750" lvl="0" marL="2857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 u="none" cap="none" strike="noStrike">
                          <a:solidFill>
                            <a:srgbClr val="65C0BA"/>
                          </a:solidFill>
                        </a:rPr>
                        <a:t>53% من سكان غزة فقراء</a:t>
                      </a:r>
                      <a:endParaRPr/>
                    </a:p>
                    <a:p>
                      <a:pPr indent="-285750" lvl="0" marL="285750" marR="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 u="none" cap="none" strike="noStrike">
                          <a:solidFill>
                            <a:srgbClr val="65C0BA"/>
                          </a:solidFill>
                        </a:rPr>
                        <a:t>يعاني 2 من كل 3 أشخاص يعيشون في غزة من انعدام الأمن الغذائي</a:t>
                      </a:r>
                      <a:endParaRPr b="1" sz="1800" u="none" cap="none" strike="noStrike">
                        <a:solidFill>
                          <a:srgbClr val="65C0B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9525" marB="39525" marR="39525" marL="39525"/>
                </a:tc>
              </a:tr>
            </a:tbl>
          </a:graphicData>
        </a:graphic>
      </p:graphicFrame>
      <p:pic>
        <p:nvPicPr>
          <p:cNvPr descr="A picture containing font, text, screenshot, graphics&#10;&#10;Description automatically generated" id="216" name="Google Shape;216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4496" y="246418"/>
            <a:ext cx="2541270" cy="633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e2e12e96a3_1_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Forms response chart. Question title: 2.     اختر/ي ثلاثة عوامل أكثر ما يتعرض لها الأطفال الصغار خلال الأزمات في البلدان العربية:. Number of responses: 33 responses." id="222" name="Google Shape;222;ge2e12e96a3_1_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5006" y="2226469"/>
            <a:ext cx="6873989" cy="3263504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e2e12e96a3_1_2"/>
          <p:cNvSpPr txBox="1"/>
          <p:nvPr/>
        </p:nvSpPr>
        <p:spPr>
          <a:xfrm>
            <a:off x="1332782" y="2694677"/>
            <a:ext cx="737558" cy="2539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r design" id="228" name="Google Shape;228;p74"/>
          <p:cNvPicPr preferRelativeResize="0"/>
          <p:nvPr/>
        </p:nvPicPr>
        <p:blipFill rotWithShape="1">
          <a:blip r:embed="rId3">
            <a:alphaModFix/>
          </a:blip>
          <a:srcRect b="49965" l="49854" r="0" t="0"/>
          <a:stretch/>
        </p:blipFill>
        <p:spPr>
          <a:xfrm>
            <a:off x="0" y="4581525"/>
            <a:ext cx="2281238" cy="22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74"/>
          <p:cNvSpPr/>
          <p:nvPr/>
        </p:nvSpPr>
        <p:spPr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74"/>
          <p:cNvSpPr/>
          <p:nvPr/>
        </p:nvSpPr>
        <p:spPr>
          <a:xfrm>
            <a:off x="1747368" y="1110076"/>
            <a:ext cx="5649263" cy="49552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C0BA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65C0BA"/>
                </a:solidFill>
                <a:latin typeface="Tajawal"/>
                <a:ea typeface="Tajawal"/>
                <a:cs typeface="Tajawal"/>
                <a:sym typeface="Tajawal"/>
              </a:rPr>
              <a:t>110 مليون لاجئ: 50% منهم من بلدان عربية</a:t>
            </a:r>
            <a:endParaRPr/>
          </a:p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C0BA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65C0BA"/>
                </a:solidFill>
                <a:latin typeface="Tajawal"/>
                <a:ea typeface="Tajawal"/>
                <a:cs typeface="Tajawal"/>
                <a:sym typeface="Tajawal"/>
              </a:rPr>
              <a:t>سوريا، السودان، الصومال، اليمن، العراق، فلسطين</a:t>
            </a:r>
            <a:endParaRPr b="1" i="0" sz="18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158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65C0BA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65C0BA"/>
                </a:solidFill>
                <a:latin typeface="Tajawal"/>
                <a:ea typeface="Tajawal"/>
                <a:cs typeface="Tajawal"/>
                <a:sym typeface="Tajawal"/>
              </a:rPr>
              <a:t>76% مستضافون في البلدان المنخفضة والمتوسطة الدخل</a:t>
            </a:r>
            <a:endParaRPr/>
          </a:p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65C0BA"/>
                </a:solidFill>
                <a:latin typeface="Tajawal"/>
                <a:ea typeface="Tajawal"/>
                <a:cs typeface="Tajawal"/>
                <a:sym typeface="Tajawal"/>
              </a:rPr>
              <a:t>43.3% أطفال</a:t>
            </a:r>
            <a:endParaRPr/>
          </a:p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65C0BA"/>
                </a:solidFill>
                <a:latin typeface="Tajawal"/>
                <a:ea typeface="Tajawal"/>
                <a:cs typeface="Tajawal"/>
                <a:sym typeface="Tajawal"/>
              </a:rPr>
              <a:t>2 مليون طفل ولدوا كلاجئين</a:t>
            </a:r>
            <a:endParaRPr/>
          </a:p>
          <a:p>
            <a:pPr indent="-158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65C0BA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788A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F2788A"/>
                </a:solidFill>
                <a:latin typeface="Tajawal"/>
                <a:ea typeface="Tajawal"/>
                <a:cs typeface="Tajawal"/>
                <a:sym typeface="Tajawal"/>
              </a:rPr>
              <a:t>يعيش 70% من اللاجئين وغيرهم من الأشخاص الذين يحتاجون إلى الحماية الدولية في بلدان مجاورة لبلدانهم الأصلية.</a:t>
            </a:r>
            <a:endParaRPr/>
          </a:p>
          <a:p>
            <a:pPr indent="-215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C00000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C00000"/>
                </a:solidFill>
                <a:latin typeface="Tajawal"/>
                <a:ea typeface="Tajawal"/>
                <a:cs typeface="Tajawal"/>
                <a:sym typeface="Tajawal"/>
              </a:rPr>
              <a:t>من سوريا: </a:t>
            </a:r>
            <a:endParaRPr/>
          </a:p>
          <a:p>
            <a: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C00000"/>
                </a:solidFill>
                <a:latin typeface="Tajawal"/>
                <a:ea typeface="Tajawal"/>
                <a:cs typeface="Tajawal"/>
                <a:sym typeface="Tajawal"/>
              </a:rPr>
              <a:t>تركيا 3.5 م، لبنان 2 م، الأردن 1 م</a:t>
            </a:r>
            <a:endParaRPr/>
          </a:p>
          <a:p>
            <a: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C00000"/>
                </a:solidFill>
                <a:latin typeface="Tajawal"/>
                <a:ea typeface="Tajawal"/>
                <a:cs typeface="Tajawal"/>
                <a:sym typeface="Tajawal"/>
              </a:rPr>
              <a:t>في 131 دولة مضللة</a:t>
            </a:r>
            <a:endParaRPr/>
          </a:p>
          <a:p>
            <a: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C00000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C00000"/>
                </a:solidFill>
                <a:latin typeface="Tajawal"/>
                <a:ea typeface="Tajawal"/>
                <a:cs typeface="Tajawal"/>
                <a:sym typeface="Tajawal"/>
              </a:rPr>
              <a:t>من السودان: </a:t>
            </a:r>
            <a:endParaRPr/>
          </a:p>
          <a:p>
            <a: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C00000"/>
                </a:solidFill>
                <a:latin typeface="Tajawal"/>
                <a:ea typeface="Tajawal"/>
                <a:cs typeface="Tajawal"/>
                <a:sym typeface="Tajawal"/>
              </a:rPr>
              <a:t>3 م في تشاد، إثيوبيا، مصر…….</a:t>
            </a:r>
            <a:endParaRPr b="1" i="0" sz="1800" u="none" cap="none" strike="noStrike">
              <a:solidFill>
                <a:schemeClr val="dk1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descr="A picture containing font, text, screenshot, graphics&#10;&#10;Description automatically generated" id="231" name="Google Shape;231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4496" y="246418"/>
            <a:ext cx="2541270" cy="633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5"/>
          <p:cNvSpPr/>
          <p:nvPr/>
        </p:nvSpPr>
        <p:spPr>
          <a:xfrm>
            <a:off x="0" y="3875087"/>
            <a:ext cx="9144000" cy="1362075"/>
          </a:xfrm>
          <a:prstGeom prst="rect">
            <a:avLst/>
          </a:prstGeom>
          <a:solidFill>
            <a:srgbClr val="B4E9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75"/>
          <p:cNvSpPr txBox="1"/>
          <p:nvPr>
            <p:ph type="title"/>
          </p:nvPr>
        </p:nvSpPr>
        <p:spPr>
          <a:xfrm>
            <a:off x="0" y="969779"/>
            <a:ext cx="9144000" cy="769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b="1" lang="en-US" sz="2800">
                <a:solidFill>
                  <a:srgbClr val="F2788A"/>
                </a:solidFill>
                <a:latin typeface="Arial"/>
                <a:ea typeface="Arial"/>
                <a:cs typeface="Arial"/>
                <a:sym typeface="Arial"/>
              </a:rPr>
              <a:t>زلزال بلا حدود</a:t>
            </a:r>
            <a:endParaRPr b="1" sz="2800">
              <a:solidFill>
                <a:srgbClr val="F278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583" y="1850851"/>
            <a:ext cx="8344834" cy="48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8727" y="185034"/>
            <a:ext cx="2400307" cy="67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"/>
          <p:cNvSpPr txBox="1"/>
          <p:nvPr/>
        </p:nvSpPr>
        <p:spPr>
          <a:xfrm>
            <a:off x="1692382" y="695704"/>
            <a:ext cx="4906528" cy="710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2788A"/>
              </a:solidFill>
              <a:latin typeface="Tajawal Black"/>
              <a:ea typeface="Tajawal Black"/>
              <a:cs typeface="Tajawal Black"/>
              <a:sym typeface="Tajawal Black"/>
            </a:endParaRPr>
          </a:p>
        </p:txBody>
      </p:sp>
      <p:pic>
        <p:nvPicPr>
          <p:cNvPr descr="A picture containing font, text, screenshot, graphics&#10;&#10;Description automatically generated" id="96" name="Google Shape;9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4496" y="246418"/>
            <a:ext cx="2541270" cy="633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6730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8"/>
          <p:cNvSpPr txBox="1"/>
          <p:nvPr/>
        </p:nvSpPr>
        <p:spPr>
          <a:xfrm>
            <a:off x="5120640" y="1575237"/>
            <a:ext cx="3428238" cy="4555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65C0BA"/>
                </a:solidFill>
                <a:latin typeface="Tajawal"/>
                <a:ea typeface="Tajawal"/>
                <a:cs typeface="Tajawal"/>
                <a:sym typeface="Tajawal"/>
              </a:rPr>
              <a:t>منظّمة عربية تركّز على تنمية الطفولة المبكّرة ودعم الأطفال بطريقة غير مباشرة عبر تقديم الدعم والتشبيك مع المؤسسات التي تُعنى بالطفولة، وإنتاج المعرفة والمناداة والمناصرة للتأثير على السياسات. </a:t>
            </a:r>
            <a:endParaRPr b="1" i="0" sz="2000" u="none" cap="none" strike="noStrike">
              <a:solidFill>
                <a:srgbClr val="65C0BA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0" lvl="0" marL="0" marR="0" rtl="1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65C0BA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0" lvl="0" marL="114300" marR="0" rtl="1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2788A"/>
                </a:solidFill>
                <a:latin typeface="Tajawal Black"/>
                <a:ea typeface="Tajawal Black"/>
                <a:cs typeface="Tajawal Black"/>
                <a:sym typeface="Tajawal Black"/>
              </a:rPr>
              <a:t>لبنان، فلسطين، الأردن، عُمان، اليمن، </a:t>
            </a:r>
            <a:endParaRPr b="1" i="0" sz="2000" u="none" cap="none" strike="noStrike">
              <a:solidFill>
                <a:srgbClr val="F2788A"/>
              </a:solidFill>
              <a:latin typeface="Tajawal Black"/>
              <a:ea typeface="Tajawal Black"/>
              <a:cs typeface="Tajawal Black"/>
              <a:sym typeface="Tajawal Black"/>
            </a:endParaRPr>
          </a:p>
          <a:p>
            <a:pPr indent="0" lvl="0" marL="11430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2788A"/>
                </a:solidFill>
                <a:latin typeface="Tajawal Black"/>
                <a:ea typeface="Tajawal Black"/>
                <a:cs typeface="Tajawal Black"/>
                <a:sym typeface="Tajawal Black"/>
              </a:rPr>
              <a:t>السودان، سوريا، مصر، تونس، المغرب.</a:t>
            </a:r>
            <a:endParaRPr/>
          </a:p>
          <a:p>
            <a:pPr indent="0" lvl="0" marL="0" marR="0" rt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65C0BA"/>
                </a:solidFill>
                <a:latin typeface="Tajawal"/>
                <a:ea typeface="Tajawal"/>
                <a:cs typeface="Tajawal"/>
                <a:sym typeface="Tajawal"/>
              </a:rPr>
              <a:t> </a:t>
            </a:r>
            <a:endParaRPr b="1" i="0" sz="2000" u="none" cap="none" strike="noStrike">
              <a:solidFill>
                <a:srgbClr val="65C0BA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0" lvl="0" marL="0" marR="0" rtl="1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65C0BA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r design" id="244" name="Google Shape;244;p76"/>
          <p:cNvPicPr preferRelativeResize="0"/>
          <p:nvPr/>
        </p:nvPicPr>
        <p:blipFill rotWithShape="1">
          <a:blip r:embed="rId3">
            <a:alphaModFix/>
          </a:blip>
          <a:srcRect b="49965" l="49854" r="0" t="0"/>
          <a:stretch/>
        </p:blipFill>
        <p:spPr>
          <a:xfrm>
            <a:off x="0" y="5732688"/>
            <a:ext cx="1127666" cy="11253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5" name="Google Shape;245;p76"/>
          <p:cNvGraphicFramePr/>
          <p:nvPr/>
        </p:nvGraphicFramePr>
        <p:xfrm>
          <a:off x="994220" y="1125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{55B2E662-7B0F-4F2B-9241-FDB7AA19A38C}</a:tableStyleId>
              </a:tblPr>
              <a:tblGrid>
                <a:gridCol w="7260325"/>
              </a:tblGrid>
              <a:tr h="481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65C0BA"/>
                          </a:solidFill>
                        </a:rPr>
                        <a:t>البلدان العربية (450 م)</a:t>
                      </a:r>
                      <a:endParaRPr b="1" sz="2000" u="none" cap="none" strike="noStrike">
                        <a:solidFill>
                          <a:srgbClr val="65C0B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/>
                </a:tc>
              </a:tr>
              <a:tr h="2939800">
                <a:tc>
                  <a:txBody>
                    <a:bodyPr/>
                    <a:lstStyle/>
                    <a:p>
                      <a:pPr indent="-342900" lvl="0" marL="34290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Char char="∙"/>
                      </a:pPr>
                      <a:r>
                        <a:rPr b="1" lang="en-US" sz="2000" u="none" cap="none" strike="noStrike">
                          <a:solidFill>
                            <a:srgbClr val="C00000"/>
                          </a:solidFill>
                        </a:rPr>
                        <a:t>ارتفاع خطر وقوع صراعات عنيفة في 7 من أصل 22 دولة عربية تؤثر على حوالي 60% من السكان</a:t>
                      </a:r>
                      <a:endParaRPr/>
                    </a:p>
                    <a:p>
                      <a:pPr indent="-215900" lvl="0" marL="34290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C00000"/>
                        </a:solidFill>
                      </a:endParaRPr>
                    </a:p>
                    <a:p>
                      <a:pPr indent="-342900" lvl="0" marL="34290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Char char="∙"/>
                      </a:pPr>
                      <a:r>
                        <a:rPr b="1" lang="en-US" sz="2000" u="none" cap="none" strike="noStrike">
                          <a:solidFill>
                            <a:srgbClr val="C00000"/>
                          </a:solidFill>
                        </a:rPr>
                        <a:t>يحتاج 60.8 مليون شخص إلى المساعدات الإنسانية في الدول المتضررة من الصراعات.</a:t>
                      </a:r>
                      <a:endParaRPr/>
                    </a:p>
                    <a:p>
                      <a:pPr indent="-215900" lvl="0" marL="34290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C00000"/>
                        </a:solidFill>
                      </a:endParaRPr>
                    </a:p>
                    <a:p>
                      <a:pPr indent="-342900" lvl="0" marL="34290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Char char="∙"/>
                      </a:pPr>
                      <a:r>
                        <a:rPr b="1" lang="en-US" sz="2000" u="none" cap="none" strike="noStrike">
                          <a:solidFill>
                            <a:srgbClr val="C00000"/>
                          </a:solidFill>
                        </a:rPr>
                        <a:t>150 مليون شخص في العالم العربي فقراء.</a:t>
                      </a:r>
                      <a:endParaRPr/>
                    </a:p>
                    <a:p>
                      <a:pPr indent="-215900" lvl="0" marL="34290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C00000"/>
                        </a:solidFill>
                      </a:endParaRPr>
                    </a:p>
                    <a:p>
                      <a:pPr indent="-342900" lvl="0" marL="34290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Char char="∙"/>
                      </a:pPr>
                      <a:r>
                        <a:rPr b="1" lang="en-US" sz="2000" u="none" cap="none" strike="noStrike">
                          <a:solidFill>
                            <a:srgbClr val="C00000"/>
                          </a:solidFill>
                        </a:rPr>
                        <a:t>60 مليون شخص في العالم العربي يواجهون سوء التغذية</a:t>
                      </a:r>
                      <a:endParaRPr/>
                    </a:p>
                    <a:p>
                      <a:pPr indent="-342900" lvl="0" marL="34290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Char char="∙"/>
                      </a:pPr>
                      <a:r>
                        <a:rPr b="1" lang="en-US" sz="2000" u="none" cap="none" strike="noStrike">
                          <a:solidFill>
                            <a:srgbClr val="C00000"/>
                          </a:solidFill>
                        </a:rPr>
                        <a:t> </a:t>
                      </a:r>
                      <a:endParaRPr/>
                    </a:p>
                    <a:p>
                      <a:pPr indent="-342900" lvl="0" marL="34290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Char char="∙"/>
                      </a:pPr>
                      <a:r>
                        <a:rPr b="1" lang="en-US" sz="2000" u="none" cap="none" strike="noStrike">
                          <a:solidFill>
                            <a:srgbClr val="C00000"/>
                          </a:solidFill>
                        </a:rPr>
                        <a:t>أكثر من نصف السكان العرب لا يستطيعون تحمل تكاليف نظام غذائي صحي</a:t>
                      </a:r>
                      <a:endParaRPr/>
                    </a:p>
                    <a:p>
                      <a:pPr indent="-215900" lvl="0" marL="34290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C00000"/>
                        </a:solidFill>
                      </a:endParaRPr>
                    </a:p>
                    <a:p>
                      <a:pPr indent="-342900" lvl="0" marL="34290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Char char="∙"/>
                      </a:pPr>
                      <a:r>
                        <a:rPr b="1" lang="en-US" sz="2000" u="none" cap="none" strike="noStrike">
                          <a:solidFill>
                            <a:srgbClr val="C00000"/>
                          </a:solidFill>
                        </a:rPr>
                        <a:t>معدل التقزم بين الأطفال الذين تقل أعمارهم عن 5 سنوات هو 20.5% (واحد من كل خمسة أطفال)</a:t>
                      </a:r>
                      <a:endParaRPr b="1" sz="20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descr="A picture containing font, text, screenshot, graphics&#10;&#10;Description automatically generated" id="246" name="Google Shape;246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4496" y="246418"/>
            <a:ext cx="2541270" cy="6331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black background&#10;&#10;Description automatically generated" id="247" name="Google Shape;247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6062" y="191297"/>
            <a:ext cx="2281239" cy="734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Forms response chart. Question title:  &#10;&#10;1. اختر/ي ثلاثة من حقوق الطفل الأكثر عرضة للانتهاك برأيك في البلدان العربية:. Number of responses: 33 responses." id="253" name="Google Shape;253;p5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5006" y="2226469"/>
            <a:ext cx="6873989" cy="3263504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58"/>
          <p:cNvSpPr txBox="1"/>
          <p:nvPr/>
        </p:nvSpPr>
        <p:spPr>
          <a:xfrm>
            <a:off x="1339251" y="2714086"/>
            <a:ext cx="692270" cy="25391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r design" id="259" name="Google Shape;259;p77"/>
          <p:cNvPicPr preferRelativeResize="0"/>
          <p:nvPr/>
        </p:nvPicPr>
        <p:blipFill rotWithShape="1">
          <a:blip r:embed="rId3">
            <a:alphaModFix/>
          </a:blip>
          <a:srcRect b="49965" l="49854" r="0" t="0"/>
          <a:stretch/>
        </p:blipFill>
        <p:spPr>
          <a:xfrm>
            <a:off x="0" y="5115143"/>
            <a:ext cx="1746504" cy="17428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nt, text, screenshot, graphics&#10;&#10;Description automatically generated" id="260" name="Google Shape;260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4496" y="246418"/>
            <a:ext cx="2541270" cy="6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77"/>
          <p:cNvSpPr txBox="1"/>
          <p:nvPr/>
        </p:nvSpPr>
        <p:spPr>
          <a:xfrm>
            <a:off x="1863625" y="818348"/>
            <a:ext cx="541675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D73862"/>
                </a:solidFill>
                <a:latin typeface="Arial"/>
                <a:ea typeface="Arial"/>
                <a:cs typeface="Arial"/>
                <a:sym typeface="Arial"/>
              </a:rPr>
              <a:t>المنطقة العربية: الأكثر تعرضاً للاحتباس الحراري في العالم خلال 30 سنة القادمة: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D73862"/>
                </a:solidFill>
                <a:latin typeface="Arial"/>
                <a:ea typeface="Arial"/>
                <a:cs typeface="Arial"/>
                <a:sym typeface="Arial"/>
              </a:rPr>
              <a:t>ارتفاع 4 درجات بدل 1.7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D738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map of the middle east&#10;&#10;Description automatically generated" id="262" name="Google Shape;262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63625" y="1951610"/>
            <a:ext cx="6142238" cy="419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e49f465e78_0_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68" name="Google Shape;268;ge49f465e78_0_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Forms response chart. Question title: 3.     اختر/ي ثلاثة من أسباب أزمة المناخ الأكثر تأثيرا على الأطفال الصغار برأيك في البلدان العربية:. Number of responses: 33 responses." id="269" name="Google Shape;269;ge49f465e78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85" y="1404910"/>
            <a:ext cx="8604849" cy="408506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e49f465e78_0_6"/>
          <p:cNvSpPr txBox="1"/>
          <p:nvPr/>
        </p:nvSpPr>
        <p:spPr>
          <a:xfrm>
            <a:off x="427008" y="2002406"/>
            <a:ext cx="1009291" cy="2539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ECD Logo" id="275" name="Google Shape;27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0238" y="333375"/>
            <a:ext cx="1917700" cy="5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78"/>
          <p:cNvSpPr txBox="1"/>
          <p:nvPr/>
        </p:nvSpPr>
        <p:spPr>
          <a:xfrm>
            <a:off x="717996" y="280736"/>
            <a:ext cx="7507186" cy="1262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marR="0" rtl="1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65C0BA"/>
                </a:solidFill>
                <a:latin typeface="Tajawal Black"/>
                <a:ea typeface="Tajawal Black"/>
                <a:cs typeface="Tajawal Black"/>
                <a:sym typeface="Tajawal Black"/>
              </a:rPr>
              <a:t>مأساة الأطفال العرب: </a:t>
            </a:r>
            <a:endParaRPr/>
          </a:p>
          <a:p>
            <a:pPr indent="0" lvl="0" marL="114300" marR="0" rtl="1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sng" cap="none" strike="noStrike">
                <a:solidFill>
                  <a:srgbClr val="65C0BA"/>
                </a:solidFill>
                <a:latin typeface="Tajawal Black"/>
                <a:ea typeface="Tajawal Black"/>
                <a:cs typeface="Tajawal Black"/>
                <a:sym typeface="Tajawal Black"/>
              </a:rPr>
              <a:t>في زمن الأزمات متعددة الأبعاد</a:t>
            </a:r>
            <a:endParaRPr b="1" i="0" sz="2000" u="sng" cap="none" strike="noStrike">
              <a:solidFill>
                <a:srgbClr val="65C0BA"/>
              </a:solidFill>
              <a:latin typeface="Tajawal Black"/>
              <a:ea typeface="Tajawal Black"/>
              <a:cs typeface="Tajawal Black"/>
              <a:sym typeface="Tajawal Black"/>
            </a:endParaRPr>
          </a:p>
        </p:txBody>
      </p:sp>
      <p:pic>
        <p:nvPicPr>
          <p:cNvPr id="277" name="Google Shape;277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36017" y="2281842"/>
            <a:ext cx="1480029" cy="694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65795" y="3278148"/>
            <a:ext cx="1480029" cy="769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56641" y="4432099"/>
            <a:ext cx="1498335" cy="73173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78"/>
          <p:cNvSpPr/>
          <p:nvPr/>
        </p:nvSpPr>
        <p:spPr>
          <a:xfrm>
            <a:off x="5901096" y="4498198"/>
            <a:ext cx="10791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4013" lvl="0" marL="3540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65C0BA"/>
                </a:solidFill>
                <a:latin typeface="Tajawal"/>
                <a:ea typeface="Tajawal"/>
                <a:cs typeface="Tajawal"/>
                <a:sym typeface="Tajawal"/>
              </a:rPr>
              <a:t>البقاء</a:t>
            </a:r>
            <a:endParaRPr b="1" i="0" sz="2800" u="none" cap="none" strike="noStrike">
              <a:solidFill>
                <a:srgbClr val="65C0BA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281" name="Google Shape;281;p78"/>
          <p:cNvSpPr/>
          <p:nvPr/>
        </p:nvSpPr>
        <p:spPr>
          <a:xfrm>
            <a:off x="5972096" y="3335273"/>
            <a:ext cx="111120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4013" lvl="0" marL="3540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2788A"/>
                </a:solidFill>
                <a:latin typeface="Tajawal"/>
                <a:ea typeface="Tajawal"/>
                <a:cs typeface="Tajawal"/>
                <a:sym typeface="Tajawal"/>
              </a:rPr>
              <a:t>النماء</a:t>
            </a:r>
            <a:endParaRPr b="1" i="0" sz="2800" u="none" cap="none" strike="noStrike">
              <a:solidFill>
                <a:srgbClr val="F2788A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282" name="Google Shape;282;p78"/>
          <p:cNvSpPr/>
          <p:nvPr/>
        </p:nvSpPr>
        <p:spPr>
          <a:xfrm>
            <a:off x="5972096" y="2367236"/>
            <a:ext cx="10903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4013" lvl="0" marL="3540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929FA3"/>
                </a:solidFill>
                <a:latin typeface="Tajawal"/>
                <a:ea typeface="Tajawal"/>
                <a:cs typeface="Tajawal"/>
                <a:sym typeface="Tajawal"/>
              </a:rPr>
              <a:t>التغيّر</a:t>
            </a:r>
            <a:endParaRPr b="1" i="0" sz="2800" u="none" cap="none" strike="noStrike">
              <a:solidFill>
                <a:srgbClr val="929FA3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descr="A picture containing toy&#10;&#10;Description automatically generated" id="283" name="Google Shape;283;p7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1611" y="1932018"/>
            <a:ext cx="2166921" cy="3466247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78"/>
          <p:cNvSpPr txBox="1"/>
          <p:nvPr/>
        </p:nvSpPr>
        <p:spPr>
          <a:xfrm>
            <a:off x="321611" y="5661123"/>
            <a:ext cx="8299957" cy="769441"/>
          </a:xfrm>
          <a:prstGeom prst="rect">
            <a:avLst/>
          </a:prstGeom>
          <a:solidFill>
            <a:srgbClr val="B4E9E5"/>
          </a:solidFill>
          <a:ln cap="flat" cmpd="sng" w="12700">
            <a:solidFill>
              <a:srgbClr val="65C0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27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   </a:t>
            </a:r>
            <a:r>
              <a:rPr b="1" i="0" lang="en-US" sz="16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العودة الدائمة إلى المربع الأول</a:t>
            </a:r>
            <a:endParaRPr b="1" i="0" sz="16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0" lvl="0" marL="27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    </a:t>
            </a:r>
            <a:r>
              <a:rPr b="1" i="0" lang="en-US" sz="24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 </a:t>
            </a:r>
            <a:r>
              <a:rPr b="1" i="0" lang="en-US" sz="2400" u="sng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البقاء</a:t>
            </a:r>
            <a:r>
              <a:rPr b="1" i="0" lang="en-US" sz="24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 على قيد الحياة</a:t>
            </a:r>
            <a:endParaRPr b="1" i="0" sz="2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285" name="Google Shape;285;p78"/>
          <p:cNvSpPr/>
          <p:nvPr/>
        </p:nvSpPr>
        <p:spPr>
          <a:xfrm>
            <a:off x="2790523" y="3010204"/>
            <a:ext cx="2724150" cy="1696577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285750" lvl="0" marL="28602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FA3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F2788A"/>
                </a:solidFill>
                <a:latin typeface="Tajawal"/>
                <a:ea typeface="Tajawal"/>
                <a:cs typeface="Tajawal"/>
                <a:sym typeface="Tajawal"/>
              </a:rPr>
              <a:t>الطوارئ المزمنة</a:t>
            </a:r>
            <a:endParaRPr b="1" i="0" sz="2000" u="none" cap="none" strike="noStrike">
              <a:solidFill>
                <a:srgbClr val="F2788A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158749" lvl="0" marL="28602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FA3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2788A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85750" lvl="0" marL="28602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FA3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F2788A"/>
                </a:solidFill>
                <a:latin typeface="Tajawal"/>
                <a:ea typeface="Tajawal"/>
                <a:cs typeface="Tajawal"/>
                <a:sym typeface="Tajawal"/>
              </a:rPr>
              <a:t>تفاقم و تعدّد الأزمات</a:t>
            </a:r>
            <a:endParaRPr b="1" i="0" sz="2000" u="none" cap="none" strike="noStrike">
              <a:solidFill>
                <a:srgbClr val="F2788A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-2286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FA3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2788A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2788A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2788A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2788A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2788A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2788A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2788A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286" name="Google Shape;286;p78"/>
          <p:cNvSpPr/>
          <p:nvPr/>
        </p:nvSpPr>
        <p:spPr>
          <a:xfrm>
            <a:off x="5562845" y="1932018"/>
            <a:ext cx="213352" cy="3409183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E9CFD9"/>
          </a:solidFill>
          <a:ln cap="flat" cmpd="sng" w="25400">
            <a:solidFill>
              <a:srgbClr val="F278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78"/>
          <p:cNvSpPr/>
          <p:nvPr/>
        </p:nvSpPr>
        <p:spPr>
          <a:xfrm rot="10800000">
            <a:off x="2664935" y="1932017"/>
            <a:ext cx="213352" cy="3409183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E9CFD9"/>
          </a:solidFill>
          <a:ln cap="flat" cmpd="sng" w="25400">
            <a:solidFill>
              <a:srgbClr val="F278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3662"/>
            <a:ext cx="8714232" cy="662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nt, text, screenshot, graphics&#10;&#10;Description automatically generated" id="293" name="Google Shape;293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49365" y="143662"/>
            <a:ext cx="2541270" cy="6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79"/>
          <p:cNvSpPr txBox="1"/>
          <p:nvPr/>
        </p:nvSpPr>
        <p:spPr>
          <a:xfrm>
            <a:off x="1389886" y="460219"/>
            <a:ext cx="447141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65C0BA"/>
                </a:solidFill>
                <a:latin typeface="Arial"/>
                <a:ea typeface="Arial"/>
                <a:cs typeface="Arial"/>
                <a:sym typeface="Arial"/>
              </a:rPr>
              <a:t>المحيط الإيكولوجي للأطفال الصغار</a:t>
            </a:r>
            <a:endParaRPr b="1" i="0" sz="2800" u="none" cap="none" strike="noStrike">
              <a:solidFill>
                <a:srgbClr val="65C0B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5.googleusercontent.com/O2ZvJr5zVLsWgeCxQNSv6WAIccLv2tSvoiVBOiDmjA0f0N2NrDdLpw9jzhxRw2VIyBZL0c8NB9rjs1Q928CaT4J_04utu4_wXALt80YMxFLExmJ0fHxFUZ3jbJ735P5HfrqOSYuPRDb98C1jokq0HrTSzYI2RsPyDS3dhecZ6MJp81p1v5_useTAye1iq1yU=s2048" id="299" name="Google Shape;299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94625"/>
            <a:ext cx="9144000" cy="5263376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80"/>
          <p:cNvSpPr txBox="1"/>
          <p:nvPr>
            <p:ph type="title"/>
          </p:nvPr>
        </p:nvSpPr>
        <p:spPr>
          <a:xfrm>
            <a:off x="419100" y="7413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800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نهج شمولي وتكاملي ودمجي</a:t>
            </a:r>
            <a:endParaRPr b="1" sz="2800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301" name="Google Shape;301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95950" y="1549787"/>
            <a:ext cx="5662986" cy="535305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80"/>
          <p:cNvSpPr txBox="1"/>
          <p:nvPr/>
        </p:nvSpPr>
        <p:spPr>
          <a:xfrm>
            <a:off x="136304" y="1000706"/>
            <a:ext cx="438877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28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عملية تفاعلية واحدة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F278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69146" y="3408653"/>
            <a:ext cx="2116594" cy="163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nt, text, screenshot, graphics&#10;&#10;Description automatically generated" id="304" name="Google Shape;304;p8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54496" y="246418"/>
            <a:ext cx="2541270" cy="633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children in a park&#10;&#10;Description automatically generated with medium confidence" id="310" name="Google Shape;310;p8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6" y="1045061"/>
            <a:ext cx="9137484" cy="4568742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81"/>
          <p:cNvSpPr/>
          <p:nvPr/>
        </p:nvSpPr>
        <p:spPr>
          <a:xfrm>
            <a:off x="0" y="5406968"/>
            <a:ext cx="9144000" cy="300052"/>
          </a:xfrm>
          <a:prstGeom prst="rect">
            <a:avLst/>
          </a:prstGeom>
          <a:solidFill>
            <a:srgbClr val="EF85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1"/>
          <p:cNvSpPr txBox="1"/>
          <p:nvPr/>
        </p:nvSpPr>
        <p:spPr>
          <a:xfrm>
            <a:off x="-2132762" y="5305108"/>
            <a:ext cx="9137484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WWW.ANECD.NET</a:t>
            </a:r>
            <a:endParaRPr/>
          </a:p>
        </p:txBody>
      </p:sp>
      <p:pic>
        <p:nvPicPr>
          <p:cNvPr descr="A picture containing font, text, screenshot, graphics&#10;&#10;Description automatically generated" id="313" name="Google Shape;313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4496" y="203830"/>
            <a:ext cx="2541270" cy="633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82"/>
          <p:cNvSpPr/>
          <p:nvPr/>
        </p:nvSpPr>
        <p:spPr>
          <a:xfrm>
            <a:off x="-21433" y="-3529446"/>
            <a:ext cx="9186863" cy="6352074"/>
          </a:xfrm>
          <a:prstGeom prst="rect">
            <a:avLst/>
          </a:prstGeom>
          <a:solidFill>
            <a:srgbClr val="65C0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NECD Logo-white" id="319" name="Google Shape;319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3413" y="333375"/>
            <a:ext cx="1949450" cy="563563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82"/>
          <p:cNvSpPr txBox="1"/>
          <p:nvPr>
            <p:ph type="title"/>
          </p:nvPr>
        </p:nvSpPr>
        <p:spPr>
          <a:xfrm>
            <a:off x="892968" y="151744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5400">
                <a:solidFill>
                  <a:schemeClr val="lt1"/>
                </a:solidFill>
                <a:latin typeface="Tajawal"/>
                <a:ea typeface="Tajawal"/>
                <a:cs typeface="Tajawal"/>
                <a:sym typeface="Tajawal"/>
              </a:rPr>
              <a:t>مع جزيل الشكر</a:t>
            </a:r>
            <a:endParaRPr b="1" sz="5400">
              <a:solidFill>
                <a:schemeClr val="lt1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descr="Design3" id="321" name="Google Shape;321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40526" y="1467583"/>
            <a:ext cx="1470025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82"/>
          <p:cNvSpPr/>
          <p:nvPr/>
        </p:nvSpPr>
        <p:spPr>
          <a:xfrm>
            <a:off x="0" y="6294437"/>
            <a:ext cx="9186863" cy="5635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82"/>
          <p:cNvSpPr txBox="1"/>
          <p:nvPr/>
        </p:nvSpPr>
        <p:spPr>
          <a:xfrm>
            <a:off x="1437275" y="3148347"/>
            <a:ext cx="6312309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sng" cap="none" strike="noStrike">
                <a:solidFill>
                  <a:srgbClr val="7F7F7F"/>
                </a:solidFill>
                <a:latin typeface="Tajawal Black"/>
                <a:ea typeface="Tajawal Black"/>
                <a:cs typeface="Tajawal Black"/>
                <a:sym typeface="Tajawal Black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arcgi@mawared.org</a:t>
            </a:r>
            <a:endParaRPr b="1" i="0" sz="4000" u="none" cap="none" strike="noStrike">
              <a:solidFill>
                <a:srgbClr val="7F7F7F"/>
              </a:solidFill>
              <a:latin typeface="Tajawal Black"/>
              <a:ea typeface="Tajawal Black"/>
              <a:cs typeface="Tajawal Black"/>
              <a:sym typeface="Tajawal Black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D73862"/>
                </a:solidFill>
                <a:latin typeface="Tajawal Black"/>
                <a:ea typeface="Tajawal Black"/>
                <a:cs typeface="Tajawal Black"/>
                <a:sym typeface="Tajawal Black"/>
              </a:rPr>
              <a:t>www.anecd.net</a:t>
            </a:r>
            <a:endParaRPr b="1" i="0" sz="4000" u="none" cap="none" strike="noStrike">
              <a:solidFill>
                <a:srgbClr val="D73862"/>
              </a:solidFill>
              <a:latin typeface="Tajawal Black"/>
              <a:ea typeface="Tajawal Black"/>
              <a:cs typeface="Tajawal Black"/>
              <a:sym typeface="Tajaw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F278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82"/>
          <p:cNvSpPr txBox="1"/>
          <p:nvPr/>
        </p:nvSpPr>
        <p:spPr>
          <a:xfrm>
            <a:off x="-1" y="2733368"/>
            <a:ext cx="9144000" cy="829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65C0BA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descr="star design" id="325" name="Google Shape;325;p82"/>
          <p:cNvPicPr preferRelativeResize="0"/>
          <p:nvPr/>
        </p:nvPicPr>
        <p:blipFill rotWithShape="1">
          <a:blip r:embed="rId6">
            <a:alphaModFix/>
          </a:blip>
          <a:srcRect b="49965" l="49854" r="0" t="0"/>
          <a:stretch/>
        </p:blipFill>
        <p:spPr>
          <a:xfrm>
            <a:off x="-21432" y="4891489"/>
            <a:ext cx="1970625" cy="196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0"/>
          <p:cNvSpPr txBox="1"/>
          <p:nvPr/>
        </p:nvSpPr>
        <p:spPr>
          <a:xfrm>
            <a:off x="0" y="6302374"/>
            <a:ext cx="9144000" cy="555626"/>
          </a:xfrm>
          <a:prstGeom prst="rect">
            <a:avLst/>
          </a:prstGeom>
          <a:solidFill>
            <a:srgbClr val="65C0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esign2" id="104" name="Google Shape;10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4130" y="5722374"/>
            <a:ext cx="1515740" cy="25952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60"/>
          <p:cNvSpPr txBox="1"/>
          <p:nvPr/>
        </p:nvSpPr>
        <p:spPr>
          <a:xfrm>
            <a:off x="0" y="6287130"/>
            <a:ext cx="9144000" cy="5556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Tajawal"/>
                <a:ea typeface="Tajawal"/>
                <a:cs typeface="Tajawal"/>
                <a:sym typeface="Tajawal"/>
              </a:rPr>
              <a:t>www.anecd.net</a:t>
            </a:r>
            <a:endParaRPr b="0" i="0" sz="3200" u="none" cap="none" strike="noStrike">
              <a:solidFill>
                <a:schemeClr val="lt1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descr="A picture containing font, text, screenshot, graphics&#10;&#10;Description automatically generated" id="106" name="Google Shape;106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4496" y="246418"/>
            <a:ext cx="2541270" cy="6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60"/>
          <p:cNvSpPr txBox="1"/>
          <p:nvPr/>
        </p:nvSpPr>
        <p:spPr>
          <a:xfrm>
            <a:off x="1016540" y="2263718"/>
            <a:ext cx="711091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65C0BA"/>
                </a:solidFill>
                <a:latin typeface="Tajawal"/>
                <a:ea typeface="Tajawal"/>
                <a:cs typeface="Tajawal"/>
                <a:sym typeface="Tajawal"/>
              </a:rPr>
              <a:t>الأطفال الصغار والأهل ومقدمي الرعاية في الأزمات</a:t>
            </a:r>
            <a:endParaRPr b="0" i="0" sz="3200" u="none" cap="none" strike="noStrike">
              <a:solidFill>
                <a:srgbClr val="65C0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60"/>
          <p:cNvSpPr txBox="1"/>
          <p:nvPr/>
        </p:nvSpPr>
        <p:spPr>
          <a:xfrm>
            <a:off x="82296" y="3305517"/>
            <a:ext cx="9144000" cy="5556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د. غسان عيسى - المنسق العام</a:t>
            </a:r>
            <a:endParaRPr b="1" i="0" sz="32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109" name="Google Shape;109;p60"/>
          <p:cNvSpPr txBox="1"/>
          <p:nvPr/>
        </p:nvSpPr>
        <p:spPr>
          <a:xfrm>
            <a:off x="2306574" y="3407700"/>
            <a:ext cx="46131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0"/>
          <p:cNvSpPr txBox="1"/>
          <p:nvPr/>
        </p:nvSpPr>
        <p:spPr>
          <a:xfrm>
            <a:off x="2306574" y="3407700"/>
            <a:ext cx="46131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ECD Logo" id="115" name="Google Shape;115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0238" y="333375"/>
            <a:ext cx="1917700" cy="555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61"/>
          <p:cNvCxnSpPr/>
          <p:nvPr/>
        </p:nvCxnSpPr>
        <p:spPr>
          <a:xfrm>
            <a:off x="1103125" y="1399032"/>
            <a:ext cx="0" cy="4055302"/>
          </a:xfrm>
          <a:prstGeom prst="straightConnector1">
            <a:avLst/>
          </a:prstGeom>
          <a:noFill/>
          <a:ln cap="flat" cmpd="sng" w="63500">
            <a:solidFill>
              <a:srgbClr val="E7CCD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star design" id="117" name="Google Shape;117;p61"/>
          <p:cNvPicPr preferRelativeResize="0"/>
          <p:nvPr/>
        </p:nvPicPr>
        <p:blipFill rotWithShape="1">
          <a:blip r:embed="rId4">
            <a:alphaModFix/>
          </a:blip>
          <a:srcRect b="49965" l="49854" r="0" t="0"/>
          <a:stretch/>
        </p:blipFill>
        <p:spPr>
          <a:xfrm>
            <a:off x="0" y="5089793"/>
            <a:ext cx="1771907" cy="176820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61"/>
          <p:cNvSpPr txBox="1"/>
          <p:nvPr/>
        </p:nvSpPr>
        <p:spPr>
          <a:xfrm>
            <a:off x="1563623" y="2439402"/>
            <a:ext cx="6675115" cy="319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119" name="Google Shape;119;p61"/>
          <p:cNvSpPr txBox="1"/>
          <p:nvPr/>
        </p:nvSpPr>
        <p:spPr>
          <a:xfrm>
            <a:off x="1344174" y="1904143"/>
            <a:ext cx="6080754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65C0BA"/>
                </a:solidFill>
                <a:latin typeface="Tajawal"/>
                <a:ea typeface="Tajawal"/>
                <a:cs typeface="Tajawal"/>
                <a:sym typeface="Tajawal"/>
              </a:rPr>
              <a:t>       </a:t>
            </a:r>
            <a:endParaRPr/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نمو وتطور الأطفال في مرحلة الطفولة المبكرة وما بعدها</a:t>
            </a:r>
            <a:endParaRPr/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الحالة الغذائية للأطفال</a:t>
            </a:r>
            <a:endParaRPr/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الصحة النفسية للأطفال ومقدمي الرعاية</a:t>
            </a:r>
            <a:endParaRPr/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دائرة العنف والإهمال</a:t>
            </a:r>
            <a:endParaRPr/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التفاعلات الإيجابية بين الأطفال ومقدمي الرعاية</a:t>
            </a:r>
            <a:endParaRPr/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الزيارات الصحية الروتينية</a:t>
            </a:r>
            <a:endParaRPr/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D73862"/>
                </a:solidFill>
                <a:latin typeface="Tajawal"/>
                <a:ea typeface="Tajawal"/>
                <a:cs typeface="Tajawal"/>
                <a:sym typeface="Tajawal"/>
              </a:rPr>
              <a:t>الأعراف الاجتماعية الإيجابية بشأن حماية الأطفال ورعايتهم</a:t>
            </a:r>
            <a:endParaRPr b="0" i="0" sz="2200" u="none" cap="none" strike="noStrike">
              <a:solidFill>
                <a:srgbClr val="000000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ECD Logo" id="124" name="Google Shape;124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0238" y="333375"/>
            <a:ext cx="1917700" cy="555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62"/>
          <p:cNvCxnSpPr/>
          <p:nvPr/>
        </p:nvCxnSpPr>
        <p:spPr>
          <a:xfrm flipH="1">
            <a:off x="7750051" y="1828800"/>
            <a:ext cx="64009" cy="2574493"/>
          </a:xfrm>
          <a:prstGeom prst="straightConnector1">
            <a:avLst/>
          </a:prstGeom>
          <a:noFill/>
          <a:ln cap="flat" cmpd="sng" w="63500">
            <a:solidFill>
              <a:srgbClr val="E7CCD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star design" id="126" name="Google Shape;126;p62"/>
          <p:cNvPicPr preferRelativeResize="0"/>
          <p:nvPr/>
        </p:nvPicPr>
        <p:blipFill rotWithShape="1">
          <a:blip r:embed="rId4">
            <a:alphaModFix/>
          </a:blip>
          <a:srcRect b="49965" l="49854" r="0" t="0"/>
          <a:stretch/>
        </p:blipFill>
        <p:spPr>
          <a:xfrm>
            <a:off x="0" y="5089793"/>
            <a:ext cx="1771907" cy="176820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62"/>
          <p:cNvSpPr txBox="1"/>
          <p:nvPr/>
        </p:nvSpPr>
        <p:spPr>
          <a:xfrm>
            <a:off x="1563623" y="2439402"/>
            <a:ext cx="6675115" cy="319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D73862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128" name="Google Shape;128;p62"/>
          <p:cNvSpPr txBox="1"/>
          <p:nvPr/>
        </p:nvSpPr>
        <p:spPr>
          <a:xfrm>
            <a:off x="1771907" y="1673473"/>
            <a:ext cx="5852158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65C0B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F278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65C0BA"/>
                </a:solidFill>
                <a:latin typeface="Tajawal"/>
                <a:ea typeface="Tajawal"/>
                <a:cs typeface="Tajawal"/>
                <a:sym typeface="Tajawal"/>
              </a:rPr>
              <a:t>ما هي التحديات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65C0BA"/>
                </a:solidFill>
                <a:latin typeface="Tajawal"/>
                <a:ea typeface="Tajawal"/>
                <a:cs typeface="Tajawal"/>
                <a:sym typeface="Tajawal"/>
              </a:rPr>
              <a:t>التي تواجه وتمنع دعم الأطفال الصغار والوالدية المتجاوبة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65C0BA"/>
                </a:solidFill>
                <a:latin typeface="Tajawal"/>
                <a:ea typeface="Tajawal"/>
                <a:cs typeface="Tajawal"/>
                <a:sym typeface="Tajawal"/>
              </a:rPr>
              <a:t>في البلدان العربية؟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65C0BA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r design" id="133" name="Google Shape;133;p63"/>
          <p:cNvPicPr preferRelativeResize="0"/>
          <p:nvPr/>
        </p:nvPicPr>
        <p:blipFill rotWithShape="1">
          <a:blip r:embed="rId3">
            <a:alphaModFix/>
          </a:blip>
          <a:srcRect b="49965" l="49854" r="0" t="0"/>
          <a:stretch/>
        </p:blipFill>
        <p:spPr>
          <a:xfrm>
            <a:off x="0" y="5172089"/>
            <a:ext cx="1771907" cy="17682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nt, text, screenshot, graphics&#10;&#10;Description automatically generated" id="134" name="Google Shape;134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4496" y="246418"/>
            <a:ext cx="2541270" cy="6331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a child's development&#10;&#10;Description automatically generated" id="135" name="Google Shape;135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69257" y="1614101"/>
            <a:ext cx="5205483" cy="296875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3"/>
          <p:cNvSpPr txBox="1"/>
          <p:nvPr/>
        </p:nvSpPr>
        <p:spPr>
          <a:xfrm>
            <a:off x="1771907" y="4987867"/>
            <a:ext cx="618134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2788A"/>
                </a:solidFill>
                <a:latin typeface="Tajawal"/>
                <a:ea typeface="Tajawal"/>
                <a:cs typeface="Tajawal"/>
                <a:sym typeface="Tajawal"/>
              </a:rPr>
              <a:t>الأبوة والأمومة المتجاوبة: التوافق مع أطفالنا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2788A"/>
                </a:solidFill>
                <a:latin typeface="Tajawal"/>
                <a:ea typeface="Tajawal"/>
                <a:cs typeface="Tajawal"/>
                <a:sym typeface="Tajawal"/>
              </a:rPr>
              <a:t>الأبوة والأمومة المتجاوبة تعني الاهتمام والحساسية والسرعة في تلبية احتياجات الأطفال الجسدية والتنموية والعاطفية.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3"/>
          <p:cNvSpPr txBox="1"/>
          <p:nvPr/>
        </p:nvSpPr>
        <p:spPr>
          <a:xfrm>
            <a:off x="2944367" y="979206"/>
            <a:ext cx="32552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65C0BA"/>
                </a:solidFill>
                <a:latin typeface="Arial"/>
                <a:ea typeface="Arial"/>
                <a:cs typeface="Arial"/>
                <a:sym typeface="Arial"/>
              </a:rPr>
              <a:t>المحيط الإيكولوجي للأطفال الصغار</a:t>
            </a:r>
            <a:endParaRPr b="1" i="0" sz="2000" u="none" cap="none" strike="noStrike">
              <a:solidFill>
                <a:srgbClr val="65C0B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4"/>
          <p:cNvSpPr txBox="1"/>
          <p:nvPr>
            <p:ph idx="1" type="body"/>
          </p:nvPr>
        </p:nvSpPr>
        <p:spPr>
          <a:xfrm>
            <a:off x="923088" y="2647091"/>
            <a:ext cx="4043940" cy="33285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1" algn="ctr">
              <a:lnSpc>
                <a:spcPct val="100000"/>
              </a:lnSpc>
              <a:spcBef>
                <a:spcPts val="1539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b="1" lang="en-US" sz="3078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ماذا ينفع أن نعالج أمراض  الناس </a:t>
            </a:r>
            <a:r>
              <a:rPr b="1" lang="en-US" sz="3078">
                <a:solidFill>
                  <a:srgbClr val="C00000"/>
                </a:solidFill>
              </a:rPr>
              <a:t>ومن ثم نعيدهم إلى نفس الشروط التي أدت إلى اعتلال صحتهم؟</a:t>
            </a:r>
            <a:endParaRPr b="1" sz="3078">
              <a:solidFill>
                <a:srgbClr val="C00000"/>
              </a:solidFill>
            </a:endParaRPr>
          </a:p>
        </p:txBody>
      </p:sp>
      <p:pic>
        <p:nvPicPr>
          <p:cNvPr descr="poverty" id="143" name="Google Shape;143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3138" y="2125819"/>
            <a:ext cx="3153432" cy="4004572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44" name="Google Shape;144;p64"/>
          <p:cNvSpPr/>
          <p:nvPr/>
        </p:nvSpPr>
        <p:spPr>
          <a:xfrm>
            <a:off x="457472" y="692317"/>
            <a:ext cx="8291501" cy="908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575" lIns="89175" spcFirstLastPara="1" rIns="89175" wrap="square" tIns="4457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6"/>
              <a:buFont typeface="Arial"/>
              <a:buNone/>
            </a:pPr>
            <a:r>
              <a:t/>
            </a:r>
            <a:endParaRPr b="1" i="0" sz="3506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4"/>
          <p:cNvSpPr/>
          <p:nvPr/>
        </p:nvSpPr>
        <p:spPr>
          <a:xfrm>
            <a:off x="923088" y="810417"/>
            <a:ext cx="7377916" cy="934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6"/>
              <a:buFont typeface="Arial"/>
              <a:buNone/>
            </a:pPr>
            <a:r>
              <a:rPr b="1" i="0" lang="en-US" sz="273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الصحة هي مؤشر أساسي إلى أي مدى تحقق السياسات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6"/>
              <a:buFont typeface="Arial"/>
              <a:buNone/>
            </a:pPr>
            <a:r>
              <a:rPr b="1" i="0" lang="en-US" sz="273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الاحتياجات الإجتماعية والفردية للناس </a:t>
            </a:r>
            <a:endParaRPr/>
          </a:p>
        </p:txBody>
      </p:sp>
      <p:pic>
        <p:nvPicPr>
          <p:cNvPr descr="A picture containing font, text, screenshot, graphics&#10;&#10;Description automatically generated" id="146" name="Google Shape;146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83096" y="94494"/>
            <a:ext cx="2541270" cy="633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026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26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Documents and Settings\ghassan\Desktop\08\OXFAM 08\HL-Y08\Untitled-3.jpg" id="152" name="Google Shape;152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1434" y="545709"/>
            <a:ext cx="5694637" cy="5619976"/>
          </a:xfrm>
          <a:prstGeom prst="rect">
            <a:avLst/>
          </a:prstGeom>
          <a:noFill/>
          <a:ln>
            <a:noFill/>
          </a:ln>
        </p:spPr>
      </p:pic>
      <p:sp>
        <p:nvSpPr>
          <p:cNvPr descr="Rectangle: Click to edit Master text styles&#10;Second level&#10;Third level&#10;Fourth level&#10;Fifth level" id="153" name="Google Shape;153;p65"/>
          <p:cNvSpPr txBox="1"/>
          <p:nvPr/>
        </p:nvSpPr>
        <p:spPr>
          <a:xfrm>
            <a:off x="0" y="1704999"/>
            <a:ext cx="2667453" cy="416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4575" lIns="89175" spcFirstLastPara="1" rIns="89175" wrap="square" tIns="44575">
            <a:noAutofit/>
          </a:bodyPr>
          <a:lstStyle/>
          <a:p>
            <a:pPr indent="-217995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967"/>
              <a:buFont typeface="Noto Sans Symbols"/>
              <a:buNone/>
            </a:pPr>
            <a:r>
              <a:t/>
            </a:r>
            <a:endParaRPr b="1" i="0" sz="1967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393"/>
              </a:spcBef>
              <a:spcAft>
                <a:spcPts val="0"/>
              </a:spcAft>
              <a:buClr>
                <a:srgbClr val="FF3300"/>
              </a:buClr>
              <a:buSzPts val="1967"/>
              <a:buFont typeface="Noto Sans Symbols"/>
              <a:buChar char="▪"/>
            </a:pPr>
            <a:r>
              <a:rPr b="1" i="0" lang="en-US" sz="1967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الصحة الجسدية</a:t>
            </a:r>
            <a:endParaRPr b="1" i="0" sz="1967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393"/>
              </a:spcBef>
              <a:spcAft>
                <a:spcPts val="0"/>
              </a:spcAft>
              <a:buClr>
                <a:srgbClr val="FF3300"/>
              </a:buClr>
              <a:buSzPts val="1967"/>
              <a:buFont typeface="Noto Sans Symbols"/>
              <a:buChar char="▪"/>
            </a:pPr>
            <a:r>
              <a:rPr b="1" i="0" lang="en-US" sz="1967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الصحة الجنسية</a:t>
            </a:r>
            <a:endParaRPr b="1" i="0" sz="1967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393"/>
              </a:spcBef>
              <a:spcAft>
                <a:spcPts val="0"/>
              </a:spcAft>
              <a:buClr>
                <a:srgbClr val="FF3300"/>
              </a:buClr>
              <a:buSzPts val="1967"/>
              <a:buFont typeface="Noto Sans Symbols"/>
              <a:buChar char="▪"/>
            </a:pPr>
            <a:r>
              <a:rPr b="1" i="0" lang="en-US" sz="1967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الصحة النفسية                     (النفس – إجتماعية)</a:t>
            </a:r>
            <a:endParaRPr/>
          </a:p>
          <a:p>
            <a:pPr indent="-342900" lvl="0" marL="342900" marR="0" rtl="1" algn="r">
              <a:lnSpc>
                <a:spcPct val="100000"/>
              </a:lnSpc>
              <a:spcBef>
                <a:spcPts val="393"/>
              </a:spcBef>
              <a:spcAft>
                <a:spcPts val="0"/>
              </a:spcAft>
              <a:buClr>
                <a:srgbClr val="FF3300"/>
              </a:buClr>
              <a:buSzPts val="1967"/>
              <a:buFont typeface="Noto Sans Symbols"/>
              <a:buChar char="▪"/>
            </a:pPr>
            <a:r>
              <a:rPr b="1" i="0" lang="en-US" sz="1967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الصحة الإجتماعية</a:t>
            </a:r>
            <a:endParaRPr b="1" i="0" sz="1967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font, text, screenshot, graphics&#10;&#10;Description automatically generated" id="154" name="Google Shape;154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49365" y="143662"/>
            <a:ext cx="2541270" cy="633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60" name="Google Shape;160;p6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Cartoon of a doctor and a patient talking to a doctor&#10;&#10;Description automatically generated" id="161" name="Google Shape;161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850" y="757237"/>
            <a:ext cx="7734300" cy="5343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nt, text, screenshot, graphics&#10;&#10;Description automatically generated" id="162" name="Google Shape;162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49365" y="143662"/>
            <a:ext cx="2541270" cy="633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2021-04-26T10:07:52Z</dcterms:created>
  <dc:creator>nailapc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1033-11.2.0.10114</vt:lpwstr>
  </property>
</Properties>
</file>