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Tajawal Black"/>
      <p:bold r:id="rId18"/>
    </p:embeddedFont>
    <p:embeddedFont>
      <p:font typeface="Tajawal Medium"/>
      <p:regular r:id="rId19"/>
      <p:bold r:id="rId20"/>
    </p:embeddedFont>
    <p:embeddedFont>
      <p:font typeface="Tajawal"/>
      <p:regular r:id="rId21"/>
      <p:bold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TajawalMedium-bold.fntdata"/><Relationship Id="rId11" Type="http://schemas.openxmlformats.org/officeDocument/2006/relationships/slide" Target="slides/slide6.xml"/><Relationship Id="rId22" Type="http://schemas.openxmlformats.org/officeDocument/2006/relationships/font" Target="fonts/Tajawal-bold.fntdata"/><Relationship Id="rId10" Type="http://schemas.openxmlformats.org/officeDocument/2006/relationships/slide" Target="slides/slide5.xml"/><Relationship Id="rId21" Type="http://schemas.openxmlformats.org/officeDocument/2006/relationships/font" Target="fonts/Tajawal-regular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TajawalMedium-regular.fntdata"/><Relationship Id="rId6" Type="http://schemas.openxmlformats.org/officeDocument/2006/relationships/slide" Target="slides/slide1.xml"/><Relationship Id="rId18" Type="http://schemas.openxmlformats.org/officeDocument/2006/relationships/font" Target="fonts/TajawalBlack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7c54827e1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5" name="Google Shape;65;g27c54827e1a_0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7c54827e1a_0_9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27c54827e1a_0_9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</a:rPr>
              <a:t>1- الأهداف: لماذا؟</a:t>
            </a:r>
            <a:endParaRPr b="1"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تقييم مستويات الصحة النفسية عند المربين والمربيات في مرحلة الطفولة المبكرة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تقييم العلاقة بين الصحة النفسية ونوعية الحياة ومهارات التأقلم وأداء العمل لديهم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تحديد ما إذا كان المربون والمربيات بصحة نفسية جيدة كذلك آليّات التأقلم التي يستخدمونها لتحسين صحتهم النفسية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تحديد كيف تؤثر أعراض الضيق على نوعية حياتهم وأدائهم المهني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b="1" lang="en" sz="1200">
                <a:solidFill>
                  <a:schemeClr val="dk1"/>
                </a:solidFill>
              </a:rPr>
              <a:t>الهدف الأساسي للدراسة</a:t>
            </a:r>
            <a:r>
              <a:rPr lang="en" sz="1200">
                <a:solidFill>
                  <a:schemeClr val="dk1"/>
                </a:solidFill>
              </a:rPr>
              <a:t> هو تقديم رؤى حول كيفية دعم الصحة النفسية لمربي ومربيات الطفولة المبكرة في لبنان.</a:t>
            </a:r>
            <a:endParaRPr sz="1200">
              <a:solidFill>
                <a:schemeClr val="dk1"/>
              </a:solidFill>
            </a:endParaRPr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</a:rPr>
              <a:t>2- العينة: من؟</a:t>
            </a:r>
            <a:endParaRPr b="1"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عينة هذه الدراسة هي 915 من مربي ومربيات الطفولة المبكرة (ذكور وإناث) 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من مختلف المحافظات اللبنانية ، والمستويات التعليمية ، ويعملون في مختلف المؤسسات التعليمية وغير التعليمية الحكومية والخاصة والدولية كذلك مختلف طبيعة التوظيف (دوام كامل وجزئي وتعاقد).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7c54827e1a_0_9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27c54827e1a_0_9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</a:rPr>
              <a:t>1- الأهداف: لماذا؟</a:t>
            </a:r>
            <a:endParaRPr b="1"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تقييم مستويات الصحة النفسية عند المربين والمربيات في مرحلة الطفولة المبكرة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تقييم العلاقة بين الصحة النفسية ونوعية الحياة ومهارات التأقلم وأداء العمل لديهم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تحديد ما إذا كان المربون والمربيات بصحة نفسية جيدة كذلك آليّات التأقلم التي يستخدمونها لتحسين صحتهم النفسية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تحديد كيف تؤثر أعراض الضيق على نوعية حياتهم وأدائهم المهني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b="1" lang="en" sz="1200">
                <a:solidFill>
                  <a:schemeClr val="dk1"/>
                </a:solidFill>
              </a:rPr>
              <a:t>الهدف الأساسي للدراسة</a:t>
            </a:r>
            <a:r>
              <a:rPr lang="en" sz="1200">
                <a:solidFill>
                  <a:schemeClr val="dk1"/>
                </a:solidFill>
              </a:rPr>
              <a:t> هو تقديم رؤى حول كيفية دعم الصحة النفسية لمربي ومربيات الطفولة المبكرة في لبنان.</a:t>
            </a:r>
            <a:endParaRPr sz="1200">
              <a:solidFill>
                <a:schemeClr val="dk1"/>
              </a:solidFill>
            </a:endParaRPr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</a:rPr>
              <a:t>2- العينة: من؟</a:t>
            </a:r>
            <a:endParaRPr b="1"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عينة هذه الدراسة هي 915 من مربي ومربيات الطفولة المبكرة (ذكور وإناث) 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من مختلف المحافظات اللبنانية ، والمستويات التعليمية ، ويعملون في مختلف المؤسسات التعليمية وغير التعليمية الحكومية والخاصة والدولية كذلك مختلف طبيعة التوظيف (دوام كامل وجزئي وتعاقد).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27c54827e1a_0_3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g27c54827e1a_0_36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7c54827e1a_0_28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7c54827e1a_0_2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7c54827e1a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7c54827e1a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</a:rPr>
              <a:t>1- الأهداف: لماذا؟</a:t>
            </a:r>
            <a:endParaRPr b="1"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تقييم مستويات الصحة النفسية عند المربين والمربيات في مرحلة الطفولة المبكرة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تقييم العلاقة بين الصحة النفسية ونوعية الحياة ومهارات التأقلم وأداء العمل لديهم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تحديد ما إذا كان المربون والمربيات بصحة نفسية جيدة كذلك آليّات التأقلم التي يستخدمونها لتحسين صحتهم النفسية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تحديد كيف تؤثر أعراض الضيق على نوعية حياتهم وأدائهم المهني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b="1" lang="en" sz="1200">
                <a:solidFill>
                  <a:schemeClr val="dk1"/>
                </a:solidFill>
              </a:rPr>
              <a:t>الهدف الأساسي للدراسة</a:t>
            </a:r>
            <a:r>
              <a:rPr lang="en" sz="1200">
                <a:solidFill>
                  <a:schemeClr val="dk1"/>
                </a:solidFill>
              </a:rPr>
              <a:t> هو تقديم رؤى حول كيفية دعم الصحة النفسية لمربي ومربيات الطفولة المبكرة في لبنان.</a:t>
            </a:r>
            <a:endParaRPr sz="1200">
              <a:solidFill>
                <a:schemeClr val="dk1"/>
              </a:solidFill>
            </a:endParaRPr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</a:rPr>
              <a:t>2- العينة: من؟</a:t>
            </a:r>
            <a:endParaRPr b="1"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عينة هذه الدراسة هي 915 من مربي ومربيات الطفولة المبكرة (ذكور وإناث) 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من مختلف المحافظات اللبنانية ، والمستويات التعليمية ، ويعملون في مختلف المؤسسات التعليمية وغير التعليمية الحكومية والخاصة والدولية كذلك مختلف طبيعة التوظيف (دوام كامل وجزئي وتعاقد).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7c54827e1a_0_2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7c54827e1a_0_2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</a:rPr>
              <a:t>1- الأهداف: لماذا؟</a:t>
            </a:r>
            <a:endParaRPr b="1"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تقييم مستويات الصحة النفسية عند المربين والمربيات في مرحلة الطفولة المبكرة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تقييم العلاقة بين الصحة النفسية ونوعية الحياة ومهارات التأقلم وأداء العمل لديهم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تحديد ما إذا كان المربون والمربيات بصحة نفسية جيدة كذلك آليّات التأقلم التي يستخدمونها لتحسين صحتهم النفسية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تحديد كيف تؤثر أعراض الضيق على نوعية حياتهم وأدائهم المهني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b="1" lang="en" sz="1200">
                <a:solidFill>
                  <a:schemeClr val="dk1"/>
                </a:solidFill>
              </a:rPr>
              <a:t>الهدف الأساسي للدراسة</a:t>
            </a:r>
            <a:r>
              <a:rPr lang="en" sz="1200">
                <a:solidFill>
                  <a:schemeClr val="dk1"/>
                </a:solidFill>
              </a:rPr>
              <a:t> هو تقديم رؤى حول كيفية دعم الصحة النفسية لمربي ومربيات الطفولة المبكرة في لبنان.</a:t>
            </a:r>
            <a:endParaRPr sz="1200">
              <a:solidFill>
                <a:schemeClr val="dk1"/>
              </a:solidFill>
            </a:endParaRPr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</a:rPr>
              <a:t>2- العينة: من؟</a:t>
            </a:r>
            <a:endParaRPr b="1"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عينة هذه الدراسة هي 915 من مربي ومربيات الطفولة المبكرة (ذكور وإناث) 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من مختلف المحافظات اللبنانية ، والمستويات التعليمية ، ويعملون في مختلف المؤسسات التعليمية وغير التعليمية الحكومية والخاصة والدولية كذلك مختلف طبيعة التوظيف (دوام كامل وجزئي وتعاقد).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7c54827e1a_0_6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2" name="Google Shape;122;g27c54827e1a_0_64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7c54827e1a_0_2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27c54827e1a_0_2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</a:rPr>
              <a:t>1- الأهداف: لماذا؟</a:t>
            </a:r>
            <a:endParaRPr b="1"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تقييم مستويات الصحة النفسية عند المربين والمربيات في مرحلة الطفولة المبكرة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تقييم العلاقة بين الصحة النفسية ونوعية الحياة ومهارات التأقلم وأداء العمل لديهم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تحديد ما إذا كان المربون والمربيات بصحة نفسية جيدة كذلك آليّات التأقلم التي يستخدمونها لتحسين صحتهم النفسية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تحديد كيف تؤثر أعراض الضيق على نوعية حياتهم وأدائهم المهني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b="1" lang="en" sz="1200">
                <a:solidFill>
                  <a:schemeClr val="dk1"/>
                </a:solidFill>
              </a:rPr>
              <a:t>الهدف الأساسي للدراسة</a:t>
            </a:r>
            <a:r>
              <a:rPr lang="en" sz="1200">
                <a:solidFill>
                  <a:schemeClr val="dk1"/>
                </a:solidFill>
              </a:rPr>
              <a:t> هو تقديم رؤى حول كيفية دعم الصحة النفسية لمربي ومربيات الطفولة المبكرة في لبنان.</a:t>
            </a:r>
            <a:endParaRPr sz="1200">
              <a:solidFill>
                <a:schemeClr val="dk1"/>
              </a:solidFill>
            </a:endParaRPr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</a:rPr>
              <a:t>2- العينة: من؟</a:t>
            </a:r>
            <a:endParaRPr b="1"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عينة هذه الدراسة هي 915 من مربي ومربيات الطفولة المبكرة (ذكور وإناث) 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من مختلف المحافظات اللبنانية ، والمستويات التعليمية ، ويعملون في مختلف المؤسسات التعليمية وغير التعليمية الحكومية والخاصة والدولية كذلك مختلف طبيعة التوظيف (دوام كامل وجزئي وتعاقد).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7c54827e1a_0_8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2" name="Google Shape;142;g27c54827e1a_0_82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7c54827e1a_0_8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27c54827e1a_0_8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</a:rPr>
              <a:t>1- الأهداف: لماذا؟</a:t>
            </a:r>
            <a:endParaRPr b="1"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تقييم مستويات الصحة النفسية عند المربين والمربيات في مرحلة الطفولة المبكرة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تقييم العلاقة بين الصحة النفسية ونوعية الحياة ومهارات التأقلم وأداء العمل لديهم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تحديد ما إذا كان المربون والمربيات بصحة نفسية جيدة كذلك آليّات التأقلم التي يستخدمونها لتحسين صحتهم النفسية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تحديد كيف تؤثر أعراض الضيق على نوعية حياتهم وأدائهم المهني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b="1" lang="en" sz="1200">
                <a:solidFill>
                  <a:schemeClr val="dk1"/>
                </a:solidFill>
              </a:rPr>
              <a:t>الهدف الأساسي للدراسة</a:t>
            </a:r>
            <a:r>
              <a:rPr lang="en" sz="1200">
                <a:solidFill>
                  <a:schemeClr val="dk1"/>
                </a:solidFill>
              </a:rPr>
              <a:t> هو تقديم رؤى حول كيفية دعم الصحة النفسية لمربي ومربيات الطفولة المبكرة في لبنان.</a:t>
            </a:r>
            <a:endParaRPr sz="1200">
              <a:solidFill>
                <a:schemeClr val="dk1"/>
              </a:solidFill>
            </a:endParaRPr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</a:rPr>
              <a:t>2- العينة: من؟</a:t>
            </a:r>
            <a:endParaRPr b="1"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عينة هذه الدراسة هي 915 من مربي ومربيات الطفولة المبكرة (ذكور وإناث) 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من مختلف المحافظات اللبنانية ، والمستويات التعليمية ، ويعملون في مختلف المؤسسات التعليمية وغير التعليمية الحكومية والخاصة والدولية كذلك مختلف طبيعة التوظيف (دوام كامل وجزئي وتعاقد).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7c54827e1a_0_9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7c54827e1a_0_9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</a:rPr>
              <a:t>1- الأهداف: لماذا؟</a:t>
            </a:r>
            <a:endParaRPr b="1"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تقييم مستويات الصحة النفسية عند المربين والمربيات في مرحلة الطفولة المبكرة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تقييم العلاقة بين الصحة النفسية ونوعية الحياة ومهارات التأقلم وأداء العمل لديهم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تحديد ما إذا كان المربون والمربيات بصحة نفسية جيدة كذلك آليّات التأقلم التي يستخدمونها لتحسين صحتهم النفسية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تحديد كيف تؤثر أعراض الضيق على نوعية حياتهم وأدائهم المهني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b="1" lang="en" sz="1200">
                <a:solidFill>
                  <a:schemeClr val="dk1"/>
                </a:solidFill>
              </a:rPr>
              <a:t>الهدف الأساسي للدراسة</a:t>
            </a:r>
            <a:r>
              <a:rPr lang="en" sz="1200">
                <a:solidFill>
                  <a:schemeClr val="dk1"/>
                </a:solidFill>
              </a:rPr>
              <a:t> هو تقديم رؤى حول كيفية دعم الصحة النفسية لمربي ومربيات الطفولة المبكرة في لبنان.</a:t>
            </a:r>
            <a:endParaRPr sz="1200">
              <a:solidFill>
                <a:schemeClr val="dk1"/>
              </a:solidFill>
            </a:endParaRPr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</a:rPr>
              <a:t>2- العينة: من؟</a:t>
            </a:r>
            <a:endParaRPr b="1"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عينة هذه الدراسة هي 915 من مربي ومربيات الطفولة المبكرة (ذكور وإناث) 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</a:rPr>
              <a:t>من مختلف المحافظات اللبنانية ، والمستويات التعليمية ، ويعملون في مختلف المؤسسات التعليمية وغير التعليمية الحكومية والخاصة والدولية كذلك مختلف طبيعة التوظيف (دوام كامل وجزئي وتعاقد).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457200" y="4683919"/>
            <a:ext cx="21336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124200" y="4683919"/>
            <a:ext cx="28956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553200" y="4683919"/>
            <a:ext cx="21336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457200" y="1200150"/>
            <a:ext cx="4032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2" type="body"/>
          </p:nvPr>
        </p:nvSpPr>
        <p:spPr>
          <a:xfrm>
            <a:off x="4654296" y="1200150"/>
            <a:ext cx="4032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0" type="dt"/>
          </p:nvPr>
        </p:nvSpPr>
        <p:spPr>
          <a:xfrm>
            <a:off x="457200" y="4683919"/>
            <a:ext cx="21336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1" type="ftr"/>
          </p:nvPr>
        </p:nvSpPr>
        <p:spPr>
          <a:xfrm>
            <a:off x="3124200" y="4683919"/>
            <a:ext cx="28956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6553200" y="4683919"/>
            <a:ext cx="21336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6.png"/><Relationship Id="rId4" Type="http://schemas.openxmlformats.org/officeDocument/2006/relationships/image" Target="../media/image7.png"/><Relationship Id="rId5" Type="http://schemas.openxmlformats.org/officeDocument/2006/relationships/image" Target="../media/image1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6.png"/><Relationship Id="rId4" Type="http://schemas.openxmlformats.org/officeDocument/2006/relationships/image" Target="../media/image7.png"/><Relationship Id="rId5" Type="http://schemas.openxmlformats.org/officeDocument/2006/relationships/image" Target="../media/image11.png"/><Relationship Id="rId6" Type="http://schemas.openxmlformats.org/officeDocument/2006/relationships/image" Target="../media/image1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5.png"/><Relationship Id="rId4" Type="http://schemas.openxmlformats.org/officeDocument/2006/relationships/image" Target="../media/image1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6.png"/><Relationship Id="rId4" Type="http://schemas.openxmlformats.org/officeDocument/2006/relationships/image" Target="../media/image1.png"/><Relationship Id="rId5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6.png"/><Relationship Id="rId4" Type="http://schemas.openxmlformats.org/officeDocument/2006/relationships/image" Target="../media/image1.png"/><Relationship Id="rId5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6.png"/><Relationship Id="rId4" Type="http://schemas.openxmlformats.org/officeDocument/2006/relationships/image" Target="../media/image7.png"/><Relationship Id="rId5" Type="http://schemas.openxmlformats.org/officeDocument/2006/relationships/image" Target="../media/image8.jpg"/><Relationship Id="rId6" Type="http://schemas.openxmlformats.org/officeDocument/2006/relationships/image" Target="../media/image6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6.png"/><Relationship Id="rId4" Type="http://schemas.openxmlformats.org/officeDocument/2006/relationships/image" Target="../media/image7.png"/><Relationship Id="rId5" Type="http://schemas.openxmlformats.org/officeDocument/2006/relationships/image" Target="../media/image9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6.png"/><Relationship Id="rId4" Type="http://schemas.openxmlformats.org/officeDocument/2006/relationships/image" Target="../media/image7.png"/><Relationship Id="rId5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idx="1" type="subTitle"/>
          </p:nvPr>
        </p:nvSpPr>
        <p:spPr>
          <a:xfrm>
            <a:off x="1043188" y="1298199"/>
            <a:ext cx="6858000" cy="121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5C0BA"/>
              </a:buClr>
              <a:buSzPts val="3600"/>
              <a:buFont typeface="Tajawal Black"/>
              <a:buNone/>
            </a:pPr>
            <a:r>
              <a:rPr b="1" lang="en" sz="2700">
                <a:latin typeface="Tajawal"/>
                <a:ea typeface="Tajawal"/>
                <a:cs typeface="Tajawal"/>
                <a:sym typeface="Tajawal"/>
              </a:rPr>
              <a:t>دراسة تقييم حالة</a:t>
            </a:r>
            <a:endParaRPr b="1" sz="2700">
              <a:latin typeface="Tajawal"/>
              <a:ea typeface="Tajawal"/>
              <a:cs typeface="Tajawal"/>
              <a:sym typeface="Tajawal"/>
            </a:endParaRPr>
          </a:p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5C0BA"/>
              </a:buClr>
              <a:buSzPts val="3600"/>
              <a:buFont typeface="Tajawal Black"/>
              <a:buNone/>
            </a:pPr>
            <a:r>
              <a:rPr i="1" lang="en" sz="2100">
                <a:latin typeface="Tajawal"/>
                <a:ea typeface="Tajawal"/>
                <a:cs typeface="Tajawal"/>
                <a:sym typeface="Tajawal"/>
              </a:rPr>
              <a:t>الأطفال</a:t>
            </a:r>
            <a:r>
              <a:rPr i="1" lang="en" sz="2100">
                <a:latin typeface="Tajawal"/>
                <a:ea typeface="Tajawal"/>
                <a:cs typeface="Tajawal"/>
                <a:sym typeface="Tajawal"/>
              </a:rPr>
              <a:t> الصغار وعائلاتهم خلال </a:t>
            </a:r>
            <a:r>
              <a:rPr i="1" lang="en" sz="2100">
                <a:latin typeface="Tajawal"/>
                <a:ea typeface="Tajawal"/>
                <a:cs typeface="Tajawal"/>
                <a:sym typeface="Tajawal"/>
              </a:rPr>
              <a:t>الأزمة</a:t>
            </a:r>
            <a:r>
              <a:rPr i="1" lang="en" sz="2100">
                <a:latin typeface="Tajawal"/>
                <a:ea typeface="Tajawal"/>
                <a:cs typeface="Tajawal"/>
                <a:sym typeface="Tajawal"/>
              </a:rPr>
              <a:t> المتعددة </a:t>
            </a:r>
            <a:r>
              <a:rPr i="1" lang="en" sz="2100">
                <a:latin typeface="Tajawal"/>
                <a:ea typeface="Tajawal"/>
                <a:cs typeface="Tajawal"/>
                <a:sym typeface="Tajawal"/>
              </a:rPr>
              <a:t>الأبعاد</a:t>
            </a:r>
            <a:r>
              <a:rPr i="1" lang="en" sz="2100">
                <a:latin typeface="Tajawal"/>
                <a:ea typeface="Tajawal"/>
                <a:cs typeface="Tajawal"/>
                <a:sym typeface="Tajawal"/>
              </a:rPr>
              <a:t> </a:t>
            </a:r>
            <a:endParaRPr i="1" sz="2100">
              <a:latin typeface="Tajawal"/>
              <a:ea typeface="Tajawal"/>
              <a:cs typeface="Tajawal"/>
              <a:sym typeface="Tajawal"/>
            </a:endParaRPr>
          </a:p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5C0BA"/>
              </a:buClr>
              <a:buSzPts val="3600"/>
              <a:buFont typeface="Tajawal Black"/>
              <a:buNone/>
            </a:pPr>
            <a:r>
              <a:rPr i="1" lang="en" sz="2100">
                <a:latin typeface="Tajawal"/>
                <a:ea typeface="Tajawal"/>
                <a:cs typeface="Tajawal"/>
                <a:sym typeface="Tajawal"/>
              </a:rPr>
              <a:t>في لبنان</a:t>
            </a:r>
            <a:endParaRPr i="1" sz="2100">
              <a:latin typeface="Tajawal"/>
              <a:ea typeface="Tajawal"/>
              <a:cs typeface="Tajawal"/>
              <a:sym typeface="Tajawal"/>
            </a:endParaRPr>
          </a:p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5C0BA"/>
              </a:buClr>
              <a:buSzPts val="3600"/>
              <a:buFont typeface="Tajawal Black"/>
              <a:buNone/>
            </a:pPr>
            <a:r>
              <a:t/>
            </a:r>
            <a:endParaRPr b="1" sz="2400">
              <a:latin typeface="Tajawal"/>
              <a:ea typeface="Tajawal"/>
              <a:cs typeface="Tajawal"/>
              <a:sym typeface="Tajawal"/>
            </a:endParaRPr>
          </a:p>
        </p:txBody>
      </p:sp>
      <p:sp>
        <p:nvSpPr>
          <p:cNvPr id="68" name="Google Shape;68;p15"/>
          <p:cNvSpPr txBox="1"/>
          <p:nvPr/>
        </p:nvSpPr>
        <p:spPr>
          <a:xfrm>
            <a:off x="0" y="2795924"/>
            <a:ext cx="9144000" cy="2347500"/>
          </a:xfrm>
          <a:prstGeom prst="rect">
            <a:avLst/>
          </a:prstGeom>
          <a:solidFill>
            <a:srgbClr val="65C0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Design2" id="69" name="Google Shape;69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86620" y="2677799"/>
            <a:ext cx="1171125" cy="200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17432" y="158175"/>
            <a:ext cx="2101294" cy="52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Google Shape;175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95625"/>
            <a:ext cx="8903974" cy="3820249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p24"/>
          <p:cNvSpPr/>
          <p:nvPr/>
        </p:nvSpPr>
        <p:spPr>
          <a:xfrm>
            <a:off x="7457525" y="1295650"/>
            <a:ext cx="1686600" cy="3820200"/>
          </a:xfrm>
          <a:prstGeom prst="rect">
            <a:avLst/>
          </a:prstGeom>
          <a:solidFill>
            <a:srgbClr val="65C0B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24"/>
          <p:cNvSpPr txBox="1"/>
          <p:nvPr/>
        </p:nvSpPr>
        <p:spPr>
          <a:xfrm>
            <a:off x="744325" y="1045250"/>
            <a:ext cx="7331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24"/>
          <p:cNvSpPr txBox="1"/>
          <p:nvPr>
            <p:ph type="title"/>
          </p:nvPr>
        </p:nvSpPr>
        <p:spPr>
          <a:xfrm>
            <a:off x="1687625" y="820350"/>
            <a:ext cx="7331100" cy="78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CCD6"/>
              </a:buClr>
              <a:buSzPts val="4400"/>
              <a:buFont typeface="Tajawal Black"/>
              <a:buNone/>
            </a:pPr>
            <a:r>
              <a:rPr b="1" lang="en" sz="2400">
                <a:solidFill>
                  <a:srgbClr val="F37A87"/>
                </a:solidFill>
                <a:latin typeface="Tajawal"/>
                <a:ea typeface="Tajawal"/>
                <a:cs typeface="Tajawal"/>
                <a:sym typeface="Tajawal"/>
              </a:rPr>
              <a:t>نتائج الدراسة</a:t>
            </a:r>
            <a:endParaRPr b="1" sz="2400">
              <a:solidFill>
                <a:srgbClr val="F37A87"/>
              </a:solidFill>
              <a:latin typeface="Tajawal"/>
              <a:ea typeface="Tajawal"/>
              <a:cs typeface="Tajawal"/>
              <a:sym typeface="Tajawal"/>
            </a:endParaRPr>
          </a:p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CCD6"/>
              </a:buClr>
              <a:buSzPts val="4400"/>
              <a:buFont typeface="Tajawal Black"/>
              <a:buNone/>
            </a:pPr>
            <a:r>
              <a:t/>
            </a:r>
            <a:endParaRPr sz="2400">
              <a:solidFill>
                <a:srgbClr val="F37A87"/>
              </a:solidFill>
              <a:latin typeface="Tajawal Black"/>
              <a:ea typeface="Tajawal Black"/>
              <a:cs typeface="Tajawal Black"/>
              <a:sym typeface="Tajawal Black"/>
            </a:endParaRPr>
          </a:p>
        </p:txBody>
      </p:sp>
      <p:sp>
        <p:nvSpPr>
          <p:cNvPr id="179" name="Google Shape;179;p24"/>
          <p:cNvSpPr txBox="1"/>
          <p:nvPr/>
        </p:nvSpPr>
        <p:spPr>
          <a:xfrm>
            <a:off x="7457525" y="2933775"/>
            <a:ext cx="1634700" cy="6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ctr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b="1" lang="en" sz="1500">
                <a:solidFill>
                  <a:schemeClr val="lt1"/>
                </a:solidFill>
                <a:latin typeface="Tajawal"/>
                <a:ea typeface="Tajawal"/>
                <a:cs typeface="Tajawal"/>
                <a:sym typeface="Tajawal"/>
              </a:rPr>
              <a:t>النمو الاجتماعي- العاطفي</a:t>
            </a:r>
            <a:endParaRPr b="1" sz="1500">
              <a:solidFill>
                <a:schemeClr val="lt1"/>
              </a:solidFill>
            </a:endParaRPr>
          </a:p>
        </p:txBody>
      </p:sp>
      <p:pic>
        <p:nvPicPr>
          <p:cNvPr id="180" name="Google Shape;180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17432" y="158175"/>
            <a:ext cx="2101294" cy="52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28025" y="1295650"/>
            <a:ext cx="7272349" cy="382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Google Shape;186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95625"/>
            <a:ext cx="8903974" cy="3820249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p25"/>
          <p:cNvSpPr/>
          <p:nvPr/>
        </p:nvSpPr>
        <p:spPr>
          <a:xfrm>
            <a:off x="7457525" y="1295650"/>
            <a:ext cx="1686600" cy="3820200"/>
          </a:xfrm>
          <a:prstGeom prst="rect">
            <a:avLst/>
          </a:prstGeom>
          <a:solidFill>
            <a:srgbClr val="65C0B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25"/>
          <p:cNvSpPr txBox="1"/>
          <p:nvPr/>
        </p:nvSpPr>
        <p:spPr>
          <a:xfrm>
            <a:off x="744325" y="1045250"/>
            <a:ext cx="7331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25"/>
          <p:cNvSpPr txBox="1"/>
          <p:nvPr>
            <p:ph type="title"/>
          </p:nvPr>
        </p:nvSpPr>
        <p:spPr>
          <a:xfrm>
            <a:off x="1687625" y="820350"/>
            <a:ext cx="7331100" cy="78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CCD6"/>
              </a:buClr>
              <a:buSzPts val="4400"/>
              <a:buFont typeface="Tajawal Black"/>
              <a:buNone/>
            </a:pPr>
            <a:r>
              <a:rPr b="1" lang="en" sz="2400">
                <a:solidFill>
                  <a:srgbClr val="F37A87"/>
                </a:solidFill>
                <a:latin typeface="Tajawal"/>
                <a:ea typeface="Tajawal"/>
                <a:cs typeface="Tajawal"/>
                <a:sym typeface="Tajawal"/>
              </a:rPr>
              <a:t>نتائج الدراسة</a:t>
            </a:r>
            <a:endParaRPr b="1" sz="2400">
              <a:solidFill>
                <a:srgbClr val="F37A87"/>
              </a:solidFill>
              <a:latin typeface="Tajawal"/>
              <a:ea typeface="Tajawal"/>
              <a:cs typeface="Tajawal"/>
              <a:sym typeface="Tajawal"/>
            </a:endParaRPr>
          </a:p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CCD6"/>
              </a:buClr>
              <a:buSzPts val="4400"/>
              <a:buFont typeface="Tajawal Black"/>
              <a:buNone/>
            </a:pPr>
            <a:r>
              <a:t/>
            </a:r>
            <a:endParaRPr sz="2400">
              <a:solidFill>
                <a:srgbClr val="F37A87"/>
              </a:solidFill>
              <a:latin typeface="Tajawal Black"/>
              <a:ea typeface="Tajawal Black"/>
              <a:cs typeface="Tajawal Black"/>
              <a:sym typeface="Tajawal Black"/>
            </a:endParaRPr>
          </a:p>
        </p:txBody>
      </p:sp>
      <p:sp>
        <p:nvSpPr>
          <p:cNvPr id="190" name="Google Shape;190;p25"/>
          <p:cNvSpPr txBox="1"/>
          <p:nvPr/>
        </p:nvSpPr>
        <p:spPr>
          <a:xfrm>
            <a:off x="7457525" y="2933775"/>
            <a:ext cx="1634700" cy="76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ctr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lt1"/>
                </a:solidFill>
                <a:latin typeface="Tajawal"/>
                <a:ea typeface="Tajawal"/>
                <a:cs typeface="Tajawal"/>
                <a:sym typeface="Tajawal"/>
              </a:rPr>
              <a:t>الصحّة النفسية</a:t>
            </a:r>
            <a:endParaRPr b="1" sz="1500">
              <a:solidFill>
                <a:schemeClr val="lt1"/>
              </a:solidFill>
              <a:latin typeface="Tajawal"/>
              <a:ea typeface="Tajawal"/>
              <a:cs typeface="Tajawal"/>
              <a:sym typeface="Tajawal"/>
            </a:endParaRPr>
          </a:p>
          <a:p>
            <a:pPr indent="0" lvl="0" marL="0" rtl="1" algn="r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t/>
            </a:r>
            <a:endParaRPr b="1" sz="1500">
              <a:solidFill>
                <a:schemeClr val="lt1"/>
              </a:solidFill>
              <a:latin typeface="Tajawal"/>
              <a:ea typeface="Tajawal"/>
              <a:cs typeface="Tajawal"/>
              <a:sym typeface="Tajawal"/>
            </a:endParaRPr>
          </a:p>
        </p:txBody>
      </p:sp>
      <p:pic>
        <p:nvPicPr>
          <p:cNvPr id="191" name="Google Shape;191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17432" y="158175"/>
            <a:ext cx="2101294" cy="52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4075" y="1295650"/>
            <a:ext cx="7433450" cy="1781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0" y="3141325"/>
            <a:ext cx="7433450" cy="1699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6"/>
          <p:cNvSpPr txBox="1"/>
          <p:nvPr/>
        </p:nvSpPr>
        <p:spPr>
          <a:xfrm>
            <a:off x="-36512" y="0"/>
            <a:ext cx="5649900" cy="5163900"/>
          </a:xfrm>
          <a:prstGeom prst="rect">
            <a:avLst/>
          </a:prstGeom>
          <a:solidFill>
            <a:srgbClr val="65C0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26"/>
          <p:cNvSpPr/>
          <p:nvPr/>
        </p:nvSpPr>
        <p:spPr>
          <a:xfrm>
            <a:off x="392175" y="1486374"/>
            <a:ext cx="5465700" cy="495600"/>
          </a:xfrm>
          <a:prstGeom prst="roundRect">
            <a:avLst>
              <a:gd fmla="val 3600" name="adj"/>
            </a:avLst>
          </a:prstGeom>
          <a:solidFill>
            <a:srgbClr val="E7CCD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26"/>
          <p:cNvSpPr txBox="1"/>
          <p:nvPr>
            <p:ph type="title"/>
          </p:nvPr>
        </p:nvSpPr>
        <p:spPr>
          <a:xfrm>
            <a:off x="55600" y="1474513"/>
            <a:ext cx="5465700" cy="42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ajawal Black"/>
              <a:buNone/>
            </a:pPr>
            <a:r>
              <a:rPr lang="en" sz="1700">
                <a:solidFill>
                  <a:schemeClr val="lt1"/>
                </a:solidFill>
                <a:latin typeface="Tajawal Black"/>
                <a:ea typeface="Tajawal Black"/>
                <a:cs typeface="Tajawal Black"/>
                <a:sym typeface="Tajawal Black"/>
              </a:rPr>
              <a:t>الاطفال والاهل ومقدمي الرعاية هم </a:t>
            </a:r>
            <a:r>
              <a:rPr lang="en" sz="1700">
                <a:solidFill>
                  <a:schemeClr val="lt1"/>
                </a:solidFill>
                <a:latin typeface="Tajawal Black"/>
                <a:ea typeface="Tajawal Black"/>
                <a:cs typeface="Tajawal Black"/>
                <a:sym typeface="Tajawal Black"/>
              </a:rPr>
              <a:t>الأكثر</a:t>
            </a:r>
            <a:r>
              <a:rPr lang="en" sz="1700">
                <a:solidFill>
                  <a:schemeClr val="lt1"/>
                </a:solidFill>
                <a:latin typeface="Tajawal Black"/>
                <a:ea typeface="Tajawal Black"/>
                <a:cs typeface="Tajawal Black"/>
                <a:sym typeface="Tajawal Black"/>
              </a:rPr>
              <a:t> عرضة </a:t>
            </a:r>
            <a:endParaRPr sz="1700">
              <a:latin typeface="Tajawal"/>
              <a:ea typeface="Tajawal"/>
              <a:cs typeface="Tajawal"/>
              <a:sym typeface="Tajawal"/>
            </a:endParaRPr>
          </a:p>
        </p:txBody>
      </p:sp>
      <p:pic>
        <p:nvPicPr>
          <p:cNvPr descr="bubble" id="201" name="Google Shape;201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15100" y="1815703"/>
            <a:ext cx="1496615" cy="153590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NECD Logo" id="202" name="Google Shape;202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980237" y="250031"/>
            <a:ext cx="1438276" cy="416719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26"/>
          <p:cNvSpPr txBox="1"/>
          <p:nvPr/>
        </p:nvSpPr>
        <p:spPr>
          <a:xfrm>
            <a:off x="250900" y="599525"/>
            <a:ext cx="5362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lt1"/>
                </a:solidFill>
                <a:latin typeface="Tajawal"/>
                <a:ea typeface="Tajawal"/>
                <a:cs typeface="Tajawal"/>
                <a:sym typeface="Tajawal"/>
              </a:rPr>
              <a:t>الطفولة المبكرة في الازمات</a:t>
            </a:r>
            <a:endParaRPr b="1" sz="2400">
              <a:solidFill>
                <a:schemeClr val="lt1"/>
              </a:solidFill>
              <a:latin typeface="Tajawal"/>
              <a:ea typeface="Tajawal"/>
              <a:cs typeface="Tajawal"/>
              <a:sym typeface="Tajawal"/>
            </a:endParaRPr>
          </a:p>
        </p:txBody>
      </p:sp>
      <p:sp>
        <p:nvSpPr>
          <p:cNvPr id="204" name="Google Shape;204;p26"/>
          <p:cNvSpPr/>
          <p:nvPr/>
        </p:nvSpPr>
        <p:spPr>
          <a:xfrm>
            <a:off x="392175" y="2651886"/>
            <a:ext cx="5465700" cy="495600"/>
          </a:xfrm>
          <a:prstGeom prst="roundRect">
            <a:avLst>
              <a:gd fmla="val 3600" name="adj"/>
            </a:avLst>
          </a:prstGeom>
          <a:solidFill>
            <a:srgbClr val="E7CCD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26"/>
          <p:cNvSpPr txBox="1"/>
          <p:nvPr>
            <p:ph type="title"/>
          </p:nvPr>
        </p:nvSpPr>
        <p:spPr>
          <a:xfrm>
            <a:off x="55600" y="2686525"/>
            <a:ext cx="5465700" cy="42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ajawal Black"/>
              <a:buNone/>
            </a:pPr>
            <a:r>
              <a:rPr lang="en" sz="1700">
                <a:solidFill>
                  <a:schemeClr val="lt1"/>
                </a:solidFill>
                <a:latin typeface="Tajawal Black"/>
                <a:ea typeface="Tajawal Black"/>
                <a:cs typeface="Tajawal Black"/>
                <a:sym typeface="Tajawal Black"/>
              </a:rPr>
              <a:t>حتمية التكامل والتشارك بين جميع القطاعات</a:t>
            </a:r>
            <a:endParaRPr sz="1700">
              <a:latin typeface="Tajawal"/>
              <a:ea typeface="Tajawal"/>
              <a:cs typeface="Tajawal"/>
              <a:sym typeface="Tajawal"/>
            </a:endParaRPr>
          </a:p>
        </p:txBody>
      </p:sp>
      <p:sp>
        <p:nvSpPr>
          <p:cNvPr id="206" name="Google Shape;206;p26"/>
          <p:cNvSpPr/>
          <p:nvPr/>
        </p:nvSpPr>
        <p:spPr>
          <a:xfrm>
            <a:off x="392175" y="3817386"/>
            <a:ext cx="5465700" cy="495600"/>
          </a:xfrm>
          <a:prstGeom prst="roundRect">
            <a:avLst>
              <a:gd fmla="val 3600" name="adj"/>
            </a:avLst>
          </a:prstGeom>
          <a:solidFill>
            <a:srgbClr val="E7CCD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26"/>
          <p:cNvSpPr txBox="1"/>
          <p:nvPr>
            <p:ph type="title"/>
          </p:nvPr>
        </p:nvSpPr>
        <p:spPr>
          <a:xfrm>
            <a:off x="55600" y="3817375"/>
            <a:ext cx="5465700" cy="42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ajawal Black"/>
              <a:buNone/>
            </a:pPr>
            <a:r>
              <a:rPr lang="en" sz="1700">
                <a:solidFill>
                  <a:schemeClr val="lt1"/>
                </a:solidFill>
                <a:latin typeface="Tajawal Black"/>
                <a:ea typeface="Tajawal Black"/>
                <a:cs typeface="Tajawal Black"/>
                <a:sym typeface="Tajawal Black"/>
              </a:rPr>
              <a:t>ضرورة التدخلات المحكمة اقتصادياً </a:t>
            </a:r>
            <a:endParaRPr sz="1700">
              <a:latin typeface="Tajawal"/>
              <a:ea typeface="Tajawal"/>
              <a:cs typeface="Tajawal"/>
              <a:sym typeface="Tajaw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/>
        </p:nvSpPr>
        <p:spPr>
          <a:xfrm>
            <a:off x="0" y="2794525"/>
            <a:ext cx="9144000" cy="2413500"/>
          </a:xfrm>
          <a:prstGeom prst="rect">
            <a:avLst/>
          </a:prstGeom>
          <a:solidFill>
            <a:srgbClr val="ACDE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NECD Logo" id="76" name="Google Shape;76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80237" y="250031"/>
            <a:ext cx="1438276" cy="416719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6"/>
          <p:cNvSpPr/>
          <p:nvPr/>
        </p:nvSpPr>
        <p:spPr>
          <a:xfrm>
            <a:off x="462750" y="2071647"/>
            <a:ext cx="2411400" cy="785100"/>
          </a:xfrm>
          <a:prstGeom prst="roundRect">
            <a:avLst>
              <a:gd fmla="val 16667" name="adj"/>
            </a:avLst>
          </a:prstGeom>
          <a:solidFill>
            <a:srgbClr val="65C0B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6"/>
          <p:cNvSpPr/>
          <p:nvPr/>
        </p:nvSpPr>
        <p:spPr>
          <a:xfrm>
            <a:off x="3392900" y="2060844"/>
            <a:ext cx="2411400" cy="785100"/>
          </a:xfrm>
          <a:prstGeom prst="roundRect">
            <a:avLst>
              <a:gd fmla="val 16667" name="adj"/>
            </a:avLst>
          </a:prstGeom>
          <a:solidFill>
            <a:srgbClr val="F37A8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6"/>
          <p:cNvSpPr/>
          <p:nvPr/>
        </p:nvSpPr>
        <p:spPr>
          <a:xfrm>
            <a:off x="3392900" y="3049331"/>
            <a:ext cx="2411400" cy="785100"/>
          </a:xfrm>
          <a:prstGeom prst="roundRect">
            <a:avLst>
              <a:gd fmla="val 16667" name="adj"/>
            </a:avLst>
          </a:prstGeom>
          <a:solidFill>
            <a:srgbClr val="F37A8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6"/>
          <p:cNvSpPr/>
          <p:nvPr/>
        </p:nvSpPr>
        <p:spPr>
          <a:xfrm>
            <a:off x="6269075" y="3015106"/>
            <a:ext cx="2411400" cy="785100"/>
          </a:xfrm>
          <a:prstGeom prst="roundRect">
            <a:avLst>
              <a:gd fmla="val 16667" name="adj"/>
            </a:avLst>
          </a:prstGeom>
          <a:solidFill>
            <a:srgbClr val="88888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6"/>
          <p:cNvSpPr txBox="1"/>
          <p:nvPr/>
        </p:nvSpPr>
        <p:spPr>
          <a:xfrm>
            <a:off x="462750" y="2202450"/>
            <a:ext cx="2411400" cy="5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lt1"/>
                </a:solidFill>
                <a:latin typeface="Tajawal"/>
                <a:ea typeface="Tajawal"/>
                <a:cs typeface="Tajawal"/>
                <a:sym typeface="Tajawal"/>
              </a:rPr>
              <a:t>عدم الاستقرار السياسي</a:t>
            </a:r>
            <a:endParaRPr sz="1600">
              <a:solidFill>
                <a:srgbClr val="000000"/>
              </a:solidFill>
            </a:endParaRPr>
          </a:p>
        </p:txBody>
      </p:sp>
      <p:sp>
        <p:nvSpPr>
          <p:cNvPr id="82" name="Google Shape;82;p16"/>
          <p:cNvSpPr txBox="1"/>
          <p:nvPr/>
        </p:nvSpPr>
        <p:spPr>
          <a:xfrm>
            <a:off x="3473913" y="2191656"/>
            <a:ext cx="2303400" cy="5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lt1"/>
                </a:solidFill>
                <a:latin typeface="Tajawal"/>
                <a:ea typeface="Tajawal"/>
                <a:cs typeface="Tajawal"/>
                <a:sym typeface="Tajawal"/>
              </a:rPr>
              <a:t>انعدام </a:t>
            </a:r>
            <a:r>
              <a:rPr b="1" lang="en" sz="1600">
                <a:solidFill>
                  <a:schemeClr val="lt1"/>
                </a:solidFill>
                <a:latin typeface="Tajawal"/>
                <a:ea typeface="Tajawal"/>
                <a:cs typeface="Tajawal"/>
                <a:sym typeface="Tajawal"/>
              </a:rPr>
              <a:t>الأمن</a:t>
            </a:r>
            <a:r>
              <a:rPr b="1" lang="en" sz="1600">
                <a:solidFill>
                  <a:schemeClr val="lt1"/>
                </a:solidFill>
                <a:latin typeface="Tajawal"/>
                <a:ea typeface="Tajawal"/>
                <a:cs typeface="Tajawal"/>
                <a:sym typeface="Tajawal"/>
              </a:rPr>
              <a:t> الغذائي</a:t>
            </a:r>
            <a:endParaRPr sz="1600">
              <a:solidFill>
                <a:srgbClr val="000000"/>
              </a:solidFill>
            </a:endParaRPr>
          </a:p>
        </p:txBody>
      </p:sp>
      <p:sp>
        <p:nvSpPr>
          <p:cNvPr id="83" name="Google Shape;83;p16"/>
          <p:cNvSpPr txBox="1"/>
          <p:nvPr/>
        </p:nvSpPr>
        <p:spPr>
          <a:xfrm>
            <a:off x="3473913" y="3114713"/>
            <a:ext cx="2303400" cy="5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lt1"/>
                </a:solidFill>
                <a:latin typeface="Tajawal"/>
                <a:ea typeface="Tajawal"/>
                <a:cs typeface="Tajawal"/>
                <a:sym typeface="Tajawal"/>
              </a:rPr>
              <a:t>أزمات بيئية</a:t>
            </a:r>
            <a:endParaRPr b="1" sz="1600">
              <a:solidFill>
                <a:schemeClr val="lt1"/>
              </a:solidFill>
              <a:latin typeface="Tajawal"/>
              <a:ea typeface="Tajawal"/>
              <a:cs typeface="Tajawal"/>
              <a:sym typeface="Tajawal"/>
            </a:endParaRPr>
          </a:p>
        </p:txBody>
      </p:sp>
      <p:sp>
        <p:nvSpPr>
          <p:cNvPr id="84" name="Google Shape;84;p16"/>
          <p:cNvSpPr txBox="1"/>
          <p:nvPr/>
        </p:nvSpPr>
        <p:spPr>
          <a:xfrm>
            <a:off x="6323050" y="3145894"/>
            <a:ext cx="2303400" cy="5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lt1"/>
                </a:solidFill>
                <a:latin typeface="Tajawal"/>
                <a:ea typeface="Tajawal"/>
                <a:cs typeface="Tajawal"/>
                <a:sym typeface="Tajawal"/>
              </a:rPr>
              <a:t>أمراض وأوبئة</a:t>
            </a:r>
            <a:endParaRPr b="1" sz="1600">
              <a:solidFill>
                <a:schemeClr val="lt1"/>
              </a:solidFill>
              <a:latin typeface="Tajawal"/>
              <a:ea typeface="Tajawal"/>
              <a:cs typeface="Tajawal"/>
              <a:sym typeface="Tajawal"/>
            </a:endParaRPr>
          </a:p>
        </p:txBody>
      </p:sp>
      <p:sp>
        <p:nvSpPr>
          <p:cNvPr id="85" name="Google Shape;85;p16"/>
          <p:cNvSpPr txBox="1"/>
          <p:nvPr>
            <p:ph type="title"/>
          </p:nvPr>
        </p:nvSpPr>
        <p:spPr>
          <a:xfrm>
            <a:off x="1145275" y="978900"/>
            <a:ext cx="7752600" cy="45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CCD6"/>
              </a:buClr>
              <a:buSzPts val="4400"/>
              <a:buFont typeface="Tajawal Black"/>
              <a:buNone/>
            </a:pPr>
            <a:r>
              <a:rPr lang="en" sz="3200">
                <a:solidFill>
                  <a:srgbClr val="F37A87"/>
                </a:solidFill>
                <a:latin typeface="Tajawal Black"/>
                <a:ea typeface="Tajawal Black"/>
                <a:cs typeface="Tajawal Black"/>
                <a:sym typeface="Tajawal Black"/>
              </a:rPr>
              <a:t>الازمة المتعددة الابعاد في لبنان</a:t>
            </a:r>
            <a:endParaRPr sz="3200">
              <a:solidFill>
                <a:srgbClr val="F37A87"/>
              </a:solidFill>
            </a:endParaRPr>
          </a:p>
        </p:txBody>
      </p:sp>
      <p:sp>
        <p:nvSpPr>
          <p:cNvPr id="86" name="Google Shape;86;p16"/>
          <p:cNvSpPr/>
          <p:nvPr/>
        </p:nvSpPr>
        <p:spPr>
          <a:xfrm>
            <a:off x="462750" y="3114731"/>
            <a:ext cx="2411400" cy="785100"/>
          </a:xfrm>
          <a:prstGeom prst="roundRect">
            <a:avLst>
              <a:gd fmla="val 16667" name="adj"/>
            </a:avLst>
          </a:prstGeom>
          <a:solidFill>
            <a:srgbClr val="65C0B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6"/>
          <p:cNvSpPr txBox="1"/>
          <p:nvPr/>
        </p:nvSpPr>
        <p:spPr>
          <a:xfrm>
            <a:off x="516750" y="3185534"/>
            <a:ext cx="2303400" cy="5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lt1"/>
                </a:solidFill>
                <a:latin typeface="Tajawal"/>
                <a:ea typeface="Tajawal"/>
                <a:cs typeface="Tajawal"/>
                <a:sym typeface="Tajawal"/>
              </a:rPr>
              <a:t>انعدام المساواة</a:t>
            </a:r>
            <a:endParaRPr sz="1600">
              <a:solidFill>
                <a:srgbClr val="000000"/>
              </a:solidFill>
            </a:endParaRPr>
          </a:p>
        </p:txBody>
      </p:sp>
      <p:sp>
        <p:nvSpPr>
          <p:cNvPr id="88" name="Google Shape;88;p16"/>
          <p:cNvSpPr/>
          <p:nvPr/>
        </p:nvSpPr>
        <p:spPr>
          <a:xfrm>
            <a:off x="6269075" y="4037822"/>
            <a:ext cx="2411400" cy="785100"/>
          </a:xfrm>
          <a:prstGeom prst="roundRect">
            <a:avLst>
              <a:gd fmla="val 16667" name="adj"/>
            </a:avLst>
          </a:prstGeom>
          <a:solidFill>
            <a:srgbClr val="88888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6"/>
          <p:cNvSpPr txBox="1"/>
          <p:nvPr/>
        </p:nvSpPr>
        <p:spPr>
          <a:xfrm>
            <a:off x="6269075" y="4222025"/>
            <a:ext cx="2411400" cy="5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lt1"/>
                </a:solidFill>
                <a:latin typeface="Tajawal"/>
                <a:ea typeface="Tajawal"/>
                <a:cs typeface="Tajawal"/>
                <a:sym typeface="Tajawal"/>
              </a:rPr>
              <a:t>النازحين واللاجئين</a:t>
            </a:r>
            <a:endParaRPr sz="1600">
              <a:solidFill>
                <a:schemeClr val="dk1"/>
              </a:solidFill>
            </a:endParaRPr>
          </a:p>
          <a:p>
            <a:pPr indent="0" lvl="0" mar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/>
          </a:p>
        </p:txBody>
      </p:sp>
      <p:sp>
        <p:nvSpPr>
          <p:cNvPr id="90" name="Google Shape;90;p16"/>
          <p:cNvSpPr/>
          <p:nvPr/>
        </p:nvSpPr>
        <p:spPr>
          <a:xfrm>
            <a:off x="3366288" y="4037794"/>
            <a:ext cx="2411400" cy="785100"/>
          </a:xfrm>
          <a:prstGeom prst="roundRect">
            <a:avLst>
              <a:gd fmla="val 16667" name="adj"/>
            </a:avLst>
          </a:prstGeom>
          <a:solidFill>
            <a:srgbClr val="F37A8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6"/>
          <p:cNvSpPr txBox="1"/>
          <p:nvPr/>
        </p:nvSpPr>
        <p:spPr>
          <a:xfrm>
            <a:off x="3420300" y="4168600"/>
            <a:ext cx="2303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lt1"/>
                </a:solidFill>
                <a:latin typeface="Tajawal"/>
                <a:ea typeface="Tajawal"/>
                <a:cs typeface="Tajawal"/>
                <a:sym typeface="Tajawal"/>
              </a:rPr>
              <a:t>انفجار مرفأ بيروت</a:t>
            </a:r>
            <a:endParaRPr b="1" sz="1600">
              <a:solidFill>
                <a:schemeClr val="lt1"/>
              </a:solidFill>
              <a:latin typeface="Tajawal"/>
              <a:ea typeface="Tajawal"/>
              <a:cs typeface="Tajawal"/>
              <a:sym typeface="Tajawal"/>
            </a:endParaRPr>
          </a:p>
          <a:p>
            <a:pPr indent="0" lvl="0" mar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600">
              <a:solidFill>
                <a:schemeClr val="lt1"/>
              </a:solidFill>
              <a:latin typeface="Tajawal"/>
              <a:ea typeface="Tajawal"/>
              <a:cs typeface="Tajawal"/>
              <a:sym typeface="Tajawal"/>
            </a:endParaRPr>
          </a:p>
        </p:txBody>
      </p:sp>
      <p:sp>
        <p:nvSpPr>
          <p:cNvPr id="92" name="Google Shape;92;p16"/>
          <p:cNvSpPr/>
          <p:nvPr/>
        </p:nvSpPr>
        <p:spPr>
          <a:xfrm>
            <a:off x="6323050" y="2057831"/>
            <a:ext cx="2411400" cy="785100"/>
          </a:xfrm>
          <a:prstGeom prst="roundRect">
            <a:avLst>
              <a:gd fmla="val 16667" name="adj"/>
            </a:avLst>
          </a:prstGeom>
          <a:solidFill>
            <a:srgbClr val="88888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6"/>
          <p:cNvSpPr txBox="1"/>
          <p:nvPr/>
        </p:nvSpPr>
        <p:spPr>
          <a:xfrm>
            <a:off x="6634625" y="2242025"/>
            <a:ext cx="1680300" cy="41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lt1"/>
                </a:solidFill>
                <a:latin typeface="Tajawal"/>
                <a:ea typeface="Tajawal"/>
                <a:cs typeface="Tajawal"/>
                <a:sym typeface="Tajawal"/>
              </a:rPr>
              <a:t>انهيار</a:t>
            </a:r>
            <a:r>
              <a:rPr b="1" lang="en" sz="1600">
                <a:solidFill>
                  <a:schemeClr val="lt1"/>
                </a:solidFill>
                <a:latin typeface="Tajawal"/>
                <a:ea typeface="Tajawal"/>
                <a:cs typeface="Tajawal"/>
                <a:sym typeface="Tajawal"/>
              </a:rPr>
              <a:t> اقتصادي</a:t>
            </a:r>
            <a:endParaRPr b="1" sz="1600">
              <a:solidFill>
                <a:schemeClr val="lt1"/>
              </a:solidFill>
              <a:latin typeface="Tajawal"/>
              <a:ea typeface="Tajawal"/>
              <a:cs typeface="Tajawal"/>
              <a:sym typeface="Tajaw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727775"/>
            <a:ext cx="9144000" cy="3401251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7"/>
          <p:cNvSpPr/>
          <p:nvPr/>
        </p:nvSpPr>
        <p:spPr>
          <a:xfrm>
            <a:off x="8323325" y="1714500"/>
            <a:ext cx="820800" cy="3401400"/>
          </a:xfrm>
          <a:prstGeom prst="rect">
            <a:avLst/>
          </a:prstGeom>
          <a:solidFill>
            <a:srgbClr val="65C0BA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0" name="Google Shape;100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0" y="3052925"/>
            <a:ext cx="1887950" cy="19837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7"/>
          <p:cNvSpPr txBox="1"/>
          <p:nvPr/>
        </p:nvSpPr>
        <p:spPr>
          <a:xfrm>
            <a:off x="744325" y="1045250"/>
            <a:ext cx="7331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7"/>
          <p:cNvSpPr txBox="1"/>
          <p:nvPr>
            <p:ph type="title"/>
          </p:nvPr>
        </p:nvSpPr>
        <p:spPr>
          <a:xfrm>
            <a:off x="1631150" y="957525"/>
            <a:ext cx="7331100" cy="70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CCD6"/>
              </a:buClr>
              <a:buSzPts val="4400"/>
              <a:buFont typeface="Tajawal Black"/>
              <a:buNone/>
            </a:pPr>
            <a:r>
              <a:rPr b="1" lang="en" sz="2400">
                <a:solidFill>
                  <a:srgbClr val="F37A87"/>
                </a:solidFill>
                <a:latin typeface="Tajawal"/>
                <a:ea typeface="Tajawal"/>
                <a:cs typeface="Tajawal"/>
                <a:sym typeface="Tajawal"/>
              </a:rPr>
              <a:t>أهداف الدراسة</a:t>
            </a:r>
            <a:endParaRPr sz="1500">
              <a:solidFill>
                <a:srgbClr val="F37A87"/>
              </a:solidFill>
              <a:latin typeface="Tajawal Medium"/>
              <a:ea typeface="Tajawal Medium"/>
              <a:cs typeface="Tajawal Medium"/>
              <a:sym typeface="Tajawal Medium"/>
            </a:endParaRPr>
          </a:p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CCD6"/>
              </a:buClr>
              <a:buSzPts val="4400"/>
              <a:buFont typeface="Tajawal Black"/>
              <a:buNone/>
            </a:pPr>
            <a:r>
              <a:t/>
            </a:r>
            <a:endParaRPr sz="2400">
              <a:solidFill>
                <a:srgbClr val="F37A87"/>
              </a:solidFill>
              <a:latin typeface="Tajawal Black"/>
              <a:ea typeface="Tajawal Black"/>
              <a:cs typeface="Tajawal Black"/>
              <a:sym typeface="Tajawal Black"/>
            </a:endParaRPr>
          </a:p>
        </p:txBody>
      </p:sp>
      <p:pic>
        <p:nvPicPr>
          <p:cNvPr id="103" name="Google Shape;103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917432" y="158175"/>
            <a:ext cx="2101294" cy="52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7"/>
          <p:cNvSpPr txBox="1"/>
          <p:nvPr/>
        </p:nvSpPr>
        <p:spPr>
          <a:xfrm>
            <a:off x="763600" y="1833375"/>
            <a:ext cx="7331100" cy="289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r>
              <a:rPr lang="en" sz="1600">
                <a:latin typeface="Tajawal"/>
                <a:ea typeface="Tajawal"/>
                <a:cs typeface="Tajawal"/>
                <a:sym typeface="Tajawal"/>
              </a:rPr>
              <a:t>- التعرّف على التحديات التي تواجه </a:t>
            </a:r>
            <a:r>
              <a:rPr lang="en" sz="1600">
                <a:latin typeface="Tajawal"/>
                <a:ea typeface="Tajawal"/>
                <a:cs typeface="Tajawal"/>
                <a:sym typeface="Tajawal"/>
              </a:rPr>
              <a:t>الأهل</a:t>
            </a:r>
            <a:r>
              <a:rPr lang="en" sz="1600">
                <a:latin typeface="Tajawal"/>
                <a:ea typeface="Tajawal"/>
                <a:cs typeface="Tajawal"/>
                <a:sym typeface="Tajawal"/>
              </a:rPr>
              <a:t> ومقدمي الرعاية في لبنان خلال </a:t>
            </a:r>
            <a:r>
              <a:rPr lang="en" sz="1600">
                <a:latin typeface="Tajawal"/>
                <a:ea typeface="Tajawal"/>
                <a:cs typeface="Tajawal"/>
                <a:sym typeface="Tajawal"/>
              </a:rPr>
              <a:t>الأزمات</a:t>
            </a:r>
            <a:endParaRPr sz="1600">
              <a:latin typeface="Tajawal"/>
              <a:ea typeface="Tajawal"/>
              <a:cs typeface="Tajawal"/>
              <a:sym typeface="Tajawal"/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Tajawal"/>
              <a:ea typeface="Tajawal"/>
              <a:cs typeface="Tajawal"/>
              <a:sym typeface="Tajawal"/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latin typeface="Tajawal"/>
                <a:ea typeface="Tajawal"/>
                <a:cs typeface="Tajawal"/>
                <a:sym typeface="Tajawal"/>
              </a:rPr>
              <a:t>2- تحديد القضايا التي قد تؤثر على  </a:t>
            </a:r>
            <a:r>
              <a:rPr lang="en" sz="1600">
                <a:latin typeface="Tajawal"/>
                <a:ea typeface="Tajawal"/>
                <a:cs typeface="Tajawal"/>
                <a:sym typeface="Tajawal"/>
              </a:rPr>
              <a:t>الأطفال</a:t>
            </a:r>
            <a:r>
              <a:rPr lang="en" sz="1600">
                <a:latin typeface="Tajawal"/>
                <a:ea typeface="Tajawal"/>
                <a:cs typeface="Tajawal"/>
                <a:sym typeface="Tajawal"/>
              </a:rPr>
              <a:t> الصغار وأسرهم خلال الأزمة المتعددة الأبعاد</a:t>
            </a:r>
            <a:endParaRPr sz="1600">
              <a:latin typeface="Tajawal"/>
              <a:ea typeface="Tajawal"/>
              <a:cs typeface="Tajawal"/>
              <a:sym typeface="Tajawal"/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latin typeface="Tajawal"/>
              <a:ea typeface="Tajawal"/>
              <a:cs typeface="Tajawal"/>
              <a:sym typeface="Tajawal"/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latin typeface="Tajawal"/>
                <a:ea typeface="Tajawal"/>
                <a:cs typeface="Tajawal"/>
                <a:sym typeface="Tajawal"/>
              </a:rPr>
              <a:t>3- تحديد احتياجات </a:t>
            </a:r>
            <a:r>
              <a:rPr lang="en" sz="1600">
                <a:latin typeface="Tajawal"/>
                <a:ea typeface="Tajawal"/>
                <a:cs typeface="Tajawal"/>
                <a:sym typeface="Tajawal"/>
              </a:rPr>
              <a:t>الأهل</a:t>
            </a:r>
            <a:r>
              <a:rPr lang="en" sz="1600">
                <a:latin typeface="Tajawal"/>
                <a:ea typeface="Tajawal"/>
                <a:cs typeface="Tajawal"/>
                <a:sym typeface="Tajawal"/>
              </a:rPr>
              <a:t> ومقدمي الرعاية</a:t>
            </a:r>
            <a:endParaRPr sz="1600">
              <a:latin typeface="Tajawal"/>
              <a:ea typeface="Tajawal"/>
              <a:cs typeface="Tajawal"/>
              <a:sym typeface="Tajawal"/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latin typeface="Tajawal"/>
              <a:ea typeface="Tajawal"/>
              <a:cs typeface="Tajawal"/>
              <a:sym typeface="Tajawal"/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latin typeface="Tajawal"/>
                <a:ea typeface="Tajawal"/>
                <a:cs typeface="Tajawal"/>
                <a:sym typeface="Tajawal"/>
              </a:rPr>
              <a:t>4- تحديد أولويات تنمية ورعاية الطفولة المبكرة على الصعيد الوطني</a:t>
            </a:r>
            <a:endParaRPr sz="1600">
              <a:latin typeface="Tajawal"/>
              <a:ea typeface="Tajawal"/>
              <a:cs typeface="Tajawal"/>
              <a:sym typeface="Tajawal"/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latin typeface="Tajawal"/>
              <a:ea typeface="Tajawal"/>
              <a:cs typeface="Tajawal"/>
              <a:sym typeface="Tajawal"/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latin typeface="Tajawal"/>
                <a:ea typeface="Tajawal"/>
                <a:cs typeface="Tajawal"/>
                <a:sym typeface="Tajawal"/>
              </a:rPr>
              <a:t>5- تقديم توصيات موجّهة للسياسات والبرامج </a:t>
            </a:r>
            <a:endParaRPr sz="1600">
              <a:latin typeface="Tajawal"/>
              <a:ea typeface="Tajawal"/>
              <a:cs typeface="Tajawal"/>
              <a:sym typeface="Tajawal"/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727775"/>
            <a:ext cx="9144000" cy="3401251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8"/>
          <p:cNvSpPr/>
          <p:nvPr/>
        </p:nvSpPr>
        <p:spPr>
          <a:xfrm>
            <a:off x="7457525" y="1714500"/>
            <a:ext cx="1686600" cy="3401400"/>
          </a:xfrm>
          <a:prstGeom prst="rect">
            <a:avLst/>
          </a:prstGeom>
          <a:solidFill>
            <a:srgbClr val="65C0B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1" name="Google Shape;111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0" y="3052925"/>
            <a:ext cx="1887950" cy="19837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8"/>
          <p:cNvSpPr txBox="1"/>
          <p:nvPr/>
        </p:nvSpPr>
        <p:spPr>
          <a:xfrm>
            <a:off x="744325" y="1045250"/>
            <a:ext cx="7331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8"/>
          <p:cNvSpPr txBox="1"/>
          <p:nvPr>
            <p:ph type="title"/>
          </p:nvPr>
        </p:nvSpPr>
        <p:spPr>
          <a:xfrm>
            <a:off x="1631150" y="957525"/>
            <a:ext cx="7331100" cy="112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CCD6"/>
              </a:buClr>
              <a:buSzPts val="4400"/>
              <a:buFont typeface="Tajawal Black"/>
              <a:buNone/>
            </a:pPr>
            <a:r>
              <a:rPr b="1" lang="en" sz="2400">
                <a:solidFill>
                  <a:srgbClr val="F37A87"/>
                </a:solidFill>
                <a:latin typeface="Tajawal"/>
                <a:ea typeface="Tajawal"/>
                <a:cs typeface="Tajawal"/>
                <a:sym typeface="Tajawal"/>
              </a:rPr>
              <a:t>نتائج الدراسة</a:t>
            </a:r>
            <a:endParaRPr b="1" sz="2400">
              <a:solidFill>
                <a:srgbClr val="F37A87"/>
              </a:solidFill>
              <a:latin typeface="Tajawal"/>
              <a:ea typeface="Tajawal"/>
              <a:cs typeface="Tajawal"/>
              <a:sym typeface="Tajawal"/>
            </a:endParaRPr>
          </a:p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CCD6"/>
              </a:buClr>
              <a:buSzPts val="4400"/>
              <a:buFont typeface="Tajawal Black"/>
              <a:buNone/>
            </a:pPr>
            <a:r>
              <a:t/>
            </a:r>
            <a:endParaRPr sz="2400">
              <a:solidFill>
                <a:srgbClr val="F37A87"/>
              </a:solidFill>
              <a:latin typeface="Tajawal Black"/>
              <a:ea typeface="Tajawal Black"/>
              <a:cs typeface="Tajawal Black"/>
              <a:sym typeface="Tajawal Black"/>
            </a:endParaRPr>
          </a:p>
        </p:txBody>
      </p:sp>
      <p:sp>
        <p:nvSpPr>
          <p:cNvPr id="114" name="Google Shape;114;p18"/>
          <p:cNvSpPr txBox="1"/>
          <p:nvPr/>
        </p:nvSpPr>
        <p:spPr>
          <a:xfrm>
            <a:off x="7457525" y="1836500"/>
            <a:ext cx="16347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r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b="1" lang="en" sz="1500">
                <a:solidFill>
                  <a:schemeClr val="lt1"/>
                </a:solidFill>
                <a:latin typeface="Tajawal"/>
                <a:ea typeface="Tajawal"/>
                <a:cs typeface="Tajawal"/>
                <a:sym typeface="Tajawal"/>
              </a:rPr>
              <a:t>التعليم</a:t>
            </a:r>
            <a:r>
              <a:rPr b="1" lang="en" sz="1500">
                <a:solidFill>
                  <a:schemeClr val="lt1"/>
                </a:solidFill>
                <a:latin typeface="Tajawal"/>
                <a:ea typeface="Tajawal"/>
                <a:cs typeface="Tajawal"/>
                <a:sym typeface="Tajawal"/>
              </a:rPr>
              <a:t>: </a:t>
            </a:r>
            <a:endParaRPr b="1" sz="1500">
              <a:solidFill>
                <a:schemeClr val="lt1"/>
              </a:solidFill>
            </a:endParaRPr>
          </a:p>
        </p:txBody>
      </p:sp>
      <p:pic>
        <p:nvPicPr>
          <p:cNvPr id="115" name="Google Shape;115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917432" y="158175"/>
            <a:ext cx="2101294" cy="52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8"/>
          <p:cNvSpPr txBox="1"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65C0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rgbClr val="E7CCD6"/>
              </a:buClr>
              <a:buSzPts val="4400"/>
              <a:buFont typeface="Tajawal Black"/>
              <a:buNone/>
            </a:pPr>
            <a:r>
              <a:t/>
            </a:r>
            <a:endParaRPr sz="1500">
              <a:solidFill>
                <a:srgbClr val="F37A87"/>
              </a:solidFill>
              <a:latin typeface="Tajawal Medium"/>
              <a:ea typeface="Tajawal Medium"/>
              <a:cs typeface="Tajawal Medium"/>
              <a:sym typeface="Tajawal Medium"/>
            </a:endParaRPr>
          </a:p>
        </p:txBody>
      </p:sp>
      <p:pic>
        <p:nvPicPr>
          <p:cNvPr id="117" name="Google Shape;117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42707" y="66750"/>
            <a:ext cx="2101294" cy="52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18"/>
          <p:cNvSpPr txBox="1"/>
          <p:nvPr/>
        </p:nvSpPr>
        <p:spPr>
          <a:xfrm>
            <a:off x="1620925" y="681675"/>
            <a:ext cx="5577900" cy="800700"/>
          </a:xfrm>
          <a:prstGeom prst="rect">
            <a:avLst/>
          </a:prstGeom>
          <a:solidFill>
            <a:srgbClr val="65C0B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Clr>
                <a:srgbClr val="E7CCD6"/>
              </a:buClr>
              <a:buSzPts val="4400"/>
              <a:buFont typeface="Tajawal Black"/>
              <a:buNone/>
            </a:pPr>
            <a:r>
              <a:rPr b="1" lang="en" sz="4700">
                <a:solidFill>
                  <a:schemeClr val="lt1"/>
                </a:solidFill>
                <a:latin typeface="Tajawal"/>
                <a:ea typeface="Tajawal"/>
                <a:cs typeface="Tajawal"/>
                <a:sym typeface="Tajawal"/>
              </a:rPr>
              <a:t>منهجية </a:t>
            </a:r>
            <a:r>
              <a:rPr b="1" lang="en" sz="4700">
                <a:solidFill>
                  <a:schemeClr val="lt1"/>
                </a:solidFill>
                <a:latin typeface="Tajawal"/>
                <a:ea typeface="Tajawal"/>
                <a:cs typeface="Tajawal"/>
                <a:sym typeface="Tajawal"/>
              </a:rPr>
              <a:t>الدراسة</a:t>
            </a:r>
            <a:endParaRPr sz="4700">
              <a:solidFill>
                <a:schemeClr val="lt1"/>
              </a:solidFill>
              <a:latin typeface="Tajawal Medium"/>
              <a:ea typeface="Tajawal Medium"/>
              <a:cs typeface="Tajawal Medium"/>
              <a:sym typeface="Tajawal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8"/>
          <p:cNvSpPr txBox="1"/>
          <p:nvPr/>
        </p:nvSpPr>
        <p:spPr>
          <a:xfrm>
            <a:off x="253725" y="1573800"/>
            <a:ext cx="7990800" cy="3401400"/>
          </a:xfrm>
          <a:prstGeom prst="rect">
            <a:avLst/>
          </a:prstGeom>
          <a:solidFill>
            <a:srgbClr val="65C0BA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1" algn="r">
              <a:spcBef>
                <a:spcPts val="0"/>
              </a:spcBef>
              <a:spcAft>
                <a:spcPts val="0"/>
              </a:spcAft>
              <a:buSzPts val="1800"/>
              <a:buFont typeface="Tajawal"/>
              <a:buChar char="●"/>
            </a:pPr>
            <a:r>
              <a:rPr lang="en" sz="1800">
                <a:latin typeface="Tajawal"/>
                <a:ea typeface="Tajawal"/>
                <a:cs typeface="Tajawal"/>
                <a:sym typeface="Tajawal"/>
              </a:rPr>
              <a:t>مراجعة مكتبية للتقارير </a:t>
            </a:r>
            <a:r>
              <a:rPr lang="en" sz="1800">
                <a:latin typeface="Tajawal"/>
                <a:ea typeface="Tajawal"/>
                <a:cs typeface="Tajawal"/>
                <a:sym typeface="Tajawal"/>
              </a:rPr>
              <a:t>والأبحاث</a:t>
            </a:r>
            <a:r>
              <a:rPr lang="en" sz="1800">
                <a:latin typeface="Tajawal"/>
                <a:ea typeface="Tajawal"/>
                <a:cs typeface="Tajawal"/>
                <a:sym typeface="Tajawal"/>
              </a:rPr>
              <a:t> والدراسات السابقة</a:t>
            </a:r>
            <a:endParaRPr sz="1800">
              <a:latin typeface="Tajawal"/>
              <a:ea typeface="Tajawal"/>
              <a:cs typeface="Tajawal"/>
              <a:sym typeface="Tajawal"/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Tajawal"/>
              <a:ea typeface="Tajawal"/>
              <a:cs typeface="Tajawal"/>
              <a:sym typeface="Tajawal"/>
            </a:endParaRPr>
          </a:p>
          <a:p>
            <a:pPr indent="-342900" lvl="0" marL="457200" rtl="1" algn="r">
              <a:spcBef>
                <a:spcPts val="0"/>
              </a:spcBef>
              <a:spcAft>
                <a:spcPts val="0"/>
              </a:spcAft>
              <a:buSzPts val="1800"/>
              <a:buFont typeface="Tajawal"/>
              <a:buChar char="●"/>
            </a:pPr>
            <a:r>
              <a:rPr lang="en" sz="1800">
                <a:latin typeface="Tajawal"/>
                <a:ea typeface="Tajawal"/>
                <a:cs typeface="Tajawal"/>
                <a:sym typeface="Tajawal"/>
              </a:rPr>
              <a:t>البيانات الكمية: 1379 استبيان </a:t>
            </a:r>
            <a:r>
              <a:rPr lang="en" sz="1800">
                <a:latin typeface="Tajawal"/>
                <a:ea typeface="Tajawal"/>
                <a:cs typeface="Tajawal"/>
                <a:sym typeface="Tajawal"/>
              </a:rPr>
              <a:t>للأهل</a:t>
            </a:r>
            <a:r>
              <a:rPr lang="en" sz="1800">
                <a:latin typeface="Tajawal"/>
                <a:ea typeface="Tajawal"/>
                <a:cs typeface="Tajawal"/>
                <a:sym typeface="Tajawal"/>
              </a:rPr>
              <a:t> ومقدمي الرعاية عن مجالات متعلّقة بالطفولة المبكرة</a:t>
            </a:r>
            <a:endParaRPr sz="1800">
              <a:latin typeface="Tajawal"/>
              <a:ea typeface="Tajawal"/>
              <a:cs typeface="Tajawal"/>
              <a:sym typeface="Tajawal"/>
            </a:endParaRPr>
          </a:p>
          <a:p>
            <a:pPr indent="-342900" lvl="1" marL="914400" rtl="1" algn="r">
              <a:spcBef>
                <a:spcPts val="0"/>
              </a:spcBef>
              <a:spcAft>
                <a:spcPts val="0"/>
              </a:spcAft>
              <a:buSzPts val="1800"/>
              <a:buFont typeface="Tajawal"/>
              <a:buChar char="○"/>
            </a:pPr>
            <a:r>
              <a:rPr lang="en" sz="1800">
                <a:latin typeface="Tajawal"/>
                <a:ea typeface="Tajawal"/>
                <a:cs typeface="Tajawal"/>
                <a:sym typeface="Tajawal"/>
              </a:rPr>
              <a:t>62% لبنانيين</a:t>
            </a:r>
            <a:endParaRPr sz="1800">
              <a:latin typeface="Tajawal"/>
              <a:ea typeface="Tajawal"/>
              <a:cs typeface="Tajawal"/>
              <a:sym typeface="Tajawal"/>
            </a:endParaRPr>
          </a:p>
          <a:p>
            <a:pPr indent="-342900" lvl="1" marL="914400" rtl="1" algn="r">
              <a:spcBef>
                <a:spcPts val="0"/>
              </a:spcBef>
              <a:spcAft>
                <a:spcPts val="0"/>
              </a:spcAft>
              <a:buSzPts val="1800"/>
              <a:buFont typeface="Tajawal"/>
              <a:buChar char="○"/>
            </a:pPr>
            <a:r>
              <a:rPr lang="en" sz="1800">
                <a:latin typeface="Tajawal"/>
                <a:ea typeface="Tajawal"/>
                <a:cs typeface="Tajawal"/>
                <a:sym typeface="Tajawal"/>
              </a:rPr>
              <a:t>30% لاجئين سوريين</a:t>
            </a:r>
            <a:endParaRPr sz="1800">
              <a:latin typeface="Tajawal"/>
              <a:ea typeface="Tajawal"/>
              <a:cs typeface="Tajawal"/>
              <a:sym typeface="Tajawal"/>
            </a:endParaRPr>
          </a:p>
          <a:p>
            <a:pPr indent="-342900" lvl="1" marL="914400" rtl="1" algn="r">
              <a:spcBef>
                <a:spcPts val="0"/>
              </a:spcBef>
              <a:spcAft>
                <a:spcPts val="0"/>
              </a:spcAft>
              <a:buSzPts val="1800"/>
              <a:buFont typeface="Tajawal"/>
              <a:buChar char="○"/>
            </a:pPr>
            <a:r>
              <a:rPr lang="en" sz="1800">
                <a:latin typeface="Tajawal"/>
                <a:ea typeface="Tajawal"/>
                <a:cs typeface="Tajawal"/>
                <a:sym typeface="Tajawal"/>
              </a:rPr>
              <a:t>8% لاجئين فلسطينيين</a:t>
            </a:r>
            <a:endParaRPr sz="1800">
              <a:latin typeface="Tajawal"/>
              <a:ea typeface="Tajawal"/>
              <a:cs typeface="Tajawal"/>
              <a:sym typeface="Tajawal"/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Tajawal"/>
              <a:ea typeface="Tajawal"/>
              <a:cs typeface="Tajawal"/>
              <a:sym typeface="Tajawal"/>
            </a:endParaRPr>
          </a:p>
          <a:p>
            <a:pPr indent="-342900" lvl="0" marL="457200" rtl="1" algn="r">
              <a:spcBef>
                <a:spcPts val="0"/>
              </a:spcBef>
              <a:spcAft>
                <a:spcPts val="0"/>
              </a:spcAft>
              <a:buSzPts val="1800"/>
              <a:buFont typeface="Tajawal"/>
              <a:buChar char="●"/>
            </a:pPr>
            <a:r>
              <a:rPr lang="en" sz="1800">
                <a:latin typeface="Tajawal"/>
                <a:ea typeface="Tajawal"/>
                <a:cs typeface="Tajawal"/>
                <a:sym typeface="Tajawal"/>
              </a:rPr>
              <a:t>15 مجموعة نقاش (FGDs) مع: </a:t>
            </a:r>
            <a:endParaRPr sz="1800">
              <a:latin typeface="Tajawal"/>
              <a:ea typeface="Tajawal"/>
              <a:cs typeface="Tajawal"/>
              <a:sym typeface="Tajawal"/>
            </a:endParaRPr>
          </a:p>
          <a:p>
            <a:pPr indent="-342900" lvl="1" marL="914400" rtl="1" algn="r">
              <a:spcBef>
                <a:spcPts val="0"/>
              </a:spcBef>
              <a:spcAft>
                <a:spcPts val="0"/>
              </a:spcAft>
              <a:buSzPts val="1800"/>
              <a:buFont typeface="Tajawal"/>
              <a:buChar char="○"/>
            </a:pPr>
            <a:r>
              <a:rPr lang="en" sz="1800">
                <a:latin typeface="Tajawal"/>
                <a:ea typeface="Tajawal"/>
                <a:cs typeface="Tajawal"/>
                <a:sym typeface="Tajawal"/>
              </a:rPr>
              <a:t>الاهل ومقدمي الرعاية </a:t>
            </a:r>
            <a:endParaRPr sz="1800">
              <a:latin typeface="Tajawal"/>
              <a:ea typeface="Tajawal"/>
              <a:cs typeface="Tajawal"/>
              <a:sym typeface="Tajawal"/>
            </a:endParaRPr>
          </a:p>
          <a:p>
            <a:pPr indent="-342900" lvl="1" marL="914400" rtl="1" algn="r">
              <a:spcBef>
                <a:spcPts val="0"/>
              </a:spcBef>
              <a:spcAft>
                <a:spcPts val="0"/>
              </a:spcAft>
              <a:buSzPts val="1800"/>
              <a:buFont typeface="Tajawal"/>
              <a:buChar char="○"/>
            </a:pPr>
            <a:r>
              <a:rPr lang="en" sz="1800">
                <a:latin typeface="Tajawal"/>
                <a:ea typeface="Tajawal"/>
                <a:cs typeface="Tajawal"/>
                <a:sym typeface="Tajawal"/>
              </a:rPr>
              <a:t>المعلمين/ات والمربين/ات في مرحلة الطفولة المبكرة</a:t>
            </a:r>
            <a:endParaRPr sz="1800">
              <a:latin typeface="Tajawal"/>
              <a:ea typeface="Tajawal"/>
              <a:cs typeface="Tajawal"/>
              <a:sym typeface="Tajawal"/>
            </a:endParaRPr>
          </a:p>
          <a:p>
            <a:pPr indent="-342900" lvl="1" marL="914400" rtl="1" algn="r">
              <a:spcBef>
                <a:spcPts val="0"/>
              </a:spcBef>
              <a:spcAft>
                <a:spcPts val="0"/>
              </a:spcAft>
              <a:buSzPts val="1800"/>
              <a:buFont typeface="Tajawal"/>
              <a:buChar char="○"/>
            </a:pPr>
            <a:r>
              <a:rPr lang="en" sz="1800">
                <a:latin typeface="Tajawal"/>
                <a:ea typeface="Tajawal"/>
                <a:cs typeface="Tajawal"/>
                <a:sym typeface="Tajawal"/>
              </a:rPr>
              <a:t>العاملين/ات في مراكز الرعاية الصحيّة</a:t>
            </a:r>
            <a:endParaRPr sz="1800">
              <a:latin typeface="Tajawal"/>
              <a:ea typeface="Tajawal"/>
              <a:cs typeface="Tajawal"/>
              <a:sym typeface="Tajaw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/>
          <p:nvPr>
            <p:ph type="title"/>
          </p:nvPr>
        </p:nvSpPr>
        <p:spPr>
          <a:xfrm>
            <a:off x="466725" y="784153"/>
            <a:ext cx="82296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CCD6"/>
              </a:buClr>
              <a:buSzPts val="4400"/>
              <a:buFont typeface="Arial"/>
              <a:buNone/>
            </a:pPr>
            <a:r>
              <a:rPr b="1" lang="en" sz="4700">
                <a:solidFill>
                  <a:srgbClr val="E7CCD6"/>
                </a:solidFill>
              </a:rPr>
              <a:t>الاستبيان</a:t>
            </a:r>
            <a:endParaRPr b="1" sz="4700"/>
          </a:p>
        </p:txBody>
      </p:sp>
      <p:sp>
        <p:nvSpPr>
          <p:cNvPr id="125" name="Google Shape;125;p19"/>
          <p:cNvSpPr txBox="1"/>
          <p:nvPr>
            <p:ph idx="1" type="body"/>
          </p:nvPr>
        </p:nvSpPr>
        <p:spPr>
          <a:xfrm>
            <a:off x="739775" y="1555163"/>
            <a:ext cx="8038800" cy="3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ajawal"/>
                <a:ea typeface="Tajawal"/>
                <a:cs typeface="Tajawal"/>
                <a:sym typeface="Tajawal"/>
              </a:rPr>
              <a:t>المحاور </a:t>
            </a:r>
            <a:r>
              <a:rPr lang="en">
                <a:latin typeface="Tajawal"/>
                <a:ea typeface="Tajawal"/>
                <a:cs typeface="Tajawal"/>
                <a:sym typeface="Tajawal"/>
              </a:rPr>
              <a:t>الأساسية</a:t>
            </a:r>
            <a:r>
              <a:rPr lang="en">
                <a:latin typeface="Tajawal"/>
                <a:ea typeface="Tajawal"/>
                <a:cs typeface="Tajawal"/>
                <a:sym typeface="Tajawal"/>
              </a:rPr>
              <a:t> للاستبيان كانت: </a:t>
            </a:r>
            <a:endParaRPr>
              <a:latin typeface="Tajawal"/>
              <a:ea typeface="Tajawal"/>
              <a:cs typeface="Tajawal"/>
              <a:sym typeface="Tajawal"/>
            </a:endParaRPr>
          </a:p>
          <a:p>
            <a:pPr indent="-342900" lvl="0" marL="457200" rt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ajawal"/>
              <a:buChar char="●"/>
            </a:pPr>
            <a:r>
              <a:rPr lang="en">
                <a:latin typeface="Tajawal"/>
                <a:ea typeface="Tajawal"/>
                <a:cs typeface="Tajawal"/>
                <a:sym typeface="Tajawal"/>
              </a:rPr>
              <a:t>التعليم </a:t>
            </a:r>
            <a:endParaRPr>
              <a:latin typeface="Tajawal"/>
              <a:ea typeface="Tajawal"/>
              <a:cs typeface="Tajawal"/>
              <a:sym typeface="Tajawal"/>
            </a:endParaRPr>
          </a:p>
          <a:p>
            <a:pPr indent="-342900" lvl="0" marL="457200" rt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ajawal"/>
              <a:buChar char="●"/>
            </a:pPr>
            <a:r>
              <a:rPr lang="en">
                <a:latin typeface="Tajawal"/>
                <a:ea typeface="Tajawal"/>
                <a:cs typeface="Tajawal"/>
                <a:sym typeface="Tajawal"/>
              </a:rPr>
              <a:t>الصحة </a:t>
            </a:r>
            <a:endParaRPr>
              <a:latin typeface="Tajawal"/>
              <a:ea typeface="Tajawal"/>
              <a:cs typeface="Tajawal"/>
              <a:sym typeface="Tajawal"/>
            </a:endParaRPr>
          </a:p>
          <a:p>
            <a:pPr indent="-342900" lvl="0" marL="457200" rt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ajawal"/>
              <a:buChar char="●"/>
            </a:pPr>
            <a:r>
              <a:rPr lang="en">
                <a:latin typeface="Tajawal"/>
                <a:ea typeface="Tajawal"/>
                <a:cs typeface="Tajawal"/>
                <a:sym typeface="Tajawal"/>
              </a:rPr>
              <a:t>التغذية </a:t>
            </a:r>
            <a:endParaRPr>
              <a:latin typeface="Tajawal"/>
              <a:ea typeface="Tajawal"/>
              <a:cs typeface="Tajawal"/>
              <a:sym typeface="Tajawal"/>
            </a:endParaRPr>
          </a:p>
          <a:p>
            <a:pPr indent="-342900" lvl="0" marL="457200" rt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ajawal"/>
              <a:buChar char="●"/>
            </a:pPr>
            <a:r>
              <a:rPr lang="en">
                <a:latin typeface="Tajawal"/>
                <a:ea typeface="Tajawal"/>
                <a:cs typeface="Tajawal"/>
                <a:sym typeface="Tajawal"/>
              </a:rPr>
              <a:t>النمو الاجتماعي-</a:t>
            </a:r>
            <a:r>
              <a:rPr lang="en">
                <a:latin typeface="Tajawal"/>
                <a:ea typeface="Tajawal"/>
                <a:cs typeface="Tajawal"/>
                <a:sym typeface="Tajawal"/>
              </a:rPr>
              <a:t>العاطفي</a:t>
            </a:r>
            <a:endParaRPr>
              <a:latin typeface="Tajawal"/>
              <a:ea typeface="Tajawal"/>
              <a:cs typeface="Tajawal"/>
              <a:sym typeface="Tajawal"/>
            </a:endParaRPr>
          </a:p>
          <a:p>
            <a:pPr indent="-342900" lvl="0" marL="457200" rt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ajawal"/>
              <a:buChar char="●"/>
            </a:pPr>
            <a:r>
              <a:rPr lang="en">
                <a:latin typeface="Tajawal"/>
                <a:ea typeface="Tajawal"/>
                <a:cs typeface="Tajawal"/>
                <a:sym typeface="Tajawal"/>
              </a:rPr>
              <a:t>الصحة النفسية للاهل ومقدمي الرعاية</a:t>
            </a:r>
            <a:endParaRPr>
              <a:latin typeface="Tajawal"/>
              <a:ea typeface="Tajawal"/>
              <a:cs typeface="Tajawal"/>
              <a:sym typeface="Tajawal"/>
            </a:endParaRPr>
          </a:p>
          <a:p>
            <a:pPr indent="-342900" lvl="0" marL="457200" rt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ajawal"/>
              <a:buChar char="●"/>
            </a:pPr>
            <a:r>
              <a:rPr lang="en">
                <a:latin typeface="Tajawal"/>
                <a:ea typeface="Tajawal"/>
                <a:cs typeface="Tajawal"/>
                <a:sym typeface="Tajawal"/>
              </a:rPr>
              <a:t>الصحة النفسية للاطفال</a:t>
            </a:r>
            <a:endParaRPr>
              <a:latin typeface="Tajawal"/>
              <a:ea typeface="Tajawal"/>
              <a:cs typeface="Tajawal"/>
              <a:sym typeface="Tajawal"/>
            </a:endParaRPr>
          </a:p>
          <a:p>
            <a:pPr indent="-342900" lvl="0" marL="457200" rt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ajawal"/>
              <a:buChar char="●"/>
            </a:pPr>
            <a:r>
              <a:rPr lang="en">
                <a:latin typeface="Tajawal"/>
                <a:ea typeface="Tajawal"/>
                <a:cs typeface="Tajawal"/>
                <a:sym typeface="Tajawal"/>
              </a:rPr>
              <a:t>التغيرات</a:t>
            </a:r>
            <a:r>
              <a:rPr lang="en">
                <a:latin typeface="Tajawal"/>
                <a:ea typeface="Tajawal"/>
                <a:cs typeface="Tajawal"/>
                <a:sym typeface="Tajawal"/>
              </a:rPr>
              <a:t> المعيشية التي </a:t>
            </a:r>
            <a:r>
              <a:rPr lang="en">
                <a:latin typeface="Tajawal"/>
                <a:ea typeface="Tajawal"/>
                <a:cs typeface="Tajawal"/>
                <a:sym typeface="Tajawal"/>
              </a:rPr>
              <a:t>أحدثتها</a:t>
            </a:r>
            <a:r>
              <a:rPr lang="en">
                <a:latin typeface="Tajawal"/>
                <a:ea typeface="Tajawal"/>
                <a:cs typeface="Tajawal"/>
                <a:sym typeface="Tajawal"/>
              </a:rPr>
              <a:t> الازمة</a:t>
            </a:r>
            <a:endParaRPr>
              <a:latin typeface="Tajawal"/>
              <a:ea typeface="Tajawal"/>
              <a:cs typeface="Tajawal"/>
              <a:sym typeface="Tajawal"/>
            </a:endParaRPr>
          </a:p>
          <a:p>
            <a:pPr indent="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cxnSp>
        <p:nvCxnSpPr>
          <p:cNvPr id="126" name="Google Shape;126;p19"/>
          <p:cNvCxnSpPr/>
          <p:nvPr/>
        </p:nvCxnSpPr>
        <p:spPr>
          <a:xfrm flipH="1">
            <a:off x="8696325" y="1631406"/>
            <a:ext cx="64200" cy="3512100"/>
          </a:xfrm>
          <a:prstGeom prst="straightConnector1">
            <a:avLst/>
          </a:prstGeom>
          <a:noFill/>
          <a:ln cap="flat" cmpd="sng" w="63500">
            <a:solidFill>
              <a:srgbClr val="E7CCD6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descr="ANECD Logo" id="127" name="Google Shape;127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80237" y="250031"/>
            <a:ext cx="1438276" cy="4167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240025" y="1295625"/>
            <a:ext cx="9144000" cy="3820249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20"/>
          <p:cNvSpPr/>
          <p:nvPr/>
        </p:nvSpPr>
        <p:spPr>
          <a:xfrm>
            <a:off x="7457525" y="1295650"/>
            <a:ext cx="1686600" cy="3820200"/>
          </a:xfrm>
          <a:prstGeom prst="rect">
            <a:avLst/>
          </a:prstGeom>
          <a:solidFill>
            <a:srgbClr val="65C0B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20"/>
          <p:cNvSpPr txBox="1"/>
          <p:nvPr/>
        </p:nvSpPr>
        <p:spPr>
          <a:xfrm>
            <a:off x="744325" y="1045250"/>
            <a:ext cx="7331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20"/>
          <p:cNvSpPr txBox="1"/>
          <p:nvPr>
            <p:ph type="title"/>
          </p:nvPr>
        </p:nvSpPr>
        <p:spPr>
          <a:xfrm>
            <a:off x="1687625" y="820350"/>
            <a:ext cx="7331100" cy="78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CCD6"/>
              </a:buClr>
              <a:buSzPts val="4400"/>
              <a:buFont typeface="Tajawal Black"/>
              <a:buNone/>
            </a:pPr>
            <a:r>
              <a:rPr b="1" lang="en" sz="2400">
                <a:solidFill>
                  <a:srgbClr val="F37A87"/>
                </a:solidFill>
                <a:latin typeface="Tajawal"/>
                <a:ea typeface="Tajawal"/>
                <a:cs typeface="Tajawal"/>
                <a:sym typeface="Tajawal"/>
              </a:rPr>
              <a:t>نتائج الدراسة</a:t>
            </a:r>
            <a:endParaRPr b="1" sz="2400">
              <a:solidFill>
                <a:srgbClr val="F37A87"/>
              </a:solidFill>
              <a:latin typeface="Tajawal"/>
              <a:ea typeface="Tajawal"/>
              <a:cs typeface="Tajawal"/>
              <a:sym typeface="Tajawal"/>
            </a:endParaRPr>
          </a:p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CCD6"/>
              </a:buClr>
              <a:buSzPts val="4400"/>
              <a:buFont typeface="Tajawal Black"/>
              <a:buNone/>
            </a:pPr>
            <a:r>
              <a:t/>
            </a:r>
            <a:endParaRPr sz="2400">
              <a:solidFill>
                <a:srgbClr val="F37A87"/>
              </a:solidFill>
              <a:latin typeface="Tajawal Black"/>
              <a:ea typeface="Tajawal Black"/>
              <a:cs typeface="Tajawal Black"/>
              <a:sym typeface="Tajawal Black"/>
            </a:endParaRPr>
          </a:p>
        </p:txBody>
      </p:sp>
      <p:sp>
        <p:nvSpPr>
          <p:cNvPr id="136" name="Google Shape;136;p20"/>
          <p:cNvSpPr txBox="1"/>
          <p:nvPr/>
        </p:nvSpPr>
        <p:spPr>
          <a:xfrm>
            <a:off x="7457525" y="2933775"/>
            <a:ext cx="16347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ctr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b="1" lang="en" sz="1500">
                <a:solidFill>
                  <a:schemeClr val="lt1"/>
                </a:solidFill>
                <a:latin typeface="Tajawal"/>
                <a:ea typeface="Tajawal"/>
                <a:cs typeface="Tajawal"/>
                <a:sym typeface="Tajawal"/>
              </a:rPr>
              <a:t>التعليم</a:t>
            </a:r>
            <a:endParaRPr b="1" sz="1500">
              <a:solidFill>
                <a:schemeClr val="lt1"/>
              </a:solidFill>
            </a:endParaRPr>
          </a:p>
        </p:txBody>
      </p:sp>
      <p:pic>
        <p:nvPicPr>
          <p:cNvPr id="137" name="Google Shape;137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17432" y="158175"/>
            <a:ext cx="2101294" cy="52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36625" y="1295650"/>
            <a:ext cx="6595101" cy="18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2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36625" y="3188475"/>
            <a:ext cx="6595101" cy="1892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1"/>
          <p:cNvSpPr txBox="1"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65C0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1"/>
          <p:cNvSpPr txBox="1"/>
          <p:nvPr>
            <p:ph type="title"/>
          </p:nvPr>
        </p:nvSpPr>
        <p:spPr>
          <a:xfrm>
            <a:off x="466725" y="828638"/>
            <a:ext cx="82296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rgbClr val="E7CCD6"/>
              </a:buClr>
              <a:buSzPts val="4400"/>
              <a:buFont typeface="Tajawal Black"/>
              <a:buNone/>
            </a:pPr>
            <a:r>
              <a:rPr b="1" lang="en" sz="2400">
                <a:solidFill>
                  <a:srgbClr val="F37A87"/>
                </a:solidFill>
                <a:latin typeface="Tajawal"/>
                <a:ea typeface="Tajawal"/>
                <a:cs typeface="Tajawal"/>
                <a:sym typeface="Tajawal"/>
              </a:rPr>
              <a:t>نتائج الدراسة - الصحّة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46" name="Google Shape;146;p21"/>
          <p:cNvSpPr txBox="1"/>
          <p:nvPr>
            <p:ph idx="1" type="body"/>
          </p:nvPr>
        </p:nvSpPr>
        <p:spPr>
          <a:xfrm>
            <a:off x="739775" y="1575881"/>
            <a:ext cx="7392900" cy="30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655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</a:pPr>
            <a:r>
              <a:rPr b="1" lang="en" sz="1700">
                <a:solidFill>
                  <a:schemeClr val="lt1"/>
                </a:solidFill>
              </a:rPr>
              <a:t>20% من الاهل ومقدمي الرعاية ذكروا ان أطفالهم لم يتلقوا التطعيمات </a:t>
            </a:r>
            <a:r>
              <a:rPr b="1" lang="en" sz="1700">
                <a:solidFill>
                  <a:schemeClr val="lt1"/>
                </a:solidFill>
              </a:rPr>
              <a:t>الإلزامية</a:t>
            </a:r>
            <a:r>
              <a:rPr b="1" lang="en" sz="1700">
                <a:solidFill>
                  <a:schemeClr val="lt1"/>
                </a:solidFill>
              </a:rPr>
              <a:t> </a:t>
            </a:r>
            <a:endParaRPr b="1" sz="1700">
              <a:solidFill>
                <a:schemeClr val="lt1"/>
              </a:solidFill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solidFill>
                <a:schemeClr val="lt1"/>
              </a:solidFill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solidFill>
                <a:schemeClr val="lt1"/>
              </a:solidFill>
            </a:endParaRPr>
          </a:p>
          <a:p>
            <a:pPr indent="-33655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</a:pPr>
            <a:r>
              <a:rPr b="1" lang="en" sz="1700">
                <a:solidFill>
                  <a:schemeClr val="lt1"/>
                </a:solidFill>
              </a:rPr>
              <a:t>60% من </a:t>
            </a:r>
            <a:r>
              <a:rPr b="1" lang="en" sz="1700">
                <a:solidFill>
                  <a:schemeClr val="lt1"/>
                </a:solidFill>
              </a:rPr>
              <a:t>الأطفال</a:t>
            </a:r>
            <a:r>
              <a:rPr b="1" lang="en" sz="1700">
                <a:solidFill>
                  <a:schemeClr val="lt1"/>
                </a:solidFill>
              </a:rPr>
              <a:t> تأخروا أو لم يخضعوا للفحوصات الطبية الدورية، </a:t>
            </a:r>
            <a:endParaRPr b="1" sz="1700">
              <a:solidFill>
                <a:schemeClr val="lt1"/>
              </a:solidFill>
            </a:endParaRPr>
          </a:p>
          <a:p>
            <a:pPr indent="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chemeClr val="lt1"/>
                </a:solidFill>
              </a:rPr>
              <a:t>وذلك بسبب التكاليف المرتفعة بشكل رئيسي</a:t>
            </a:r>
            <a:endParaRPr b="1" sz="1700">
              <a:solidFill>
                <a:schemeClr val="lt1"/>
              </a:solidFill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solidFill>
                <a:schemeClr val="lt1"/>
              </a:solidFill>
            </a:endParaRPr>
          </a:p>
          <a:p>
            <a:pPr indent="-33655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</a:pPr>
            <a:r>
              <a:rPr b="1" lang="en" sz="1700">
                <a:solidFill>
                  <a:schemeClr val="lt1"/>
                </a:solidFill>
              </a:rPr>
              <a:t>71% من الاهل ومقدمي الرعاية واجهوا مشاكل في الحصول على الادوية اللازمة لاطفالهم</a:t>
            </a:r>
            <a:endParaRPr b="1" sz="1700">
              <a:solidFill>
                <a:schemeClr val="lt1"/>
              </a:solidFill>
            </a:endParaRPr>
          </a:p>
          <a:p>
            <a:pPr indent="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chemeClr val="lt1"/>
                </a:solidFill>
              </a:rPr>
              <a:t>إمّا بسبب ارتفاع </a:t>
            </a:r>
            <a:r>
              <a:rPr b="1" lang="en" sz="1700">
                <a:solidFill>
                  <a:schemeClr val="lt1"/>
                </a:solidFill>
              </a:rPr>
              <a:t>أسعارها</a:t>
            </a:r>
            <a:r>
              <a:rPr b="1" lang="en" sz="1700">
                <a:solidFill>
                  <a:schemeClr val="lt1"/>
                </a:solidFill>
              </a:rPr>
              <a:t> أو انقطاعها من السوق</a:t>
            </a:r>
            <a:endParaRPr b="1" sz="1700">
              <a:solidFill>
                <a:schemeClr val="lt1"/>
              </a:solidFill>
            </a:endParaRPr>
          </a:p>
        </p:txBody>
      </p:sp>
      <p:pic>
        <p:nvPicPr>
          <p:cNvPr descr="ANECD Logo-white" id="147" name="Google Shape;147;p2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83412" y="250031"/>
            <a:ext cx="1949400" cy="422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8" name="Google Shape;148;p21"/>
          <p:cNvCxnSpPr/>
          <p:nvPr/>
        </p:nvCxnSpPr>
        <p:spPr>
          <a:xfrm flipH="1">
            <a:off x="8591650" y="1575869"/>
            <a:ext cx="12900" cy="3013200"/>
          </a:xfrm>
          <a:prstGeom prst="straightConnector1">
            <a:avLst/>
          </a:prstGeom>
          <a:noFill/>
          <a:ln cap="flat" cmpd="sng" w="63500">
            <a:solidFill>
              <a:srgbClr val="E7CCD6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95625"/>
            <a:ext cx="8903974" cy="3820249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22"/>
          <p:cNvSpPr/>
          <p:nvPr/>
        </p:nvSpPr>
        <p:spPr>
          <a:xfrm>
            <a:off x="7457525" y="1295650"/>
            <a:ext cx="1686600" cy="3820200"/>
          </a:xfrm>
          <a:prstGeom prst="rect">
            <a:avLst/>
          </a:prstGeom>
          <a:solidFill>
            <a:srgbClr val="65C0B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22"/>
          <p:cNvSpPr txBox="1"/>
          <p:nvPr/>
        </p:nvSpPr>
        <p:spPr>
          <a:xfrm>
            <a:off x="744325" y="1045250"/>
            <a:ext cx="7331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22"/>
          <p:cNvSpPr txBox="1"/>
          <p:nvPr>
            <p:ph type="title"/>
          </p:nvPr>
        </p:nvSpPr>
        <p:spPr>
          <a:xfrm>
            <a:off x="1687625" y="820350"/>
            <a:ext cx="7331100" cy="78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CCD6"/>
              </a:buClr>
              <a:buSzPts val="4400"/>
              <a:buFont typeface="Tajawal Black"/>
              <a:buNone/>
            </a:pPr>
            <a:r>
              <a:rPr b="1" lang="en" sz="2400">
                <a:solidFill>
                  <a:srgbClr val="F37A87"/>
                </a:solidFill>
                <a:latin typeface="Tajawal"/>
                <a:ea typeface="Tajawal"/>
                <a:cs typeface="Tajawal"/>
                <a:sym typeface="Tajawal"/>
              </a:rPr>
              <a:t>نتائج الدراسة</a:t>
            </a:r>
            <a:endParaRPr b="1" sz="2400">
              <a:solidFill>
                <a:srgbClr val="F37A87"/>
              </a:solidFill>
              <a:latin typeface="Tajawal"/>
              <a:ea typeface="Tajawal"/>
              <a:cs typeface="Tajawal"/>
              <a:sym typeface="Tajawal"/>
            </a:endParaRPr>
          </a:p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CCD6"/>
              </a:buClr>
              <a:buSzPts val="4400"/>
              <a:buFont typeface="Tajawal Black"/>
              <a:buNone/>
            </a:pPr>
            <a:r>
              <a:t/>
            </a:r>
            <a:endParaRPr sz="2400">
              <a:solidFill>
                <a:srgbClr val="F37A87"/>
              </a:solidFill>
              <a:latin typeface="Tajawal Black"/>
              <a:ea typeface="Tajawal Black"/>
              <a:cs typeface="Tajawal Black"/>
              <a:sym typeface="Tajawal Black"/>
            </a:endParaRPr>
          </a:p>
        </p:txBody>
      </p:sp>
      <p:sp>
        <p:nvSpPr>
          <p:cNvPr id="157" name="Google Shape;157;p22"/>
          <p:cNvSpPr txBox="1"/>
          <p:nvPr/>
        </p:nvSpPr>
        <p:spPr>
          <a:xfrm>
            <a:off x="7457525" y="2933775"/>
            <a:ext cx="16347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ctr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b="1" lang="en" sz="1500">
                <a:solidFill>
                  <a:schemeClr val="lt1"/>
                </a:solidFill>
                <a:latin typeface="Tajawal"/>
                <a:ea typeface="Tajawal"/>
                <a:cs typeface="Tajawal"/>
                <a:sym typeface="Tajawal"/>
              </a:rPr>
              <a:t>التغذية</a:t>
            </a:r>
            <a:endParaRPr b="1" sz="1500">
              <a:solidFill>
                <a:schemeClr val="lt1"/>
              </a:solidFill>
            </a:endParaRPr>
          </a:p>
        </p:txBody>
      </p:sp>
      <p:pic>
        <p:nvPicPr>
          <p:cNvPr id="158" name="Google Shape;158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17432" y="158175"/>
            <a:ext cx="2101294" cy="52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1500" y="1295650"/>
            <a:ext cx="6924675" cy="382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95625"/>
            <a:ext cx="8903974" cy="3820249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23"/>
          <p:cNvSpPr/>
          <p:nvPr/>
        </p:nvSpPr>
        <p:spPr>
          <a:xfrm>
            <a:off x="7457525" y="1295650"/>
            <a:ext cx="1686600" cy="3820200"/>
          </a:xfrm>
          <a:prstGeom prst="rect">
            <a:avLst/>
          </a:prstGeom>
          <a:solidFill>
            <a:srgbClr val="65C0B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23"/>
          <p:cNvSpPr txBox="1"/>
          <p:nvPr/>
        </p:nvSpPr>
        <p:spPr>
          <a:xfrm>
            <a:off x="744325" y="1045250"/>
            <a:ext cx="7331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23"/>
          <p:cNvSpPr txBox="1"/>
          <p:nvPr>
            <p:ph type="title"/>
          </p:nvPr>
        </p:nvSpPr>
        <p:spPr>
          <a:xfrm>
            <a:off x="1687625" y="820350"/>
            <a:ext cx="7331100" cy="78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CCD6"/>
              </a:buClr>
              <a:buSzPts val="4400"/>
              <a:buFont typeface="Tajawal Black"/>
              <a:buNone/>
            </a:pPr>
            <a:r>
              <a:rPr b="1" lang="en" sz="2400">
                <a:solidFill>
                  <a:srgbClr val="F37A87"/>
                </a:solidFill>
                <a:latin typeface="Tajawal"/>
                <a:ea typeface="Tajawal"/>
                <a:cs typeface="Tajawal"/>
                <a:sym typeface="Tajawal"/>
              </a:rPr>
              <a:t>نتائج الدراسة</a:t>
            </a:r>
            <a:endParaRPr b="1" sz="2400">
              <a:solidFill>
                <a:srgbClr val="F37A87"/>
              </a:solidFill>
              <a:latin typeface="Tajawal"/>
              <a:ea typeface="Tajawal"/>
              <a:cs typeface="Tajawal"/>
              <a:sym typeface="Tajawal"/>
            </a:endParaRPr>
          </a:p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CCD6"/>
              </a:buClr>
              <a:buSzPts val="4400"/>
              <a:buFont typeface="Tajawal Black"/>
              <a:buNone/>
            </a:pPr>
            <a:r>
              <a:t/>
            </a:r>
            <a:endParaRPr sz="2400">
              <a:solidFill>
                <a:srgbClr val="F37A87"/>
              </a:solidFill>
              <a:latin typeface="Tajawal Black"/>
              <a:ea typeface="Tajawal Black"/>
              <a:cs typeface="Tajawal Black"/>
              <a:sym typeface="Tajawal Black"/>
            </a:endParaRPr>
          </a:p>
        </p:txBody>
      </p:sp>
      <p:sp>
        <p:nvSpPr>
          <p:cNvPr id="168" name="Google Shape;168;p23"/>
          <p:cNvSpPr txBox="1"/>
          <p:nvPr/>
        </p:nvSpPr>
        <p:spPr>
          <a:xfrm>
            <a:off x="7457525" y="2933775"/>
            <a:ext cx="1634700" cy="6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ctr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b="1" lang="en" sz="1500">
                <a:solidFill>
                  <a:schemeClr val="lt1"/>
                </a:solidFill>
                <a:latin typeface="Tajawal"/>
                <a:ea typeface="Tajawal"/>
                <a:cs typeface="Tajawal"/>
                <a:sym typeface="Tajawal"/>
              </a:rPr>
              <a:t>النمو الاجتماعي- العاطفي</a:t>
            </a:r>
            <a:endParaRPr b="1" sz="1500">
              <a:solidFill>
                <a:schemeClr val="lt1"/>
              </a:solidFill>
            </a:endParaRPr>
          </a:p>
        </p:txBody>
      </p:sp>
      <p:pic>
        <p:nvPicPr>
          <p:cNvPr id="169" name="Google Shape;169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17432" y="158175"/>
            <a:ext cx="2101294" cy="52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9450" y="1295650"/>
            <a:ext cx="7238076" cy="382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