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6858000" cy="9144000"/>
  <p:embeddedFontLst>
    <p:embeddedFont>
      <p:font typeface="Tajawal Black"/>
      <p:bold r:id="rId33"/>
    </p:embeddedFont>
    <p:embeddedFont>
      <p:font typeface="Tajawal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43">
          <p15:clr>
            <a:srgbClr val="000000"/>
          </p15:clr>
        </p15:guide>
        <p15:guide id="2" pos="2841">
          <p15:clr>
            <a:srgbClr val="000000"/>
          </p15:clr>
        </p15:guide>
      </p15:sldGuideLst>
    </p:ext>
    <p:ext uri="GoogleSlidesCustomDataVersion2">
      <go:slidesCustomData xmlns:go="http://customooxmlschemas.google.com/" r:id="rId36" roundtripDataSignature="AMtx7mjFUZqkOPbZR+T9YGBy+01IeNxb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330BE1-89B7-4142-82B4-C8EC0FF7A320}">
  <a:tblStyle styleId="{90330BE1-89B7-4142-82B4-C8EC0FF7A3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43" orient="horz"/>
        <p:guide pos="2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TajawalBlack-bold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Tajawal-bold.fntdata"/><Relationship Id="rId12" Type="http://schemas.openxmlformats.org/officeDocument/2006/relationships/slide" Target="slides/slide6.xml"/><Relationship Id="rId34" Type="http://schemas.openxmlformats.org/officeDocument/2006/relationships/font" Target="fonts/Tajawal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66" name="Google Shape;166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74" name="Google Shape;174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80" name="Google Shape;180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86" name="Google Shape;186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93" name="Google Shape;193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2e12e96a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e2e12e96a3_1_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207" name="Google Shape;207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223" name="Google Shape;223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94" name="Google Shape;94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238" name="Google Shape;238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49f465e7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e49f465e78_0_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254" name="Google Shape;254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9" name="Google Shape;289;p8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297" name="Google Shape;297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03" name="Google Shape;103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12" name="Google Shape;112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59" name="Google Shape;159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557902" y="173935"/>
            <a:ext cx="5851525" cy="605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600200"/>
            <a:ext cx="403250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54296" y="1600200"/>
            <a:ext cx="403250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22.jpg"/><Relationship Id="rId6" Type="http://schemas.openxmlformats.org/officeDocument/2006/relationships/image" Target="../media/image25.png"/><Relationship Id="rId7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hyperlink" Target="about:blank" TargetMode="External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0"/>
          <p:cNvSpPr txBox="1"/>
          <p:nvPr/>
        </p:nvSpPr>
        <p:spPr>
          <a:xfrm>
            <a:off x="0" y="6302374"/>
            <a:ext cx="9144000" cy="555626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ign2" id="85" name="Google Shape;8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4130" y="5722374"/>
            <a:ext cx="1515740" cy="25952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0"/>
          <p:cNvSpPr txBox="1"/>
          <p:nvPr/>
        </p:nvSpPr>
        <p:spPr>
          <a:xfrm>
            <a:off x="0" y="6287130"/>
            <a:ext cx="9144000" cy="555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jawal"/>
                <a:ea typeface="Tajawal"/>
                <a:cs typeface="Tajawal"/>
                <a:sym typeface="Tajawal"/>
              </a:rPr>
              <a:t>www.anecd.net</a:t>
            </a:r>
            <a:endParaRPr b="0" i="0" sz="3200" u="none" cap="none" strike="noStrike">
              <a:solidFill>
                <a:schemeClr val="lt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A picture containing font, text, screenshot, graphics&#10;&#10;Description automatically generated" id="87" name="Google Shape;8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0"/>
          <p:cNvSpPr txBox="1"/>
          <p:nvPr/>
        </p:nvSpPr>
        <p:spPr>
          <a:xfrm>
            <a:off x="1016540" y="2263718"/>
            <a:ext cx="71109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الأطفال الصغار والأهل ومقدمي الرعاية في الأزمات</a:t>
            </a:r>
            <a:endParaRPr b="0" i="0" sz="32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0"/>
          <p:cNvSpPr txBox="1"/>
          <p:nvPr/>
        </p:nvSpPr>
        <p:spPr>
          <a:xfrm>
            <a:off x="82296" y="3305517"/>
            <a:ext cx="9144000" cy="555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د. غسان عيسى - المنسق العام</a:t>
            </a:r>
            <a:endParaRPr b="1" i="0" sz="32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90" name="Google Shape;90;p60"/>
          <p:cNvSpPr txBox="1"/>
          <p:nvPr/>
        </p:nvSpPr>
        <p:spPr>
          <a:xfrm>
            <a:off x="2306574" y="3407700"/>
            <a:ext cx="46131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0"/>
          <p:cNvSpPr txBox="1"/>
          <p:nvPr/>
        </p:nvSpPr>
        <p:spPr>
          <a:xfrm>
            <a:off x="2306574" y="3407700"/>
            <a:ext cx="46131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168" name="Google Shape;168;p69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4704488"/>
            <a:ext cx="2281238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9"/>
          <p:cNvSpPr txBox="1"/>
          <p:nvPr/>
        </p:nvSpPr>
        <p:spPr>
          <a:xfrm>
            <a:off x="992123" y="4068382"/>
            <a:ext cx="715975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5 من العشرة بلدان الأقل سلاماً في العالم هي بلدان عربية </a:t>
            </a:r>
            <a:endParaRPr b="1" i="0" sz="24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5 من الستة بلدان الأكثر عنفاً ضد الأطفال هي بلدان عربية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اليمن، سوريا، فلسطين، السودان ، الصومال</a:t>
            </a:r>
            <a:endParaRPr b="1" i="0" sz="2400" u="none" cap="none" strike="noStrike">
              <a:solidFill>
                <a:srgbClr val="C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A map of the world with red countries/regions&#10;&#10;Description automatically generated" id="170" name="Google Shape;17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813" y="967768"/>
            <a:ext cx="4398373" cy="310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171" name="Google Shape;17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70"/>
          <p:cNvGraphicFramePr/>
          <p:nvPr/>
        </p:nvGraphicFramePr>
        <p:xfrm>
          <a:off x="941832" y="10881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{90330BE1-89B7-4142-82B4-C8EC0FF7A320}</a:tableStyleId>
              </a:tblPr>
              <a:tblGrid>
                <a:gridCol w="1467675"/>
                <a:gridCol w="5893250"/>
              </a:tblGrid>
              <a:tr h="44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 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65C0BA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سوريا</a:t>
                      </a:r>
                      <a:endParaRPr b="1" sz="2800" u="none" cap="none" strike="noStrike">
                        <a:solidFill>
                          <a:srgbClr val="65C0BA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  <a:tr h="4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الحرب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12 سنة</a:t>
                      </a:r>
                      <a:endParaRPr sz="1400" u="none" cap="none" strike="noStrike"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تضخم هائل</a:t>
                      </a:r>
                      <a:endParaRPr sz="1400" u="none" cap="none" strike="noStrike"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الزلزال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  <a:tr h="891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اللجوء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والنزوح الداخلي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 واحد من كل 5 لاجئين في العالم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6.5 مليون لاجئ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6.8 نازح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  <a:tr h="69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الفقر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9 من كل 10 من السكان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50% منهم فقر مدقع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  <a:tr h="191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الغذاء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سادس أكبر عدد من الأشخاص الذين يعانون من انعدام الأمن الغذائي في العالم</a:t>
                      </a:r>
                      <a:endParaRPr sz="1400" u="none" cap="none" strike="noStrike"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تبلغ تكلفة السلة الغذائية في عام 2023 13 مرة أكثر مما كانت عليه في عام 2020.</a:t>
                      </a:r>
                      <a:endParaRPr sz="1400" u="none" cap="none" strike="noStrike"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انخفاض إنتاج سوريا من القمح بنسبة 75%</a:t>
                      </a:r>
                      <a:endParaRPr sz="1400" u="none" cap="none" strike="noStrike"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ويعاني 12.1 مليون شخص، أي أكثر من نصف السكان، من انعدام الأمن الغذائي.</a:t>
                      </a:r>
                      <a:endParaRPr sz="1400" u="none" cap="none" strike="noStrike"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2.9 مليون شخص معرضون لخطر انعدام الأمن الغذائي الكامل.</a:t>
                      </a:r>
                      <a:endParaRPr sz="1400" u="none" cap="none" strike="noStrike"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يعاني 28% من الأطفال في بعض مناطق سوريا من التقزم.</a:t>
                      </a:r>
                      <a:endParaRPr sz="1400" u="none" cap="none" strike="noStrike"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25% من الأمهات في شمال شرق سوريا يواجهن سوء التغذية. 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descr="A picture containing font, text, screenshot, graphics&#10;&#10;Description automatically generated" id="177" name="Google Shape;17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p71"/>
          <p:cNvGraphicFramePr/>
          <p:nvPr/>
        </p:nvGraphicFramePr>
        <p:xfrm>
          <a:off x="1261872" y="12618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{90330BE1-89B7-4142-82B4-C8EC0FF7A320}</a:tableStyleId>
              </a:tblPr>
              <a:tblGrid>
                <a:gridCol w="1200575"/>
                <a:gridCol w="6032350"/>
              </a:tblGrid>
              <a:tr h="3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C00000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65C0BA"/>
                          </a:solidFill>
                        </a:rPr>
                        <a:t>اليمن</a:t>
                      </a:r>
                      <a:endParaRPr b="1" sz="24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576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الحرب</a:t>
                      </a:r>
                      <a:endParaRPr b="1"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9 سنوات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</a:tr>
              <a:tr h="102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C00000"/>
                          </a:solidFill>
                        </a:rPr>
                        <a:t>اللجوء والنزوح</a:t>
                      </a:r>
                      <a:endParaRPr b="1"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1" lang="en-US" sz="1800" u="none" cap="none" strike="noStrike"/>
                        <a:t>5 مليون نازح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</a:tr>
              <a:tr h="3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C00000"/>
                          </a:solidFill>
                        </a:rPr>
                        <a:t>الفقر</a:t>
                      </a:r>
                      <a:endParaRPr b="1"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80 %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2815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C00000"/>
                          </a:solidFill>
                        </a:rPr>
                        <a:t>الغذاء</a:t>
                      </a:r>
                      <a:endParaRPr b="1"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طفل واحد يموت كل 10 دقائق، بسبب أمراض يمكن الوقاية منها </a:t>
                      </a:r>
                      <a:endParaRPr sz="1400" u="none" cap="none" strike="noStrike"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23 مليون شخص بمن فيهم أكثر من 11 مليون طفل بحاجة إلى مساعدات إنسانية للبقاء على قيد الحياة </a:t>
                      </a:r>
                      <a:endParaRPr sz="1400" u="none" cap="none" strike="noStrike"/>
                    </a:p>
                    <a:p>
                      <a:pPr indent="-171450" lvl="0" marL="1714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17 مليون شخص يعانون من انعدام الأمن الغذائي.</a:t>
                      </a:r>
                      <a:endParaRPr sz="1400" u="none" cap="none" strike="noStrike"/>
                    </a:p>
                    <a:p>
                      <a:pPr indent="-171450" lvl="0" marL="1714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وتعاني 3.5 مليون امرأة حامل/مرضعة من سوء التغذية الحاد.</a:t>
                      </a:r>
                      <a:endParaRPr sz="1400" u="none" cap="none" strike="noStrike"/>
                    </a:p>
                    <a:p>
                      <a:pPr indent="-171450" lvl="0" marL="1714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ويحتاج 2.2 مليون طفل دون سن الخامسة إلى العلاج من سوء التغذية الحاد</a:t>
                      </a:r>
                      <a:endParaRPr sz="1400" u="none" cap="none" strike="noStrike"/>
                    </a:p>
                    <a:p>
                      <a:pPr indent="-171450" lvl="0" marL="1714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يعاني ما يقرب من ثلث الأسر من فجوات في نظامهم الغذائي</a:t>
                      </a:r>
                      <a:endParaRPr b="1" sz="1800" u="none" cap="none" strike="noStrike"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descr="A picture containing font, text, screenshot, graphics&#10;&#10;Description automatically generated" id="183" name="Google Shape;18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188" name="Google Shape;188;p72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5358384"/>
            <a:ext cx="1548569" cy="15453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p72"/>
          <p:cNvGraphicFramePr/>
          <p:nvPr/>
        </p:nvGraphicFramePr>
        <p:xfrm>
          <a:off x="932688" y="11215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{90330BE1-89B7-4142-82B4-C8EC0FF7A320}</a:tableStyleId>
              </a:tblPr>
              <a:tblGrid>
                <a:gridCol w="1847100"/>
                <a:gridCol w="5843025"/>
              </a:tblGrid>
              <a:tr h="204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</a:rPr>
                        <a:t> 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D73862"/>
                          </a:solidFill>
                        </a:rPr>
                        <a:t>لبنان</a:t>
                      </a:r>
                      <a:endParaRPr b="1" sz="2400" u="none" cap="none" strike="noStrike">
                        <a:solidFill>
                          <a:srgbClr val="D738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  <a:tr h="3375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الحرب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الصراعات والحروب الإسرائيلية منذ عام 1975</a:t>
                      </a:r>
                      <a:endParaRPr sz="1400" u="none" cap="none" strike="noStrike"/>
                    </a:p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أزمة سياسية واجتماعية واقتصادية عميقة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  <a:tr h="4709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</a:rPr>
                        <a:t>اللجوء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السكان: 6 ملايين = 3 ملايين لبناني و3 ملايين لاجئ</a:t>
                      </a:r>
                      <a:endParaRPr sz="1400" u="none" cap="none" strike="noStrike"/>
                    </a:p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2.5 مليون لاجئ سوري</a:t>
                      </a:r>
                      <a:endParaRPr sz="1400" u="none" cap="none" strike="noStrike"/>
                    </a:p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500.000 لاجئ فلسطيني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  <a:tr h="870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</a:rPr>
                        <a:t>الفقر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تدهور العملة الوطنية (فقدت العملة المحلية 98.5% من قيمتها أمام الدولار الأمريكي).</a:t>
                      </a:r>
                      <a:endParaRPr sz="1400" u="none" cap="none" strike="noStrike"/>
                    </a:p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التضخم المفرط هو الأعلى في العالم (352%)</a:t>
                      </a:r>
                      <a:endParaRPr sz="1400" u="none" cap="none" strike="noStrike"/>
                    </a:p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85% تحت خط الفقر</a:t>
                      </a:r>
                      <a:endParaRPr sz="1400" u="none" cap="none" strike="noStrike"/>
                    </a:p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90% من اللاجئين السوريين يعيشون في فقر مدقع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  <a:tr h="823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</a:rPr>
                        <a:t>الغذاء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 46% من الأسر اللبنانية تعاني من انعدام الأمن الغذائي</a:t>
                      </a:r>
                      <a:endParaRPr sz="1400" u="none" cap="none" strike="noStrike"/>
                    </a:p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يواجه 1.29 مليون لبناني انعدام الأمن الغذائي الحاد</a:t>
                      </a:r>
                      <a:endParaRPr sz="1400" u="none" cap="none" strike="noStrike"/>
                    </a:p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700 ألف لاجئ سوري يواجهون انعدام الأمن الغذائي الحاد</a:t>
                      </a:r>
                      <a:endParaRPr sz="1400" u="none" cap="none" strike="noStrike"/>
                    </a:p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يواجه حوالي 2 مليون شخص في لبنان انعدام الأمن الغذائي (منظمة الأمم المتحدة للفاو)</a:t>
                      </a:r>
                      <a:endParaRPr sz="1400" u="none" cap="none" strike="noStrike"/>
                    </a:p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87% من اللبنانيين و96% من اللاجئين السوريين يتبعون نظاماً غذائياً غير صحي (الأمم المتحدة-الفاو)</a:t>
                      </a:r>
                      <a:endParaRPr b="1" sz="1200" u="none" cap="none" strike="noStrike"/>
                    </a:p>
                    <a:p>
                      <a:pPr indent="-952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  <a:tr h="3375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</a:rPr>
                        <a:t>البطالة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30% 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</a:tbl>
          </a:graphicData>
        </a:graphic>
      </p:graphicFrame>
      <p:pic>
        <p:nvPicPr>
          <p:cNvPr descr="A picture containing font, text, screenshot, graphics&#10;&#10;Description automatically generated" id="190" name="Google Shape;19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195" name="Google Shape;195;p73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5626136"/>
            <a:ext cx="1234440" cy="1231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73"/>
          <p:cNvGraphicFramePr/>
          <p:nvPr/>
        </p:nvGraphicFramePr>
        <p:xfrm>
          <a:off x="1014985" y="16268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{90330BE1-89B7-4142-82B4-C8EC0FF7A320}</a:tableStyleId>
              </a:tblPr>
              <a:tblGrid>
                <a:gridCol w="1417325"/>
                <a:gridCol w="6053325"/>
              </a:tblGrid>
              <a:tr h="90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</a:rPr>
                        <a:t>السودان 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525" marB="39525" marR="39525" marL="39525" anchor="ctr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15.8 مليون شخص يعانون من انعدام الأمن الغذائي</a:t>
                      </a:r>
                      <a:endParaRPr sz="1400" u="none" cap="none" strike="noStrike"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14 مليون طفل في السودان بحاجة إلى الدعم الإنساني</a:t>
                      </a:r>
                      <a:endParaRPr sz="1400" u="none" cap="none" strike="noStrike"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3.5 اللاجئين إلى الدول المجاورة</a:t>
                      </a:r>
                      <a:endParaRPr sz="1400" u="none" cap="none" strike="noStrike"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وأدت الاضطرابات المدنية إلى تعليق عمليات برنامج الأغذية العالمي في السودان</a:t>
                      </a:r>
                      <a:endParaRPr b="1" sz="18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525" marB="39525" marR="39525" marL="39525"/>
                </a:tc>
              </a:tr>
              <a:tr h="86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</a:rPr>
                        <a:t>الصومال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525" marB="39525" marR="39525" marL="39525" anchor="ctr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ويواجه 6.5 مليون شخص انعدام الأمن الغذائي الحاد</a:t>
                      </a:r>
                      <a:endParaRPr sz="1400" u="none" cap="none" strike="noStrike"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يواجه 1.84 مليون طفل دون سن الخامسة سوء التغذية الحاد، منهم 478000 قد يتعرضون لخطر الموت ما لم يتلقوا علاجًا فوريًا</a:t>
                      </a:r>
                      <a:endParaRPr sz="1400" u="none" cap="none" strike="noStrike"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ويواجه 223 ألف شخص مستويات كارثية من الجوع</a:t>
                      </a:r>
                      <a:endParaRPr b="1" sz="18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525" marB="39525" marR="39525" marL="39525"/>
                </a:tc>
              </a:tr>
              <a:tr h="1388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</a:rPr>
                        <a:t>فلسطين</a:t>
                      </a:r>
                      <a:endParaRPr b="1" sz="1600" u="none" cap="none" strike="noStrike">
                        <a:solidFill>
                          <a:srgbClr val="C00000"/>
                        </a:solidFill>
                      </a:endParaRPr>
                    </a:p>
                  </a:txBody>
                  <a:tcPr marT="39525" marB="39525" marR="39525" marL="39525" anchor="ctr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الاحتلال والحروب :</a:t>
                      </a:r>
                      <a:endParaRPr sz="1400" u="none" cap="none" strike="noStrike"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45% من سكان غزة عاطلون عن العمل</a:t>
                      </a:r>
                      <a:endParaRPr sz="1400" u="none" cap="none" strike="noStrike"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53% من سكان غزة فقراء</a:t>
                      </a:r>
                      <a:endParaRPr sz="1400" u="none" cap="none" strike="noStrike"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يعاني 2 من كل 3 أشخاص يعيشون في غزة من انعدام الأمن الغذائي</a:t>
                      </a:r>
                      <a:endParaRPr b="1" sz="18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525" marB="39525" marR="39525" marL="39525"/>
                </a:tc>
              </a:tr>
            </a:tbl>
          </a:graphicData>
        </a:graphic>
      </p:graphicFrame>
      <p:pic>
        <p:nvPicPr>
          <p:cNvPr descr="A picture containing font, text, screenshot, graphics&#10;&#10;Description automatically generated" id="197" name="Google Shape;197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2e12e96a3_1_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2.     اختر/ي ثلاثة عوامل أكثر ما يتعرض لها الأطفال الصغار خلال الأزمات في البلدان العربية:. Number of responses: 33 responses." id="203" name="Google Shape;203;ge2e12e96a3_1_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006" y="2226469"/>
            <a:ext cx="6873989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e2e12e96a3_1_2"/>
          <p:cNvSpPr txBox="1"/>
          <p:nvPr/>
        </p:nvSpPr>
        <p:spPr>
          <a:xfrm>
            <a:off x="1332782" y="2694677"/>
            <a:ext cx="737558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209" name="Google Shape;209;p74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4581525"/>
            <a:ext cx="2281238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4"/>
          <p:cNvSpPr/>
          <p:nvPr/>
        </p:nvSpPr>
        <p:spPr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4"/>
          <p:cNvSpPr/>
          <p:nvPr/>
        </p:nvSpPr>
        <p:spPr>
          <a:xfrm>
            <a:off x="1747368" y="1110076"/>
            <a:ext cx="5649263" cy="49552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C0BA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110 مليون لاجئ: 50% منهم من بلدان عربية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C0BA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سوريا، السودان، الصومال، اليمن، العراق، فلسطين</a:t>
            </a:r>
            <a:endParaRPr b="1" i="0" sz="18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58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76% مستضافون في البلدان المنخفضة والمتوسطة الدخل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43.3% أطفال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2 مليون طفل ولدوا كلاجئين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788A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يعيش 70% من اللاجئين وغيرهم من الأشخاص الذين يحتاجون إلى الحماية الدولية في بلدان مجاورة لبلدانهم الأصلية.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C0000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من سوريا: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تركيا 3.5 م، لبنان 2 م، الأردن 1 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في 131 دولة مضللة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C0000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من السودان: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3 م في تشاد، إثيوبيا، مصر…….</a:t>
            </a:r>
            <a:endParaRPr b="1" i="0" sz="1800" u="none" cap="none" strike="noStrike">
              <a:solidFill>
                <a:schemeClr val="dk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A picture containing font, text, screenshot, graphics&#10;&#10;Description automatically generated" id="212" name="Google Shape;21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5"/>
          <p:cNvSpPr/>
          <p:nvPr/>
        </p:nvSpPr>
        <p:spPr>
          <a:xfrm>
            <a:off x="0" y="3875087"/>
            <a:ext cx="9144000" cy="1362075"/>
          </a:xfrm>
          <a:prstGeom prst="rect">
            <a:avLst/>
          </a:prstGeom>
          <a:solidFill>
            <a:srgbClr val="B4E9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5"/>
          <p:cNvSpPr txBox="1"/>
          <p:nvPr>
            <p:ph type="title"/>
          </p:nvPr>
        </p:nvSpPr>
        <p:spPr>
          <a:xfrm>
            <a:off x="0" y="969779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b="1" lang="en-US" sz="2800">
                <a:solidFill>
                  <a:srgbClr val="F2788A"/>
                </a:solidFill>
                <a:latin typeface="Arial"/>
                <a:ea typeface="Arial"/>
                <a:cs typeface="Arial"/>
                <a:sym typeface="Arial"/>
              </a:rPr>
              <a:t>زلزال بلا حدود</a:t>
            </a:r>
            <a:endParaRPr b="1" sz="2800">
              <a:solidFill>
                <a:srgbClr val="F278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83" y="1850851"/>
            <a:ext cx="8344834" cy="48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8727" y="185034"/>
            <a:ext cx="2400307" cy="67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225" name="Google Shape;225;p76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5732688"/>
            <a:ext cx="1127666" cy="11253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6" name="Google Shape;226;p76"/>
          <p:cNvGraphicFramePr/>
          <p:nvPr/>
        </p:nvGraphicFramePr>
        <p:xfrm>
          <a:off x="994220" y="1125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{90330BE1-89B7-4142-82B4-C8EC0FF7A320}</a:tableStyleId>
              </a:tblPr>
              <a:tblGrid>
                <a:gridCol w="7260325"/>
              </a:tblGrid>
              <a:tr h="48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65C0BA"/>
                          </a:solidFill>
                        </a:rPr>
                        <a:t>البلدان العربية (450 م)</a:t>
                      </a:r>
                      <a:endParaRPr b="1" sz="20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2939800">
                <a:tc>
                  <a:txBody>
                    <a:bodyPr/>
                    <a:lstStyle/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ارتفاع خطر وقوع صراعات عنيفة في 7 من أصل 22 دولة عربية تؤثر على حوالي 60% من السكان</a:t>
                      </a:r>
                      <a:endParaRPr sz="1400" u="none" cap="none" strike="noStrike"/>
                    </a:p>
                    <a:p>
                      <a:pPr indent="-215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C00000"/>
                        </a:solidFill>
                      </a:endParaRPr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يحتاج 60.8 مليون شخص إلى المساعدات الإنسانية في الدول المتضررة من الصراعات.</a:t>
                      </a:r>
                      <a:endParaRPr sz="1400" u="none" cap="none" strike="noStrike"/>
                    </a:p>
                    <a:p>
                      <a:pPr indent="-215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C00000"/>
                        </a:solidFill>
                      </a:endParaRPr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150 مليون شخص في العالم العربي فقراء.</a:t>
                      </a:r>
                      <a:endParaRPr sz="1400" u="none" cap="none" strike="noStrike"/>
                    </a:p>
                    <a:p>
                      <a:pPr indent="-215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C00000"/>
                        </a:solidFill>
                      </a:endParaRPr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60 مليون شخص في العالم العربي يواجهون سوء التغذية</a:t>
                      </a:r>
                      <a:endParaRPr sz="1400" u="none" cap="none" strike="noStrike"/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 </a:t>
                      </a:r>
                      <a:endParaRPr sz="1400" u="none" cap="none" strike="noStrike"/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أكثر من نصف السكان العرب لا يستطيعون تحمل تكاليف نظام غذائي صحي</a:t>
                      </a:r>
                      <a:endParaRPr sz="1400" u="none" cap="none" strike="noStrike"/>
                    </a:p>
                    <a:p>
                      <a:pPr indent="-215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C00000"/>
                        </a:solidFill>
                      </a:endParaRPr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معدل التقزم بين الأطفال الذين تقل أعمارهم عن 5 سنوات هو 20.5% (واحد من كل خمسة أطفال)</a:t>
                      </a:r>
                      <a:endParaRPr b="1" sz="20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descr="A picture containing font, text, screenshot, graphics&#10;&#10;Description automatically generated" id="227" name="Google Shape;22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black background&#10;&#10;Description automatically generated" id="228" name="Google Shape;22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062" y="191297"/>
            <a:ext cx="2281239" cy="734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 &#10;&#10;1. اختر/ي ثلاثة من حقوق الطفل الأكثر عرضة للانتهاك برأيك في البلدان العربية:. Number of responses: 33 responses." id="234" name="Google Shape;234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006" y="2226469"/>
            <a:ext cx="6873989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8"/>
          <p:cNvSpPr txBox="1"/>
          <p:nvPr/>
        </p:nvSpPr>
        <p:spPr>
          <a:xfrm>
            <a:off x="1339251" y="2714086"/>
            <a:ext cx="692270" cy="2539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ECD Logo" id="96" name="Google Shape;9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0238" y="333375"/>
            <a:ext cx="1917700" cy="555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61"/>
          <p:cNvCxnSpPr/>
          <p:nvPr/>
        </p:nvCxnSpPr>
        <p:spPr>
          <a:xfrm>
            <a:off x="1103125" y="1399032"/>
            <a:ext cx="0" cy="4055302"/>
          </a:xfrm>
          <a:prstGeom prst="straightConnector1">
            <a:avLst/>
          </a:prstGeom>
          <a:noFill/>
          <a:ln cap="flat" cmpd="sng" w="63500">
            <a:solidFill>
              <a:srgbClr val="E7CCD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tar design" id="98" name="Google Shape;98;p61"/>
          <p:cNvPicPr preferRelativeResize="0"/>
          <p:nvPr/>
        </p:nvPicPr>
        <p:blipFill rotWithShape="1">
          <a:blip r:embed="rId4">
            <a:alphaModFix/>
          </a:blip>
          <a:srcRect b="49965" l="49854" r="0" t="0"/>
          <a:stretch/>
        </p:blipFill>
        <p:spPr>
          <a:xfrm>
            <a:off x="0" y="5089793"/>
            <a:ext cx="1771907" cy="176820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1"/>
          <p:cNvSpPr txBox="1"/>
          <p:nvPr/>
        </p:nvSpPr>
        <p:spPr>
          <a:xfrm>
            <a:off x="1563623" y="2439402"/>
            <a:ext cx="6675115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00" name="Google Shape;100;p61"/>
          <p:cNvSpPr txBox="1"/>
          <p:nvPr/>
        </p:nvSpPr>
        <p:spPr>
          <a:xfrm>
            <a:off x="1344174" y="1904143"/>
            <a:ext cx="608075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نمو وتطور الأطفال في مرحلة الطفولة المبكرة وما بعدها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الحالة الغذائية للأطفال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الصحة النفسية للأطفال ومقدمي الرعاية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دائرة العنف والإهمال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التفاعلات الإيجابية بين الأطفال ومقدمي الرعاية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الزيارات الصحية الروتينية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الأعراف الاجتماعية الإيجابية بشأن حماية الأطفال ورعايتهم</a:t>
            </a:r>
            <a:endParaRPr b="0" i="0" sz="22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240" name="Google Shape;240;p77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5115143"/>
            <a:ext cx="1746504" cy="1742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241" name="Google Shape;24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77"/>
          <p:cNvSpPr txBox="1"/>
          <p:nvPr/>
        </p:nvSpPr>
        <p:spPr>
          <a:xfrm>
            <a:off x="1863625" y="818348"/>
            <a:ext cx="54167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D73862"/>
                </a:solidFill>
                <a:latin typeface="Arial"/>
                <a:ea typeface="Arial"/>
                <a:cs typeface="Arial"/>
                <a:sym typeface="Arial"/>
              </a:rPr>
              <a:t>المنطقة العربية: الأكثر تعرضاً للاحتباس الحراري في العالم خلال 30 سنة القادمة: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D73862"/>
                </a:solidFill>
                <a:latin typeface="Arial"/>
                <a:ea typeface="Arial"/>
                <a:cs typeface="Arial"/>
                <a:sym typeface="Arial"/>
              </a:rPr>
              <a:t>ارتفاع 4 درجات بدل 1.7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D738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map of the middle east&#10;&#10;Description automatically generated" id="243" name="Google Shape;243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3625" y="1951610"/>
            <a:ext cx="6142238" cy="419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49f465e78_0_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9" name="Google Shape;249;ge49f465e78_0_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3.     اختر/ي ثلاثة من أسباب أزمة المناخ الأكثر تأثيرا على الأطفال الصغار برأيك في البلدان العربية:. Number of responses: 33 responses." id="250" name="Google Shape;250;ge49f465e78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85" y="1404910"/>
            <a:ext cx="8604849" cy="4085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e49f465e78_0_6"/>
          <p:cNvSpPr txBox="1"/>
          <p:nvPr/>
        </p:nvSpPr>
        <p:spPr>
          <a:xfrm>
            <a:off x="427008" y="2002406"/>
            <a:ext cx="1009291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ECD Logo" id="256" name="Google Shape;25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0238" y="333375"/>
            <a:ext cx="191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78"/>
          <p:cNvSpPr txBox="1"/>
          <p:nvPr/>
        </p:nvSpPr>
        <p:spPr>
          <a:xfrm>
            <a:off x="717996" y="280736"/>
            <a:ext cx="7507186" cy="1262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1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مأساة الأطفال العرب: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1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sng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في زمن الأزمات متعددة الأبعاد</a:t>
            </a:r>
            <a:endParaRPr b="1" i="0" sz="2000" u="sng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</p:txBody>
      </p:sp>
      <p:pic>
        <p:nvPicPr>
          <p:cNvPr id="258" name="Google Shape;25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6017" y="2281842"/>
            <a:ext cx="1480029" cy="69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5795" y="3278148"/>
            <a:ext cx="1480029" cy="76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6641" y="4432099"/>
            <a:ext cx="1498335" cy="73173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78"/>
          <p:cNvSpPr/>
          <p:nvPr/>
        </p:nvSpPr>
        <p:spPr>
          <a:xfrm>
            <a:off x="5901096" y="4498198"/>
            <a:ext cx="10791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4013" lvl="0" marL="3540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البقاء</a:t>
            </a:r>
            <a:endParaRPr b="1" i="0" sz="28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262" name="Google Shape;262;p78"/>
          <p:cNvSpPr/>
          <p:nvPr/>
        </p:nvSpPr>
        <p:spPr>
          <a:xfrm>
            <a:off x="5972096" y="3335273"/>
            <a:ext cx="11112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4013" lvl="0" marL="3540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النماء</a:t>
            </a:r>
            <a:endParaRPr b="1" i="0" sz="2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263" name="Google Shape;263;p78"/>
          <p:cNvSpPr/>
          <p:nvPr/>
        </p:nvSpPr>
        <p:spPr>
          <a:xfrm>
            <a:off x="5972096" y="2367236"/>
            <a:ext cx="10903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4013" lvl="0" marL="3540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929FA3"/>
                </a:solidFill>
                <a:latin typeface="Tajawal"/>
                <a:ea typeface="Tajawal"/>
                <a:cs typeface="Tajawal"/>
                <a:sym typeface="Tajawal"/>
              </a:rPr>
              <a:t>التغيّر</a:t>
            </a:r>
            <a:endParaRPr b="1" i="0" sz="2800" u="none" cap="none" strike="noStrike">
              <a:solidFill>
                <a:srgbClr val="929FA3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A picture containing toy&#10;&#10;Description automatically generated" id="264" name="Google Shape;264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611" y="1932018"/>
            <a:ext cx="2166921" cy="346624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8"/>
          <p:cNvSpPr txBox="1"/>
          <p:nvPr/>
        </p:nvSpPr>
        <p:spPr>
          <a:xfrm>
            <a:off x="321611" y="5661123"/>
            <a:ext cx="8299957" cy="769441"/>
          </a:xfrm>
          <a:prstGeom prst="rect">
            <a:avLst/>
          </a:prstGeom>
          <a:solidFill>
            <a:srgbClr val="B4E9E5"/>
          </a:solidFill>
          <a:ln cap="flat" cmpd="sng" w="12700">
            <a:solidFill>
              <a:srgbClr val="65C0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7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   </a:t>
            </a:r>
            <a:r>
              <a:rPr b="1" i="0" lang="en-US" sz="16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العودة الدائمة إلى المربع الأول</a:t>
            </a:r>
            <a:endParaRPr b="1" i="0" sz="16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27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    </a:t>
            </a:r>
            <a:r>
              <a:rPr b="1" i="0" lang="en-US" sz="2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b="1" i="0" lang="en-US" sz="2400" u="sng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البقاء</a:t>
            </a:r>
            <a:r>
              <a:rPr b="1" i="0" lang="en-US" sz="2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 على قيد الحياة</a:t>
            </a:r>
            <a:endParaRPr b="1" i="0" sz="2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266" name="Google Shape;266;p78"/>
          <p:cNvSpPr/>
          <p:nvPr/>
        </p:nvSpPr>
        <p:spPr>
          <a:xfrm>
            <a:off x="2790523" y="3010204"/>
            <a:ext cx="2724150" cy="1696577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285750" lvl="0" marL="28602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FA3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الطوارئ المزمنة</a:t>
            </a:r>
            <a:endParaRPr b="1" i="0" sz="20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58749" lvl="0" marL="28602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FA3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602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FA3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تفاقم و تعدّد الأزمات</a:t>
            </a:r>
            <a:endParaRPr b="1" i="0" sz="20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286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FA3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267" name="Google Shape;267;p78"/>
          <p:cNvSpPr/>
          <p:nvPr/>
        </p:nvSpPr>
        <p:spPr>
          <a:xfrm>
            <a:off x="5562845" y="1932018"/>
            <a:ext cx="213352" cy="3409183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9CFD9"/>
          </a:solidFill>
          <a:ln cap="flat" cmpd="sng" w="25400">
            <a:solidFill>
              <a:srgbClr val="F278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8"/>
          <p:cNvSpPr/>
          <p:nvPr/>
        </p:nvSpPr>
        <p:spPr>
          <a:xfrm rot="10800000">
            <a:off x="2664935" y="1932017"/>
            <a:ext cx="213352" cy="3409183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9CFD9"/>
          </a:solidFill>
          <a:ln cap="flat" cmpd="sng" w="25400">
            <a:solidFill>
              <a:srgbClr val="F278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3662"/>
            <a:ext cx="8714232" cy="662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274" name="Google Shape;27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9365" y="143662"/>
            <a:ext cx="2541270" cy="6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79"/>
          <p:cNvSpPr txBox="1"/>
          <p:nvPr/>
        </p:nvSpPr>
        <p:spPr>
          <a:xfrm>
            <a:off x="1389886" y="460219"/>
            <a:ext cx="44714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65C0BA"/>
                </a:solidFill>
                <a:latin typeface="Arial"/>
                <a:ea typeface="Arial"/>
                <a:cs typeface="Arial"/>
                <a:sym typeface="Arial"/>
              </a:rPr>
              <a:t>المحيط الإيكولوجي للأطفال الصغار</a:t>
            </a:r>
            <a:endParaRPr b="1" i="0" sz="28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O2ZvJr5zVLsWgeCxQNSv6WAIccLv2tSvoiVBOiDmjA0f0N2NrDdLpw9jzhxRw2VIyBZL0c8NB9rjs1Q928CaT4J_04utu4_wXALt80YMxFLExmJ0fHxFUZ3jbJ735P5HfrqOSYuPRDb98C1jokq0HrTSzYI2RsPyDS3dhecZ6MJp81p1v5_useTAye1iq1yU=s2048" id="280" name="Google Shape;28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94625"/>
            <a:ext cx="9144000" cy="526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80"/>
          <p:cNvSpPr txBox="1"/>
          <p:nvPr>
            <p:ph type="title"/>
          </p:nvPr>
        </p:nvSpPr>
        <p:spPr>
          <a:xfrm>
            <a:off x="419100" y="741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800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نهج شمولي وتكاملي ودمجي</a:t>
            </a:r>
            <a:endParaRPr b="1" sz="2800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282" name="Google Shape;282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5950" y="1549787"/>
            <a:ext cx="5662986" cy="535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0"/>
          <p:cNvSpPr txBox="1"/>
          <p:nvPr/>
        </p:nvSpPr>
        <p:spPr>
          <a:xfrm>
            <a:off x="136304" y="1000706"/>
            <a:ext cx="43887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28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عملية تفاعلية واحدة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278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9146" y="3408653"/>
            <a:ext cx="2116594" cy="163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285" name="Google Shape;285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hildren in a park&#10;&#10;Description automatically generated with medium confidence" id="291" name="Google Shape;291;p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" y="1045061"/>
            <a:ext cx="9137484" cy="456874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81"/>
          <p:cNvSpPr/>
          <p:nvPr/>
        </p:nvSpPr>
        <p:spPr>
          <a:xfrm>
            <a:off x="0" y="5406968"/>
            <a:ext cx="9144000" cy="300052"/>
          </a:xfrm>
          <a:prstGeom prst="rect">
            <a:avLst/>
          </a:prstGeom>
          <a:solidFill>
            <a:srgbClr val="EF85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81"/>
          <p:cNvSpPr txBox="1"/>
          <p:nvPr/>
        </p:nvSpPr>
        <p:spPr>
          <a:xfrm>
            <a:off x="-2132762" y="5305108"/>
            <a:ext cx="9137484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WWW.ANECD.NET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font, text, screenshot, graphics&#10;&#10;Description automatically generated" id="294" name="Google Shape;29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03830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2"/>
          <p:cNvSpPr/>
          <p:nvPr/>
        </p:nvSpPr>
        <p:spPr>
          <a:xfrm>
            <a:off x="-21433" y="-3529446"/>
            <a:ext cx="9186863" cy="6352074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ECD Logo-white" id="300" name="Google Shape;30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3413" y="333375"/>
            <a:ext cx="1949450" cy="56356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82"/>
          <p:cNvSpPr txBox="1"/>
          <p:nvPr>
            <p:ph type="title"/>
          </p:nvPr>
        </p:nvSpPr>
        <p:spPr>
          <a:xfrm>
            <a:off x="892968" y="15174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5400">
                <a:solidFill>
                  <a:schemeClr val="lt1"/>
                </a:solidFill>
                <a:latin typeface="Tajawal"/>
                <a:ea typeface="Tajawal"/>
                <a:cs typeface="Tajawal"/>
                <a:sym typeface="Tajawal"/>
              </a:rPr>
              <a:t>مع جزيل الشكر</a:t>
            </a:r>
            <a:endParaRPr b="1" sz="5400">
              <a:solidFill>
                <a:schemeClr val="lt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Design3" id="302" name="Google Shape;302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0526" y="1467583"/>
            <a:ext cx="1470025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82"/>
          <p:cNvSpPr/>
          <p:nvPr/>
        </p:nvSpPr>
        <p:spPr>
          <a:xfrm>
            <a:off x="0" y="6294437"/>
            <a:ext cx="9186863" cy="563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2"/>
          <p:cNvSpPr txBox="1"/>
          <p:nvPr/>
        </p:nvSpPr>
        <p:spPr>
          <a:xfrm>
            <a:off x="1437275" y="3148347"/>
            <a:ext cx="631230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sng" cap="none" strike="noStrike">
                <a:solidFill>
                  <a:srgbClr val="7F7F7F"/>
                </a:solidFill>
                <a:latin typeface="Tajawal Black"/>
                <a:ea typeface="Tajawal Black"/>
                <a:cs typeface="Tajawal Black"/>
                <a:sym typeface="Tajawal Blac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arcgi@mawared.org</a:t>
            </a:r>
            <a:endParaRPr b="1" i="0" sz="4000" u="none" cap="none" strike="noStrike">
              <a:solidFill>
                <a:srgbClr val="7F7F7F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73862"/>
                </a:solidFill>
                <a:latin typeface="Tajawal Black"/>
                <a:ea typeface="Tajawal Black"/>
                <a:cs typeface="Tajawal Black"/>
                <a:sym typeface="Tajawal Black"/>
              </a:rPr>
              <a:t>www.anecd.net</a:t>
            </a:r>
            <a:endParaRPr b="1" i="0" sz="4000" u="none" cap="none" strike="noStrike">
              <a:solidFill>
                <a:srgbClr val="D73862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278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2"/>
          <p:cNvSpPr txBox="1"/>
          <p:nvPr/>
        </p:nvSpPr>
        <p:spPr>
          <a:xfrm>
            <a:off x="-1" y="2733368"/>
            <a:ext cx="9144000" cy="829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star design" id="306" name="Google Shape;306;p82"/>
          <p:cNvPicPr preferRelativeResize="0"/>
          <p:nvPr/>
        </p:nvPicPr>
        <p:blipFill rotWithShape="1">
          <a:blip r:embed="rId6">
            <a:alphaModFix/>
          </a:blip>
          <a:srcRect b="49965" l="49854" r="0" t="0"/>
          <a:stretch/>
        </p:blipFill>
        <p:spPr>
          <a:xfrm>
            <a:off x="-21432" y="4891489"/>
            <a:ext cx="1970625" cy="196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ECD Logo" id="105" name="Google Shape;10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0238" y="333375"/>
            <a:ext cx="1917700" cy="555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62"/>
          <p:cNvCxnSpPr/>
          <p:nvPr/>
        </p:nvCxnSpPr>
        <p:spPr>
          <a:xfrm flipH="1">
            <a:off x="7750051" y="1828800"/>
            <a:ext cx="64009" cy="2574493"/>
          </a:xfrm>
          <a:prstGeom prst="straightConnector1">
            <a:avLst/>
          </a:prstGeom>
          <a:noFill/>
          <a:ln cap="flat" cmpd="sng" w="63500">
            <a:solidFill>
              <a:srgbClr val="E7CCD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tar design" id="107" name="Google Shape;107;p62"/>
          <p:cNvPicPr preferRelativeResize="0"/>
          <p:nvPr/>
        </p:nvPicPr>
        <p:blipFill rotWithShape="1">
          <a:blip r:embed="rId4">
            <a:alphaModFix/>
          </a:blip>
          <a:srcRect b="49965" l="49854" r="0" t="0"/>
          <a:stretch/>
        </p:blipFill>
        <p:spPr>
          <a:xfrm>
            <a:off x="0" y="5089793"/>
            <a:ext cx="1771907" cy="176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2"/>
          <p:cNvSpPr txBox="1"/>
          <p:nvPr/>
        </p:nvSpPr>
        <p:spPr>
          <a:xfrm>
            <a:off x="1563623" y="2439402"/>
            <a:ext cx="6675115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09" name="Google Shape;109;p62"/>
          <p:cNvSpPr txBox="1"/>
          <p:nvPr/>
        </p:nvSpPr>
        <p:spPr>
          <a:xfrm>
            <a:off x="1771907" y="1673473"/>
            <a:ext cx="585215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278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ما هي التحديات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التي تواجه وتمنع دعم الأطفال الصغار والوالدية المتجاوبة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في البلدان العربية؟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114" name="Google Shape;114;p63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5172089"/>
            <a:ext cx="1771907" cy="1768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115" name="Google Shape;11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child's development&#10;&#10;Description automatically generated" id="116" name="Google Shape;116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9257" y="1614101"/>
            <a:ext cx="5205483" cy="296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3"/>
          <p:cNvSpPr txBox="1"/>
          <p:nvPr/>
        </p:nvSpPr>
        <p:spPr>
          <a:xfrm>
            <a:off x="1771907" y="4987867"/>
            <a:ext cx="61813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الأبوة والأمومة المتجاوبة: التوافق مع أطفالنا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الأبوة والأمومة المتجاوبة تعني الاهتمام والحساسية والسرعة في تلبية احتياجات الأطفال الجسدية والتنموية والعاطفية.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3"/>
          <p:cNvSpPr txBox="1"/>
          <p:nvPr/>
        </p:nvSpPr>
        <p:spPr>
          <a:xfrm>
            <a:off x="2944367" y="979206"/>
            <a:ext cx="3255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65C0BA"/>
                </a:solidFill>
                <a:latin typeface="Arial"/>
                <a:ea typeface="Arial"/>
                <a:cs typeface="Arial"/>
                <a:sym typeface="Arial"/>
              </a:rPr>
              <a:t>المحيط الإيكولوجي للأطفال الصغار</a:t>
            </a:r>
            <a:endParaRPr b="1" i="0" sz="20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4"/>
          <p:cNvSpPr txBox="1"/>
          <p:nvPr>
            <p:ph idx="1" type="body"/>
          </p:nvPr>
        </p:nvSpPr>
        <p:spPr>
          <a:xfrm>
            <a:off x="923088" y="2647091"/>
            <a:ext cx="4043940" cy="3328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1" algn="ctr">
              <a:lnSpc>
                <a:spcPct val="100000"/>
              </a:lnSpc>
              <a:spcBef>
                <a:spcPts val="1539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b="1" lang="en-US" sz="3078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ماذا ينفع أن نعالج أمراض  الناس </a:t>
            </a:r>
            <a:r>
              <a:rPr b="1" lang="en-US" sz="3078">
                <a:solidFill>
                  <a:srgbClr val="C00000"/>
                </a:solidFill>
              </a:rPr>
              <a:t>ومن ثم نعيدهم إلى نفس الشروط التي أدت إلى اعتلال صحتهم؟</a:t>
            </a:r>
            <a:endParaRPr b="1" sz="3078">
              <a:solidFill>
                <a:srgbClr val="C00000"/>
              </a:solidFill>
            </a:endParaRPr>
          </a:p>
        </p:txBody>
      </p:sp>
      <p:pic>
        <p:nvPicPr>
          <p:cNvPr descr="poverty" id="124" name="Google Shape;12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3138" y="2125819"/>
            <a:ext cx="3153432" cy="400457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5" name="Google Shape;125;p64"/>
          <p:cNvSpPr/>
          <p:nvPr/>
        </p:nvSpPr>
        <p:spPr>
          <a:xfrm>
            <a:off x="457472" y="692317"/>
            <a:ext cx="8291501" cy="908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575" lIns="89175" spcFirstLastPara="1" rIns="89175" wrap="square" tIns="4457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6"/>
              <a:buFont typeface="Arial"/>
              <a:buNone/>
            </a:pPr>
            <a:r>
              <a:t/>
            </a:r>
            <a:endParaRPr b="1" i="0" sz="3506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4"/>
          <p:cNvSpPr/>
          <p:nvPr/>
        </p:nvSpPr>
        <p:spPr>
          <a:xfrm>
            <a:off x="923088" y="810417"/>
            <a:ext cx="7377916" cy="934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b="1" i="0" lang="en-US" sz="273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الصحة هي مؤشر أساسي إلى أي مدى تحقق السياسات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b="1" i="0" lang="en-US" sz="273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الاحتياجات الإجتماعية والفردية للناس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font, text, screenshot, graphics&#10;&#10;Description automatically generated" id="127" name="Google Shape;12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3096" y="94494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026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26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ghassan\Desktop\08\OXFAM 08\HL-Y08\Untitled-3.jpg" id="133" name="Google Shape;13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434" y="545709"/>
            <a:ext cx="5694637" cy="5619976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: Click to edit Master text styles&#10;Second level&#10;Third level&#10;Fourth level&#10;Fifth level" id="134" name="Google Shape;134;p65"/>
          <p:cNvSpPr txBox="1"/>
          <p:nvPr/>
        </p:nvSpPr>
        <p:spPr>
          <a:xfrm>
            <a:off x="0" y="1704999"/>
            <a:ext cx="2667453" cy="416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4575" lIns="89175" spcFirstLastPara="1" rIns="89175" wrap="square" tIns="44575">
            <a:noAutofit/>
          </a:bodyPr>
          <a:lstStyle/>
          <a:p>
            <a:pPr indent="-217995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967"/>
              <a:buFont typeface="Noto Sans Symbols"/>
              <a:buNone/>
            </a:pPr>
            <a:r>
              <a:t/>
            </a:r>
            <a:endParaRPr b="1" i="0" sz="1967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393"/>
              </a:spcBef>
              <a:spcAft>
                <a:spcPts val="0"/>
              </a:spcAft>
              <a:buClr>
                <a:srgbClr val="FF3300"/>
              </a:buClr>
              <a:buSzPts val="1967"/>
              <a:buFont typeface="Noto Sans Symbols"/>
              <a:buChar char="▪"/>
            </a:pPr>
            <a:r>
              <a:rPr b="1" i="0" lang="en-US" sz="1967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الصحة الجسدية</a:t>
            </a:r>
            <a:endParaRPr b="1" i="0" sz="1967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393"/>
              </a:spcBef>
              <a:spcAft>
                <a:spcPts val="0"/>
              </a:spcAft>
              <a:buClr>
                <a:srgbClr val="FF3300"/>
              </a:buClr>
              <a:buSzPts val="1967"/>
              <a:buFont typeface="Noto Sans Symbols"/>
              <a:buChar char="▪"/>
            </a:pPr>
            <a:r>
              <a:rPr b="1" i="0" lang="en-US" sz="1967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الصحة الجنسية</a:t>
            </a:r>
            <a:endParaRPr b="1" i="0" sz="1967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393"/>
              </a:spcBef>
              <a:spcAft>
                <a:spcPts val="0"/>
              </a:spcAft>
              <a:buClr>
                <a:srgbClr val="FF3300"/>
              </a:buClr>
              <a:buSzPts val="1967"/>
              <a:buFont typeface="Noto Sans Symbols"/>
              <a:buChar char="▪"/>
            </a:pPr>
            <a:r>
              <a:rPr b="1" i="0" lang="en-US" sz="1967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الصحة النفسية                     (النفس – إجتماعية)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393"/>
              </a:spcBef>
              <a:spcAft>
                <a:spcPts val="0"/>
              </a:spcAft>
              <a:buClr>
                <a:srgbClr val="FF3300"/>
              </a:buClr>
              <a:buSzPts val="1967"/>
              <a:buFont typeface="Noto Sans Symbols"/>
              <a:buChar char="▪"/>
            </a:pPr>
            <a:r>
              <a:rPr b="1" i="0" lang="en-US" sz="1967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الصحة الإجتماعية</a:t>
            </a:r>
            <a:endParaRPr b="1" i="0" sz="1967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font, text, screenshot, graphics&#10;&#10;Description automatically generated" id="135" name="Google Shape;13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9365" y="143662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1" name="Google Shape;141;p6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Cartoon of a doctor and a patient talking to a doctor&#10;&#10;Description automatically generated" id="142" name="Google Shape;14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50" y="757237"/>
            <a:ext cx="7734300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143" name="Google Shape;14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9365" y="143662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 txBox="1"/>
          <p:nvPr/>
        </p:nvSpPr>
        <p:spPr>
          <a:xfrm>
            <a:off x="4343401" y="3109562"/>
            <a:ext cx="4653162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الفقر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العنف بما في ذلك الحروب والاحتلال واللجوء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عدم الاستقرار السياسي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عدم المساواة والإنصاف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أزمة المناخ والتآكل البيئي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التمييز المبني على النوع الاجتماعي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----------------------------------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جائحة كورونا وعواقبها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/>
          <p:nvPr/>
        </p:nvSpPr>
        <p:spPr>
          <a:xfrm>
            <a:off x="339616" y="2374842"/>
            <a:ext cx="1702794" cy="3813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فلسطين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الصومال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السودان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سوريا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اليمن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968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968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جزر القمر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جيبوتي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مصر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الأردن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موريتانيا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المغرب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تونس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الجزائر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96850" lvl="0" marL="5143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96850" lvl="0" marL="5143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2739" lvl="0" marL="257310" marR="0" rtl="0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929FA3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50" name="Google Shape;150;p67"/>
          <p:cNvSpPr txBox="1"/>
          <p:nvPr/>
        </p:nvSpPr>
        <p:spPr>
          <a:xfrm>
            <a:off x="4343401" y="2082455"/>
            <a:ext cx="45774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2788A"/>
                </a:solidFill>
                <a:latin typeface="Tajawal Black"/>
                <a:ea typeface="Tajawal Black"/>
                <a:cs typeface="Tajawal Black"/>
                <a:sym typeface="Tajawal Black"/>
              </a:rPr>
              <a:t>تحديات مزمنة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2788A"/>
                </a:solidFill>
                <a:latin typeface="Tajawal Black"/>
                <a:ea typeface="Tajawal Black"/>
                <a:cs typeface="Tajawal Black"/>
                <a:sym typeface="Tajawal Black"/>
              </a:rPr>
              <a:t>لمحددات تنمية الطفولة المبكرة ورعايتها وحمايتها وتربيتها السياسية والاجتماعية والاقتصادية والبيئية والثقافية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7"/>
          <p:cNvSpPr txBox="1"/>
          <p:nvPr/>
        </p:nvSpPr>
        <p:spPr>
          <a:xfrm>
            <a:off x="4440592" y="1470846"/>
            <a:ext cx="43830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معظم البلدان العربية تعاني من:</a:t>
            </a:r>
            <a:endParaRPr b="1" i="0" sz="16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52" name="Google Shape;152;p67"/>
          <p:cNvSpPr txBox="1"/>
          <p:nvPr/>
        </p:nvSpPr>
        <p:spPr>
          <a:xfrm>
            <a:off x="2085643" y="3411173"/>
            <a:ext cx="1702794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الكويت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عمان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قطر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السعودية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الأمارات العربية المتحدة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البحرين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cxnSp>
        <p:nvCxnSpPr>
          <p:cNvPr id="153" name="Google Shape;153;p67"/>
          <p:cNvCxnSpPr/>
          <p:nvPr/>
        </p:nvCxnSpPr>
        <p:spPr>
          <a:xfrm>
            <a:off x="4276093" y="992221"/>
            <a:ext cx="0" cy="4719446"/>
          </a:xfrm>
          <a:prstGeom prst="straightConnector1">
            <a:avLst/>
          </a:prstGeom>
          <a:noFill/>
          <a:ln cap="flat" cmpd="sng" w="63500">
            <a:solidFill>
              <a:srgbClr val="E7CCD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picture containing font, text, screenshot, graphics&#10;&#10;Description automatically generated" id="154" name="Google Shape;15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frica with flags&#10;&#10;Description automatically generated" id="155" name="Google Shape;15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910" y="-23544"/>
            <a:ext cx="2848113" cy="210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7"/>
          <p:cNvSpPr txBox="1"/>
          <p:nvPr/>
        </p:nvSpPr>
        <p:spPr>
          <a:xfrm>
            <a:off x="2395728" y="2606040"/>
            <a:ext cx="1527047" cy="9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العراق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ليبيا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لبنان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nt, text, screenshot, graphics&#10;&#10;Description automatically generated" id="161" name="Google Shape;16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diagram&#10;&#10;Description automatically generated with medium confidence" id="162" name="Google Shape;16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117" y="2130775"/>
            <a:ext cx="8795766" cy="467138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8"/>
          <p:cNvSpPr txBox="1"/>
          <p:nvPr/>
        </p:nvSpPr>
        <p:spPr>
          <a:xfrm>
            <a:off x="278106" y="602075"/>
            <a:ext cx="8353830" cy="227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3749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5D626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3749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5D626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1755" marR="0" rtl="0" algn="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D73862"/>
                </a:solidFill>
                <a:latin typeface="Arial"/>
                <a:ea typeface="Arial"/>
                <a:cs typeface="Arial"/>
                <a:sym typeface="Arial"/>
              </a:rPr>
              <a:t>من خلال تحديد من هم الفقراء، وطبيعة فقرهم (ملف الحرمان الخاص بهم) ومدى فقرهم (الحرمان نفسه)،</a:t>
            </a:r>
            <a:endParaRPr b="1" i="0" sz="1800" u="none" cap="none" strike="noStrike">
              <a:solidFill>
                <a:srgbClr val="D738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1755" marR="0" rtl="1" algn="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D73862"/>
                </a:solidFill>
                <a:latin typeface="Arial"/>
                <a:ea typeface="Arial"/>
                <a:cs typeface="Arial"/>
                <a:sym typeface="Arial"/>
              </a:rPr>
              <a:t>فإن مؤشر الفقر متعدد الأبعاد العالمي يكمل معدل الفقر الدولي البالغ 1.90 دولاراً في اليوم.</a:t>
            </a:r>
            <a:endParaRPr b="1" i="0" sz="1800" u="none" cap="none" strike="noStrike">
              <a:solidFill>
                <a:srgbClr val="D738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175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5D626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57505" marR="0" rtl="1" algn="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5D626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en-US" sz="2000" u="none" cap="none" strike="noStrike">
                <a:solidFill>
                  <a:srgbClr val="65C0BA"/>
                </a:solidFill>
                <a:latin typeface="Arial"/>
                <a:ea typeface="Arial"/>
                <a:cs typeface="Arial"/>
                <a:sym typeface="Arial"/>
              </a:rPr>
              <a:t>هيكل مؤشر الفقر العالمي متعدد الأبعاد</a:t>
            </a:r>
            <a:endParaRPr b="1" i="0" sz="20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5C0B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2021-04-26T10:07:52Z</dcterms:created>
  <dc:creator>nailapc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1033-11.2.0.10114</vt:lpwstr>
  </property>
</Properties>
</file>