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8" r:id="rId2"/>
    <p:sldId id="277" r:id="rId3"/>
    <p:sldId id="278" r:id="rId4"/>
    <p:sldId id="274" r:id="rId5"/>
    <p:sldId id="276" r:id="rId6"/>
    <p:sldId id="257" r:id="rId7"/>
    <p:sldId id="279" r:id="rId8"/>
    <p:sldId id="281" r:id="rId9"/>
    <p:sldId id="280" r:id="rId10"/>
    <p:sldId id="260" r:id="rId11"/>
    <p:sldId id="282" r:id="rId12"/>
    <p:sldId id="283" r:id="rId13"/>
    <p:sldId id="284" r:id="rId14"/>
    <p:sldId id="285" r:id="rId15"/>
    <p:sldId id="294" r:id="rId16"/>
    <p:sldId id="295" r:id="rId17"/>
    <p:sldId id="312" r:id="rId18"/>
    <p:sldId id="313" r:id="rId19"/>
    <p:sldId id="261" r:id="rId20"/>
    <p:sldId id="263" r:id="rId21"/>
    <p:sldId id="288" r:id="rId22"/>
    <p:sldId id="286" r:id="rId23"/>
    <p:sldId id="287" r:id="rId24"/>
    <p:sldId id="272" r:id="rId25"/>
    <p:sldId id="269" r:id="rId26"/>
    <p:sldId id="271" r:id="rId27"/>
    <p:sldId id="265" r:id="rId28"/>
    <p:sldId id="262" r:id="rId29"/>
    <p:sldId id="264" r:id="rId30"/>
    <p:sldId id="289" r:id="rId31"/>
    <p:sldId id="290" r:id="rId32"/>
    <p:sldId id="292" r:id="rId33"/>
    <p:sldId id="291" r:id="rId34"/>
    <p:sldId id="293" r:id="rId35"/>
    <p:sldId id="347" r:id="rId36"/>
    <p:sldId id="348" r:id="rId37"/>
    <p:sldId id="349" r:id="rId38"/>
    <p:sldId id="275" r:id="rId39"/>
    <p:sldId id="35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81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6T04:04:04.851"/>
    </inkml:context>
    <inkml:brush xml:id="br0">
      <inkml:brushProperty name="width" value="0.2" units="cm"/>
      <inkml:brushProperty name="height" value="0.2" units="cm"/>
      <inkml:brushProperty name="color" value="#EFD657"/>
    </inkml:brush>
  </inkml:definitions>
  <inkml:trace contextRef="#ctx0" brushRef="#br0">7 5 5209,'-7'-4'1960,"8"9"-1525,6 11-476,70 82 505,-51-65-313,1 0 0,2-2 0,1-1 0,43 34 0,61 61-128,-103-91-11,32 46 0,-32-37-4,14 21 2,36 89 31,-66-121-2,-3 0 0,18 67 0,35 145 270,-62-231-293,113 455 236,-79-332-193,61 196 5,-81-288-51,3-1 1,46 78 0,69 68 47,-109-152-48,28 53 0,7 11-7,-36-64-15,-16-22 13,0 0-1,2-1 0,-1 0 0,2 0 0,0-2 1,14 13-1,-19-18 93,-9-3 199,-21-3 296,2-1-710,-28 3 293,1-2 1,-72-8 0,23-1-34,42 6-24,32-5-122,32 10-214,170 44 163,-100-26 56,-45-11 0,1-2-1,1-1 1,-1-1 0,39 0 0,-70-6 5,-3 1-3,0-1 0,0 0 0,0 0 0,0 0 0,1 0 0,-1 0 0,0 0 0,0 0 0,0 0 0,0 0 0,0 0 0,0-1 0,1 1 0,-1-1 0,0 1 0,0 0 0,1-2 0,-2 2-18,0-11 551,-14-77-464,-1-1-54,9 2-7,7-129-1,5 168-1031,-6 57 290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6T04:04:04.852"/>
    </inkml:context>
    <inkml:brush xml:id="br0">
      <inkml:brushProperty name="width" value="0.2" units="cm"/>
      <inkml:brushProperty name="height" value="0.2" units="cm"/>
      <inkml:brushProperty name="color" value="#EFD657"/>
    </inkml:brush>
  </inkml:definitions>
  <inkml:trace contextRef="#ctx0" brushRef="#br0">1 185 3433,'38'83'1027,"-33"-75"-698,-4-14-421,-8-13 2693,6 18-2575,1 1 0,0-1 0,-1 0 0,1 1 0,0-1 0,-1 0 0,1 1 0,0-1 0,0 0 0,0 1 1,0-1-1,0 0 0,0 0 0,0 1 0,0-1 0,0 0 0,0 1 0,0-1 0,0 0 0,0 0 0,0 1 1,1-1-1,-1-1 0,15-25 142,13-17-76,-25 40-81,-1 1 0,1-1 0,-1 1 0,1 0 0,0 0 0,0 0 0,1 0 0,-1 1 0,1-1 0,-1 1-1,1-1 1,5-1 0,12-7 31,7-6-23,1 2 0,1 1-1,1 1 1,0 2 0,0 1-1,1 1 1,0 2 0,0 2-1,1 0 1,0 2 0,0 2 0,46 3-1,-53 0-9,24 0 33,0 3 1,88 20-1,105 28 218,-6-1-145,-173-34-113,276 90 109,-281-85-63,0-2-1,114 23 0,-133-37 22,0-2-1,0-1 1,0-3-1,0-1 1,58-7 0,-29-9 33,-27 5-64,-31 8 26,0-1 1,0 0 0,-1 0-1,15-10 1,-13 8-42,0 0 1,20-7-1,-24 10-9,-5 3 4,0-1 0,0 1 0,0-1 0,0 0 0,0 0 0,0 0 0,0-1 0,0 1 0,0-1 0,4-3 247,-8 5-234,1 0 1,-1-1-1,0 1 1,1 0-1,-1 0 1,0 0-1,1-1 1,-1 1-1,1 0 0,-1-1 1,1 1-1,-1-1 1,0 1-1,1-1 1,-1 1-1,1-1 1,-1 0-1,-9-8 247,-106-62-176,77 48-72,-1 2 0,-1 1 0,-64-22 0,100 41-564,15 5 464,22 8 105,140 48-45,-73-22 14,-67-24 14,54 16 0,-81-29-14,0-1 1,-1 1 0,1-1-1,0 0 1,-1 0 0,1 0-1,6-2 1,-1 1 6,-9 1-10,0 0-1,-1-1 0,0 1 0,0 0 0,1 0 1,-1 0-1,0 0 0,1 0 0,-1 0 0,0 0 1,1 0-1,-1 0 0,0 0 0,0 0 0,1 0 1,-1 0-1,0 0 0,1 1 0,-1-1 0,0 0 1,0 0-1,1 0 0,-1 0 0,0 0 0,1 1 0,-1-1 1,0 0-1,0 0 0,0 0 0,1 1 0,-1-1 1,0 0-1,0 0 0,0 1 0,0-1 0,1 0 1,-1 1-1,0 0 20,0-1-17,0-1 0,0 1 1,0 0-1,0 0 0,0-1 1,0 1-1,0 0 0,0-1 1,0 1-1,0 0 0,0 0 1,0-1-1,-1 1 0,1 0 1,0 0-1,0-1 0,0 1 0,0 0 1,-1 0-1,1 0 0,0-1 1,0 1-1,-1 0 0,1 0 1,0 0-1,0 0 0,-1-1 1,1 1-1,0 0 0,0 0 1,-1 0-1,1 0 0,0 0 1,-1 0-1,1 0 0,-1 0 0,-3 0-4,2 0-3,0 0 1,0 0 0,0 0-1,0 0 1,0 1 0,0-1-1,0 1 1,1-1 0,-1 1 0,0 0-1,0-1 1,0 1 0,1 0-1,-1 0 1,0 1 0,1-1-1,-4 3 1,-24 21-16,-29 30 0,43-40 14,2 1 0,-1 0 0,2 1 0,-15 27 0,18-26-27,-19 40-69,26-52-38,0 0 0,1-1 0,-1 1 0,1 0 0,1 0 0,-1 0 0,1 0 0,0 9 0,5 8-1129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6T04:04:04.853"/>
    </inkml:context>
    <inkml:brush xml:id="br0">
      <inkml:brushProperty name="width" value="0.2" units="cm"/>
      <inkml:brushProperty name="height" value="0.2" units="cm"/>
      <inkml:brushProperty name="color" value="#EFD657"/>
    </inkml:brush>
  </inkml:definitions>
  <inkml:trace contextRef="#ctx0" brushRef="#br0">571 1 3777,'73'14'1052,"-72"-14"-1048,-1 0 0,0-1 0,0 1 0,0 0 0,1 1 0,-1-1 0,0 0 0,0 0 0,1 0 0,-1 0-1,0 0 1,0 0 0,1 0 0,-1 0 0,0 0 0,0 0 0,0 0 0,1 1 0,-1-1 0,0 0 0,0 0 0,0 0 0,0 0 0,1 1 0,-1-1 0,0 0 0,0 0 0,0 0-1,0 1 1,0-1 0,0 0 0,0 0 0,1 0 0,-1 1 0,0-1 0,0 0 0,0 0 0,0 1 0,0-1 0,-8 7-65,-14 2-84,0-7 368,-1 0 1,0 1-1,1 2 1,0 0-1,0 1 1,1 1-1,-1 1 1,-21 13-1,30-14-219,1 1 0,1 1 0,-1 0-1,1 0 1,1 1 0,0 1 0,0 0-1,-15 23 1,-1 8 60,-26 58 0,32-58 57,11-25-52,1 1 1,1 0-1,1 0 1,0 1-1,1 0 1,1 0-1,1 0 0,1 0 1,0 0-1,2 1 1,0-1-1,1 0 1,6 33-1,9 15 11,-7-32-21,5 42-1,-1 30 74,5-1 0,50 167 1,90 231 261,-71-192-314,-71-239-49,-4 1 0,3 97-1,-15-160-34,3 47 34,-3 0-1,-14 111 0,-93 270 33,103-427-56,-46 134 28,38-117-32,-1-1-1,-32 52 1,25-48 20,17-25-3,0-1-1,-1 1 1,0-1-1,0 0 1,-1 0 0,0 0-1,0-1 1,0 1 0,-1-1-1,1-1 1,-1 1-1,-12 6 1,-7 2 47,19-9-10,1-1 1,-1 0-1,0 0 1,0-1 0,0 0-1,0 0 1,-1 0-1,-11 1 1,2-2 60,14 0-101,1-1 0,0 0 0,-1 1-1,1-1 1,0 0 0,0 0-1,-1 0 1,1 0 0,0-1-1,-1 1 1,1 0 0,0 0-1,0-1 1,-1 1 0,1-1 0,0 1-1,0-1 1,0 0 0,-1 1-1,1-1 1,0 0 0,0 0-1,0 0 1,0 0 0,1 0-1,-1 0 1,0 0 0,0 0 0,0 0-1,1 0 1,-1 0 0,1 0-1,-1 0 1,0-3 0,-61-128 76,33 54 10,31 63-498,37 157 290,-10-39 94,12 46 29,-34-113-14,26 107-54,-25-114 114,-8-26-4,-2-8-10,3 4-53,0 0 0,-1 0 0,1 0 0,0 0 0,0 1 0,0-1 1,0 0-1,1 1 0,-1-1 0,0 1 0,0-1 0,0 1 0,0-1 1,1 1-1,1-1 0,18-7 4,66-33-30,31-12-37,53-26 88,-79 39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3705F-ABA7-4286-9074-A464FE5DFB2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0833E-53CD-44E4-ABBA-A873BD136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8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CADE8C8E-820F-5AAB-DB83-3BB009D18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67BC178D-03F6-F6B1-614C-5795F9ABA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4FB679E3-7231-0E78-0962-98D2452C3A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30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ECEC is often treated as a social welfare measure rather than a right to quality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833E-53CD-44E4-ABBA-A873BD1361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تراجع موازنة وزارة التربية إلى حوالى 4 بالمئة بعدما كانت تقدر بـ22 في المئة في السبعينات و11 في المئة بين 2000 و2015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0833E-53CD-44E4-ABBA-A873BD1361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2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CADE8C8E-820F-5AAB-DB83-3BB009D18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67BC178D-03F6-F6B1-614C-5795F9ABA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4FB679E3-7231-0E78-0962-98D2452C3A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85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F6497-0C41-1931-008D-8FE4BC70B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81CF1-7524-1948-F4CC-54054173C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D1E07-B5C6-77EF-B10E-DF533AE5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9D477-CDD1-B44E-7164-1106F084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B8620-3EA5-1E83-95B9-92742640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9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D650-AB23-4956-88C1-D4A91A6B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00AEE-BD26-1642-67E8-0F6903E15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42771-47F3-1EAF-3406-2D1B7196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A1464-350E-20F8-65CD-B560EF69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1861B-F0B3-1AE0-1423-1E6F044C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9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9D4F8-F548-42B8-578B-CD14ECA07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F7765-C7B5-0222-CC12-9A5A63783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498D6-DBED-FCC6-4E1E-BFBDE731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D0C99-DD53-04C2-BCF8-DAB57869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41E7B-BFFE-36F1-E197-F1D1EF1C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AE80-9454-D0E6-B177-8A081869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D597D-2CB5-2C93-26BA-504F72D4C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D7EE-101A-3DD3-9F9B-79DBE12A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F5793-142F-CE0D-AEF9-F0B86B06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37D73-83FC-C9AC-2DEF-AEFAE6BE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0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69AE-33C5-82FE-B9A1-01FAA41B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FF31B-1E8C-825F-5263-FC93BCB0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FB2D3-D45F-27CA-0E60-3FEA56C6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13942-B433-B3D7-C4C0-7F2BCF30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C8474-C132-C614-4557-74891DF0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DFF1-FF22-E3C1-47E9-399AA582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64B0-3E85-93AE-AB0B-1560437EF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F8251-3953-A390-E42C-A936EFB64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D08FA-3EF9-F109-327E-FB37DA63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008E9-75A5-D5C1-FEBF-A1DAE5A3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A23A8-E4B8-F413-B683-305E7853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831-4F16-B4A7-B8C2-D23FF8AA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65CFF-8098-E518-F604-4B8116ED5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1EED7-9840-6941-C3B0-AB6BE8EB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01F8C-6672-629F-01F6-B6C1F650F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B52D0-CE76-11EE-4348-6ABCA6994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5D3AB-8D7C-0CD7-5598-33B66CDF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A3A95-A1E3-6A4F-540D-47C5AE89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7144E-B48B-F1AC-67EA-57A0504E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5AD4-18BE-7CDB-498A-9706F9BB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0FABB-BD94-1DD8-323B-27A2DA97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CA071-F6DD-A3FC-AED5-CB5454FE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9BCEB-53C5-49A5-A96D-D10338E6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2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AFB86-FA6F-29FB-6D44-701A0794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FC574-4C78-9A23-5C91-57E4AE67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3AF54-C719-FBF9-3586-EACDD178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8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88B4-ECC6-6234-1934-AAD4DB50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1B8BA-B37E-FBB6-04AD-7B8510C6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7158F-EE42-5D07-A69C-5850C145B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90655-013B-8FFD-9EFA-FC83A7F0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A6301-674F-8293-B465-5F7E38DB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44447-B98C-1986-34FF-2CA89FE5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0717-D9EB-DB4A-9648-B6A78458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2E480-1E57-2B8A-635A-B1116D712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0E222-08B7-96A4-1532-FF1EC0599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AD107-6DFF-0CD4-68FD-FDD19449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CAC0A-D222-BCEF-EA86-3BE175FF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EFE9C-2650-2C1C-FD52-69EB6005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1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B128B-9575-1F5E-7DA7-02033173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F2933-3AEB-9386-5C33-535A14F8A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2E0BD-D863-8DDF-19D9-37B7350F1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F2BE9-3377-4A52-B322-2DCB684FDC8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5C9F0-83E7-589E-D7BB-6887128B8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D3CA1-8293-1FD0-5A79-0E243B94A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C3CA0A-ADF7-4FE3-A8EA-FDEED797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7" Type="http://schemas.openxmlformats.org/officeDocument/2006/relationships/image" Target="../media/image22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10.png"/><Relationship Id="rId9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8576/isl/120646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A89FA7E3-5DDB-9A8B-0E47-591BDA90A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>
            <a:extLst>
              <a:ext uri="{FF2B5EF4-FFF2-40B4-BE49-F238E27FC236}">
                <a16:creationId xmlns:a16="http://schemas.microsoft.com/office/drawing/2014/main" id="{E98ADABC-8AA2-E2AF-526B-E3B628602EB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73892" y="1776392"/>
            <a:ext cx="12192000" cy="16526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5C0BA"/>
              </a:buClr>
              <a:buSzPts val="3600"/>
            </a:pP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+mj-cs"/>
              </a:rPr>
              <a:t>Decolonizing Early Childhood Education Practices and Research in the Arab World</a:t>
            </a:r>
            <a:endParaRPr sz="4400" dirty="0">
              <a:solidFill>
                <a:srgbClr val="C00000"/>
              </a:solidFill>
            </a:endParaRPr>
          </a:p>
        </p:txBody>
      </p:sp>
      <p:sp>
        <p:nvSpPr>
          <p:cNvPr id="160" name="Google Shape;160;p1">
            <a:extLst>
              <a:ext uri="{FF2B5EF4-FFF2-40B4-BE49-F238E27FC236}">
                <a16:creationId xmlns:a16="http://schemas.microsoft.com/office/drawing/2014/main" id="{ED792FBD-0213-603C-26E4-4718CFF71CD4}"/>
              </a:ext>
            </a:extLst>
          </p:cNvPr>
          <p:cNvSpPr txBox="1"/>
          <p:nvPr/>
        </p:nvSpPr>
        <p:spPr>
          <a:xfrm>
            <a:off x="0" y="3853543"/>
            <a:ext cx="12192000" cy="3004690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>
            <a:extLst>
              <a:ext uri="{FF2B5EF4-FFF2-40B4-BE49-F238E27FC236}">
                <a16:creationId xmlns:a16="http://schemas.microsoft.com/office/drawing/2014/main" id="{D3DA4E18-A04B-9B29-854A-1A8A65D3236F}"/>
              </a:ext>
            </a:extLst>
          </p:cNvPr>
          <p:cNvSpPr txBox="1"/>
          <p:nvPr/>
        </p:nvSpPr>
        <p:spPr>
          <a:xfrm>
            <a:off x="0" y="3716383"/>
            <a:ext cx="12192001" cy="314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Dr. Anies Al-Hroub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President of the World Council for Gifted and Talented Children 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Prof. of Educational Psychology and Special Education, AUB, Lebanon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Visiting Scholar, University of Cambridge, UK</a:t>
            </a:r>
          </a:p>
        </p:txBody>
      </p:sp>
      <p:pic>
        <p:nvPicPr>
          <p:cNvPr id="163" name="Google Shape;163;p1">
            <a:extLst>
              <a:ext uri="{FF2B5EF4-FFF2-40B4-BE49-F238E27FC236}">
                <a16:creationId xmlns:a16="http://schemas.microsoft.com/office/drawing/2014/main" id="{4C1A9DBD-B779-D418-79C1-832BF89D1B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0047" y="379427"/>
            <a:ext cx="3202892" cy="972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20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9409-DE00-13EC-6F7F-0451ABA9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36" y="632631"/>
            <a:ext cx="11133909" cy="1325563"/>
          </a:xfrm>
        </p:spPr>
        <p:txBody>
          <a:bodyPr/>
          <a:lstStyle/>
          <a:p>
            <a:pPr algn="ctr"/>
            <a:r>
              <a:rPr lang="en-US" b="1" dirty="0"/>
              <a:t>Legacies of Colonial/Postcolonial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92FC-A979-7285-1054-FDB728EA6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Examples</a:t>
            </a:r>
          </a:p>
          <a:p>
            <a:r>
              <a:rPr lang="en-US" sz="3000" dirty="0"/>
              <a:t>In Palestine and Lebanon, fragmented governance leaves ECE to NGOs with no unified policy.</a:t>
            </a:r>
          </a:p>
          <a:p>
            <a:r>
              <a:rPr lang="en-US" sz="3000" dirty="0"/>
              <a:t>UNRWA excludes kindergarten from its mandate due to funding priorities—reflecting political/colonial hierarchies of “essential vs. non-essential” education.</a:t>
            </a:r>
          </a:p>
          <a:p>
            <a:r>
              <a:rPr lang="en-US" sz="3000" dirty="0"/>
              <a:t>This reproduces inequalities (e.g., Overcrowding, limited infrastructure, and inconsistent pedagogies result in uneven developmental outcomes). </a:t>
            </a:r>
          </a:p>
        </p:txBody>
      </p:sp>
      <p:pic>
        <p:nvPicPr>
          <p:cNvPr id="4" name="Google Shape;163;p1">
            <a:extLst>
              <a:ext uri="{FF2B5EF4-FFF2-40B4-BE49-F238E27FC236}">
                <a16:creationId xmlns:a16="http://schemas.microsoft.com/office/drawing/2014/main" id="{650E0ADA-E8AA-7F55-D106-E14674C5220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32064" y="0"/>
            <a:ext cx="3035283" cy="76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45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7699-D08A-4400-84FD-CE222015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Post-Independence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9C1B-933F-477A-9CC0-74CE1300D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Many Arab states embarked on Arabization policies to replace colonial languages with Arabic in public education. </a:t>
            </a:r>
          </a:p>
          <a:p>
            <a:r>
              <a:rPr lang="en-US" sz="3200" dirty="0"/>
              <a:t>Colonial languages often retained dominance, particularly in private pre-primary schools (Al-Hroub, 2024).</a:t>
            </a:r>
          </a:p>
          <a:p>
            <a:r>
              <a:rPr lang="en-US" sz="3200" dirty="0"/>
              <a:t>Expansion of ECE was slow, with most countries prioritizing primary and secondary education.</a:t>
            </a:r>
          </a:p>
          <a:p>
            <a:pPr lvl="1"/>
            <a:r>
              <a:rPr lang="en-US" sz="3200" dirty="0"/>
              <a:t>Example – Libya under Gaddafi’s regime.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3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9FBD-30E5-41C3-920D-43FA4E41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Neoliberal and Donor-Driven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D446C-55E2-43CB-B754-12CE4978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3329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From the 1990s onwards, structural adjustment programs and global education agendas encouraged privatization and public–private partnerships in ECE (World Bank, 2018). </a:t>
            </a:r>
          </a:p>
          <a:p>
            <a:endParaRPr lang="en-US" sz="3000" dirty="0"/>
          </a:p>
          <a:p>
            <a:r>
              <a:rPr lang="en-US" sz="3000" dirty="0"/>
              <a:t>While these increased enrollment in some countries, they also deepened inequalities, as quality provision became tied to the ability to pay.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Donor-funded ECE initiatives often imported Western curricula without full adaptation to local contexts (Al-Hroub et al., 2025).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5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78DB-D662-4643-BF27-5D03BB1B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Current State of ECE in the Arab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4ED9-48E9-41F2-835A-D2C60151C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7" y="1760310"/>
            <a:ext cx="11188336" cy="5019436"/>
          </a:xfrm>
        </p:spPr>
        <p:txBody>
          <a:bodyPr/>
          <a:lstStyle/>
          <a:p>
            <a:r>
              <a:rPr lang="en-US" sz="3200" b="1" dirty="0"/>
              <a:t>Access and Enrollment </a:t>
            </a:r>
          </a:p>
          <a:p>
            <a:pPr marL="0" indent="0">
              <a:buNone/>
            </a:pPr>
            <a:r>
              <a:rPr lang="en-US" dirty="0"/>
              <a:t>Gross enrolment ratio in pre-primary education across selected Arab states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EE818C-31E8-427B-938C-F31C1A76D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99396"/>
              </p:ext>
            </p:extLst>
          </p:nvPr>
        </p:nvGraphicFramePr>
        <p:xfrm>
          <a:off x="706483" y="3122751"/>
          <a:ext cx="7437120" cy="3262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337">
                  <a:extLst>
                    <a:ext uri="{9D8B030D-6E8A-4147-A177-3AD203B41FA5}">
                      <a16:colId xmlns:a16="http://schemas.microsoft.com/office/drawing/2014/main" val="3120489492"/>
                    </a:ext>
                  </a:extLst>
                </a:gridCol>
                <a:gridCol w="1717766">
                  <a:extLst>
                    <a:ext uri="{9D8B030D-6E8A-4147-A177-3AD203B41FA5}">
                      <a16:colId xmlns:a16="http://schemas.microsoft.com/office/drawing/2014/main" val="3485105343"/>
                    </a:ext>
                  </a:extLst>
                </a:gridCol>
                <a:gridCol w="1103811">
                  <a:extLst>
                    <a:ext uri="{9D8B030D-6E8A-4147-A177-3AD203B41FA5}">
                      <a16:colId xmlns:a16="http://schemas.microsoft.com/office/drawing/2014/main" val="3305187624"/>
                    </a:ext>
                  </a:extLst>
                </a:gridCol>
                <a:gridCol w="2952206">
                  <a:extLst>
                    <a:ext uri="{9D8B030D-6E8A-4147-A177-3AD203B41FA5}">
                      <a16:colId xmlns:a16="http://schemas.microsoft.com/office/drawing/2014/main" val="945927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Country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GER (%)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Year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Source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7901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UAE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95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2022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UNESCO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151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Lebanon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84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2025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Al-Hroub et al.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32107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Jordan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73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2021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UNESCO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32036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Morocco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62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2020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UNICEF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4555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Yemen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10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2019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UNESCO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837998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53972E-31A1-4459-8664-F878ACC3302D}"/>
              </a:ext>
            </a:extLst>
          </p:cNvPr>
          <p:cNvSpPr txBox="1"/>
          <p:nvPr/>
        </p:nvSpPr>
        <p:spPr>
          <a:xfrm>
            <a:off x="8272597" y="3122751"/>
            <a:ext cx="35335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In Morocco, </a:t>
            </a:r>
            <a:r>
              <a:rPr lang="en-US" sz="2800" dirty="0"/>
              <a:t>children from the richest quintile are almost five times more likely to attend pre-primary than those from the poorest quintile (UNICEF, 2020).</a:t>
            </a:r>
          </a:p>
        </p:txBody>
      </p:sp>
    </p:spTree>
    <p:extLst>
      <p:ext uri="{BB962C8B-B14F-4D97-AF65-F5344CB8AC3E}">
        <p14:creationId xmlns:p14="http://schemas.microsoft.com/office/powerpoint/2010/main" val="351275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7F38-959A-425D-A88B-FEF772B6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Current State of ECE in the Arab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EC89-C8E5-41F9-B35C-F2097DCC3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76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Teacher Workforce</a:t>
            </a:r>
          </a:p>
          <a:p>
            <a:pPr lvl="1"/>
            <a:r>
              <a:rPr lang="en-US" sz="2800" dirty="0"/>
              <a:t>Teacher–child ratios (PTR) vary from 8:1 in the Gulf states to over 30:1 in parts of Sudan and Yemen. </a:t>
            </a:r>
          </a:p>
          <a:p>
            <a:pPr lvl="1"/>
            <a:r>
              <a:rPr lang="en-US" sz="2800" dirty="0"/>
              <a:t>Many teachers lack specialized ECE qualifications; in Lebanon, only 38% of KG teachers hold a degree in early childhood education (Al-Hroub et al., 2025).</a:t>
            </a:r>
          </a:p>
          <a:p>
            <a:r>
              <a:rPr lang="en-US" b="1" dirty="0"/>
              <a:t>Governance and Regulation</a:t>
            </a:r>
          </a:p>
          <a:p>
            <a:pPr lvl="1"/>
            <a:r>
              <a:rPr lang="en-US" sz="2800" dirty="0"/>
              <a:t>ECE governance is often fragmented between ministries of education, social affairs, and health, leading to inconsistent standards and duplication of efforts. </a:t>
            </a:r>
          </a:p>
          <a:p>
            <a:pPr lvl="1"/>
            <a:r>
              <a:rPr lang="en-US" sz="2800" dirty="0"/>
              <a:t>This fragmentation weakens regulatory oversight, especially in the private sector.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81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7F38-959A-425D-A88B-FEF772B6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Current State of ECE in the Arab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EC89-C8E5-41F9-B35C-F2097DCC3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5581"/>
          </a:xfrm>
        </p:spPr>
        <p:txBody>
          <a:bodyPr>
            <a:normAutofit/>
          </a:bodyPr>
          <a:lstStyle/>
          <a:p>
            <a:r>
              <a:rPr lang="en-US" b="1" dirty="0"/>
              <a:t>Absence of Public Sector Engagement and Overreliance on Private Provision</a:t>
            </a:r>
          </a:p>
          <a:p>
            <a:r>
              <a:rPr lang="en-US" dirty="0"/>
              <a:t>In several Arab countries, ECE services are largely left to the private sector.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FBF7D-85D1-4963-9357-5BD265DCC86E}"/>
              </a:ext>
            </a:extLst>
          </p:cNvPr>
          <p:cNvSpPr txBox="1"/>
          <p:nvPr/>
        </p:nvSpPr>
        <p:spPr>
          <a:xfrm>
            <a:off x="1084115" y="3891610"/>
            <a:ext cx="501188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Jordan and Tunisia,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 for example,</a:t>
            </a:r>
          </a:p>
          <a:p>
            <a:pPr algn="ctr"/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Research shows that private ECE providers cater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BEFEE-9C48-43F6-B273-E67DB67E9937}"/>
              </a:ext>
            </a:extLst>
          </p:cNvPr>
          <p:cNvSpPr txBox="1"/>
          <p:nvPr/>
        </p:nvSpPr>
        <p:spPr>
          <a:xfrm>
            <a:off x="6361617" y="3787108"/>
            <a:ext cx="564314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mainly to wealthier (upper- and middle-class) families, </a:t>
            </a:r>
          </a:p>
          <a:p>
            <a:endParaRPr lang="en-US" sz="2200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 leaving lower-income individuals with no access to quality ECE.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52134-4831-4BFC-B90E-206F9C310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384" y="3950620"/>
            <a:ext cx="646232" cy="524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3B758-5CF2-4503-956F-99BFCAE29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18" y="4756421"/>
            <a:ext cx="768163" cy="591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531B09-BBB5-4BEC-892D-DEA75ABE8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71" y="5629284"/>
            <a:ext cx="1024826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8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5B71-17F4-4899-B99A-42776751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Current State of ECE in the Arab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6ED36-F4AC-42A0-9E20-50BDA7D4E452}"/>
              </a:ext>
            </a:extLst>
          </p:cNvPr>
          <p:cNvSpPr txBox="1"/>
          <p:nvPr/>
        </p:nvSpPr>
        <p:spPr>
          <a:xfrm>
            <a:off x="4271554" y="2510183"/>
            <a:ext cx="76289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Saudi Arabia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faces challenges related to insufficient government funding for ECE programs, especially in rural areas, leading to uneven access and quality between areas (Shehadeh, 2008).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92324-BB7B-4CA5-BB93-849EE93F1FB6}"/>
              </a:ext>
            </a:extLst>
          </p:cNvPr>
          <p:cNvSpPr txBox="1"/>
          <p:nvPr/>
        </p:nvSpPr>
        <p:spPr>
          <a:xfrm>
            <a:off x="4271554" y="4347817"/>
            <a:ext cx="687686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Lebanon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’s ECE programs have historically relied on private funding. Public sector ECE programs are often underfunded, resulting in limited access for disadvantaged populations, particularly during political &amp; economic crises​ (MEHE, 2021).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662B8B-86F4-4477-8777-50C5A882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Governmental Funding and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A1A1E-4337-4364-A715-07392FC3BAD3}"/>
              </a:ext>
            </a:extLst>
          </p:cNvPr>
          <p:cNvSpPr txBox="1"/>
          <p:nvPr/>
        </p:nvSpPr>
        <p:spPr>
          <a:xfrm>
            <a:off x="752176" y="2747379"/>
            <a:ext cx="331399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Egypt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’s policies and financial support were insufficient, leaving many early childhood programs underfunded and reliant on private or informal sectors​. </a:t>
            </a:r>
            <a:r>
              <a:rPr lang="ar-JO" sz="2600" dirty="0">
                <a:solidFill>
                  <a:prstClr val="black"/>
                </a:solidFill>
                <a:latin typeface="Calibri" panose="020F0502020204030204"/>
              </a:rPr>
              <a:t>(نصار، 2014)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7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E7425-AB50-4675-AB66-4625697D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Current State of ECE in the Arab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8B0C-4CE2-4E0F-8FD6-AAFAA30D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Times New Roman" panose="02020603050405020304" pitchFamily="18" charset="0"/>
              </a:rPr>
              <a:t>Governmental Funding and Support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0CC6A-C609-413B-962B-93A5C1043DB6}"/>
              </a:ext>
            </a:extLst>
          </p:cNvPr>
          <p:cNvSpPr txBox="1"/>
          <p:nvPr/>
        </p:nvSpPr>
        <p:spPr>
          <a:xfrm>
            <a:off x="1017671" y="2574805"/>
            <a:ext cx="3187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Jordan and Lebanon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34AD9-0BDD-4426-9967-1504FE6AB161}"/>
              </a:ext>
            </a:extLst>
          </p:cNvPr>
          <p:cNvSpPr txBox="1"/>
          <p:nvPr/>
        </p:nvSpPr>
        <p:spPr>
          <a:xfrm>
            <a:off x="4922013" y="2770148"/>
            <a:ext cx="36015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Significant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ECE services are underfunded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42E00-29AB-4D23-A313-3746CDCC60C3}"/>
              </a:ext>
            </a:extLst>
          </p:cNvPr>
          <p:cNvSpPr txBox="1"/>
          <p:nvPr/>
        </p:nvSpPr>
        <p:spPr>
          <a:xfrm>
            <a:off x="3695260" y="4348683"/>
            <a:ext cx="3895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sector involvement is weak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0ACC2-E970-4114-AA78-0441F23FBFF5}"/>
              </a:ext>
            </a:extLst>
          </p:cNvPr>
          <p:cNvSpPr txBox="1"/>
          <p:nvPr/>
        </p:nvSpPr>
        <p:spPr>
          <a:xfrm>
            <a:off x="1040675" y="4222765"/>
            <a:ext cx="22500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are concentrated in urban areas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B7441F-7621-4F2A-B06D-3ED76BB765ED}"/>
              </a:ext>
            </a:extLst>
          </p:cNvPr>
          <p:cNvGrpSpPr/>
          <p:nvPr/>
        </p:nvGrpSpPr>
        <p:grpSpPr>
          <a:xfrm>
            <a:off x="3241300" y="3056298"/>
            <a:ext cx="1595520" cy="1747080"/>
            <a:chOff x="1860088" y="2194079"/>
            <a:chExt cx="1595520" cy="174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AF18A78-7555-4F02-9473-25ED1D66A147}"/>
                    </a:ext>
                  </a:extLst>
                </p14:cNvPr>
                <p14:cNvContentPartPr/>
                <p14:nvPr/>
              </p14:nvContentPartPr>
              <p14:xfrm>
                <a:off x="2314048" y="2439599"/>
                <a:ext cx="576000" cy="1094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0263EA-BC97-386A-D44E-4B320A80115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78048" y="2403959"/>
                  <a:ext cx="647640" cy="11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DB2FD10-22CE-4613-A4C8-BF753DB284A3}"/>
                    </a:ext>
                  </a:extLst>
                </p14:cNvPr>
                <p14:cNvContentPartPr/>
                <p14:nvPr/>
              </p14:nvContentPartPr>
              <p14:xfrm>
                <a:off x="2466688" y="2194079"/>
                <a:ext cx="988920" cy="212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09CA833-ECEF-C7EC-E4CE-434A1CDF859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31048" y="2158439"/>
                  <a:ext cx="10605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E172D4-E261-4042-AFC9-AD64E3DED69A}"/>
                    </a:ext>
                  </a:extLst>
                </p14:cNvPr>
                <p14:cNvContentPartPr/>
                <p14:nvPr/>
              </p14:nvContentPartPr>
              <p14:xfrm>
                <a:off x="1860088" y="2493959"/>
                <a:ext cx="239760" cy="1447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4F8F8F-4674-C11E-DDEE-11EBDDA4CE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24088" y="2458319"/>
                  <a:ext cx="311400" cy="1518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30D7FB-34A8-4005-9833-90CC68F7CD67}"/>
              </a:ext>
            </a:extLst>
          </p:cNvPr>
          <p:cNvSpPr txBox="1"/>
          <p:nvPr/>
        </p:nvSpPr>
        <p:spPr>
          <a:xfrm>
            <a:off x="8523572" y="2108468"/>
            <a:ext cx="34809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integration of refugee children into the national ECE system: slow due to economic constraints (UNICEF, 2023).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government has struggled to provide the necessary resources to expand public ECE services.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438AB-EE79-409E-A859-7E597C132D6E}"/>
              </a:ext>
            </a:extLst>
          </p:cNvPr>
          <p:cNvSpPr txBox="1"/>
          <p:nvPr/>
        </p:nvSpPr>
        <p:spPr>
          <a:xfrm>
            <a:off x="8704780" y="6270711"/>
            <a:ext cx="3297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(OECD, 2020; Shehadeh, 2008) </a:t>
            </a:r>
          </a:p>
        </p:txBody>
      </p:sp>
    </p:spTree>
    <p:extLst>
      <p:ext uri="{BB962C8B-B14F-4D97-AF65-F5344CB8AC3E}">
        <p14:creationId xmlns:p14="http://schemas.microsoft.com/office/powerpoint/2010/main" val="2315611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142B-963C-40CB-A414-09AB22F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Current State of ECE in the Arab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C1564-0227-444D-9A97-9436DAF57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Regional Disparities 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5F375F-CE61-4A87-8D84-77C6CB82BC09}"/>
              </a:ext>
            </a:extLst>
          </p:cNvPr>
          <p:cNvSpPr txBox="1">
            <a:spLocks/>
          </p:cNvSpPr>
          <p:nvPr/>
        </p:nvSpPr>
        <p:spPr>
          <a:xfrm>
            <a:off x="907926" y="2553787"/>
            <a:ext cx="4937703" cy="3698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In Morocco, </a:t>
            </a:r>
            <a:r>
              <a:rPr lang="en-US" sz="2600" dirty="0"/>
              <a:t>rural regions face significant challenges in ECD access. </a:t>
            </a:r>
          </a:p>
          <a:p>
            <a:r>
              <a:rPr lang="en-US" sz="2600" dirty="0"/>
              <a:t>Lack of public infrastructure. </a:t>
            </a:r>
          </a:p>
          <a:p>
            <a:r>
              <a:rPr lang="en-US" sz="2600" dirty="0"/>
              <a:t>Urban areas benefit from better-funded private ECD services (UNICEF, 2023).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96B6D-1824-4370-89EE-4CEAE0EF4452}"/>
              </a:ext>
            </a:extLst>
          </p:cNvPr>
          <p:cNvSpPr txBox="1"/>
          <p:nvPr/>
        </p:nvSpPr>
        <p:spPr>
          <a:xfrm>
            <a:off x="6096000" y="2410051"/>
            <a:ext cx="518807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Calibri" panose="020F0502020204030204"/>
              </a:rPr>
              <a:t>In Tunisia,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gaps persist in terms of the quality of services available (UNICEF, 2023).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A 2015 UNICEF study found that children from rural areas were still less likely to receive high-quality early education. </a:t>
            </a:r>
          </a:p>
        </p:txBody>
      </p:sp>
    </p:spTree>
    <p:extLst>
      <p:ext uri="{BB962C8B-B14F-4D97-AF65-F5344CB8AC3E}">
        <p14:creationId xmlns:p14="http://schemas.microsoft.com/office/powerpoint/2010/main" val="310460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BAFB-24ED-47CC-AC8C-0E64D89D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0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Current State of ECE in the Arab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FFB99-2D51-7892-3E31-5DBF0DD2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/>
              <a:t>Research Gaps</a:t>
            </a:r>
          </a:p>
          <a:p>
            <a:pPr lvl="1"/>
            <a:r>
              <a:rPr lang="en-US" sz="3200" dirty="0"/>
              <a:t>Most Arab ECEC research is framed by Western developmental psychology rather than local pedagogies.</a:t>
            </a:r>
          </a:p>
          <a:p>
            <a:pPr lvl="1"/>
            <a:r>
              <a:rPr lang="en-US" sz="3200" dirty="0"/>
              <a:t>Limited data on refugee children’s pre-primary experiences due to political marginalization (e.g., lack of UNRWA statistics). </a:t>
            </a:r>
          </a:p>
          <a:p>
            <a:pPr lvl="1"/>
            <a:r>
              <a:rPr lang="en-US" sz="3200" dirty="0"/>
              <a:t>Need for participatory research with Arab educators, families, and children.</a:t>
            </a:r>
          </a:p>
          <a:p>
            <a:pPr lvl="1"/>
            <a:r>
              <a:rPr lang="en-US" sz="3200" dirty="0"/>
              <a:t>Most research articles are published in English.</a:t>
            </a:r>
          </a:p>
          <a:p>
            <a:pPr lvl="1"/>
            <a:r>
              <a:rPr lang="en-US" sz="3200" dirty="0"/>
              <a:t>Several Arab Journals on ECE, e.g., </a:t>
            </a:r>
            <a:r>
              <a:rPr lang="ar-JO" sz="3200" dirty="0"/>
              <a:t>مجلة الطفولة العربية (الكويت)، مجلة الطفولة (جامعة القاهرة – مصر)</a:t>
            </a:r>
            <a:endParaRPr lang="en-US" sz="3200" dirty="0"/>
          </a:p>
        </p:txBody>
      </p:sp>
      <p:pic>
        <p:nvPicPr>
          <p:cNvPr id="5" name="Google Shape;163;p1">
            <a:extLst>
              <a:ext uri="{FF2B5EF4-FFF2-40B4-BE49-F238E27FC236}">
                <a16:creationId xmlns:a16="http://schemas.microsoft.com/office/drawing/2014/main" id="{BE281717-74BA-827D-4B68-23D65822624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21752" y="242267"/>
            <a:ext cx="3035283" cy="76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93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708F-0F78-4FA1-BE3D-0D938780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45EF0-5D7F-4AE1-946E-2C0859421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Early Childhood Education (ECE) </a:t>
            </a:r>
            <a:r>
              <a:rPr lang="en-US" sz="3200" dirty="0"/>
              <a:t>is widely recognized as a critical period for cognitive, socio-emotional, and physical development, laying the groundwork for lifelong learning and social participation. </a:t>
            </a:r>
          </a:p>
          <a:p>
            <a:endParaRPr lang="en-US" sz="3200" dirty="0"/>
          </a:p>
          <a:p>
            <a:r>
              <a:rPr lang="en-US" sz="3200" dirty="0"/>
              <a:t>Yet, despite global recognition, </a:t>
            </a:r>
            <a:r>
              <a:rPr lang="en-US" sz="3200" b="1" dirty="0"/>
              <a:t>ECE remains one of the most inequitable and underdeveloped sectors </a:t>
            </a:r>
            <a:r>
              <a:rPr lang="en-US" sz="3200" dirty="0"/>
              <a:t>in many parts of the Global South, including the Arab world.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70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4B1E-50D3-950F-3CE6-C2A9B791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80239"/>
            <a:ext cx="10515600" cy="836658"/>
          </a:xfrm>
        </p:spPr>
        <p:txBody>
          <a:bodyPr/>
          <a:lstStyle/>
          <a:p>
            <a:pPr algn="ctr"/>
            <a:r>
              <a:rPr lang="en-US" b="1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82085-A6F6-C637-347A-E65D39F2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13" y="1626326"/>
            <a:ext cx="11536710" cy="4676502"/>
          </a:xfrm>
        </p:spPr>
        <p:txBody>
          <a:bodyPr>
            <a:noAutofit/>
          </a:bodyPr>
          <a:lstStyle/>
          <a:p>
            <a:r>
              <a:rPr lang="en-US" sz="3400" b="1" dirty="0"/>
              <a:t>Gulf States: </a:t>
            </a:r>
          </a:p>
          <a:p>
            <a:pPr lvl="1"/>
            <a:r>
              <a:rPr lang="en-US" sz="3200" dirty="0"/>
              <a:t>UAE, Qatar, and Kuwait report some of the highest ECE enrolment rates in the region, often exceeding 90% (UIS, 2023).</a:t>
            </a:r>
          </a:p>
          <a:p>
            <a:pPr lvl="1"/>
            <a:r>
              <a:rPr lang="en-US" sz="3200" dirty="0"/>
              <a:t>THE provision is heavily dominated by private providers, many of which follow Western or international curricula. </a:t>
            </a:r>
          </a:p>
          <a:p>
            <a:pPr lvl="1"/>
            <a:r>
              <a:rPr lang="en-US" sz="3200" dirty="0"/>
              <a:t>Bahrain and Oman have initiated efforts to localize their curricula, incorporating Arabic literature and regional environmental themes into early years programs.</a:t>
            </a:r>
          </a:p>
        </p:txBody>
      </p:sp>
      <p:pic>
        <p:nvPicPr>
          <p:cNvPr id="4" name="Google Shape;163;p1">
            <a:extLst>
              <a:ext uri="{FF2B5EF4-FFF2-40B4-BE49-F238E27FC236}">
                <a16:creationId xmlns:a16="http://schemas.microsoft.com/office/drawing/2014/main" id="{39927C18-510B-4AA6-D7F4-68973C7D8F1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21752" y="242267"/>
            <a:ext cx="3035283" cy="76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463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4B1E-50D3-950F-3CE6-C2A9B791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177482"/>
            <a:ext cx="10515600" cy="836658"/>
          </a:xfrm>
        </p:spPr>
        <p:txBody>
          <a:bodyPr/>
          <a:lstStyle/>
          <a:p>
            <a:pPr algn="ctr"/>
            <a:r>
              <a:rPr lang="en-US" b="1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82085-A6F6-C637-347A-E65D39F2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82" y="1438153"/>
            <a:ext cx="7879110" cy="5289217"/>
          </a:xfrm>
        </p:spPr>
        <p:txBody>
          <a:bodyPr>
            <a:noAutofit/>
          </a:bodyPr>
          <a:lstStyle/>
          <a:p>
            <a:r>
              <a:rPr lang="en-US" b="1" dirty="0"/>
              <a:t>Lebanon: </a:t>
            </a:r>
          </a:p>
          <a:p>
            <a:pPr lvl="1"/>
            <a:r>
              <a:rPr lang="en-US" sz="2800" dirty="0"/>
              <a:t>NGOs leading KG education for Palestinian refugees, but the quality is uneven due to a lack of a national framework.</a:t>
            </a:r>
          </a:p>
          <a:p>
            <a:r>
              <a:rPr lang="en-US" b="1" dirty="0"/>
              <a:t>Palestine: </a:t>
            </a:r>
          </a:p>
          <a:p>
            <a:pPr lvl="1"/>
            <a:r>
              <a:rPr lang="en-US" sz="2800" dirty="0"/>
              <a:t>Political instability and occupation fragment ECEC systems, undermining children’s right to consistent access.</a:t>
            </a:r>
          </a:p>
          <a:p>
            <a:r>
              <a:rPr lang="en-US" b="1" dirty="0"/>
              <a:t>Egypt &amp; Libya: </a:t>
            </a:r>
          </a:p>
          <a:p>
            <a:pPr lvl="1"/>
            <a:r>
              <a:rPr lang="en-US" sz="2800" dirty="0"/>
              <a:t>Colonial histories and post-revolution instability show how governance gaps hinder ECEC expansion.</a:t>
            </a:r>
          </a:p>
        </p:txBody>
      </p:sp>
      <p:pic>
        <p:nvPicPr>
          <p:cNvPr id="4" name="Google Shape;163;p1">
            <a:extLst>
              <a:ext uri="{FF2B5EF4-FFF2-40B4-BE49-F238E27FC236}">
                <a16:creationId xmlns:a16="http://schemas.microsoft.com/office/drawing/2014/main" id="{39927C18-510B-4AA6-D7F4-68973C7D8F1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21752" y="242267"/>
            <a:ext cx="3035283" cy="7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736D3-156A-458D-8366-47B22365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92" y="1534886"/>
            <a:ext cx="3951725" cy="50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0E00-C41C-4911-9855-795540F7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Palestine: ECE Under Occupation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9BA4-D7FE-41B3-B71A-C7C2CB62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ECE provision is fragmented across public, private, and NGO sectors. The GER is relatively high at the pre-primary level (around 79% in 2022), but access is severely disrupted in conflict-affected areas, particularly in Gaza. </a:t>
            </a:r>
          </a:p>
          <a:p>
            <a:r>
              <a:rPr lang="en-US" dirty="0"/>
              <a:t>The systematic destruction of schools and ECE facilities, along with restrictions on teacher movement, undermines both quality and continuity.</a:t>
            </a:r>
          </a:p>
          <a:p>
            <a:r>
              <a:rPr lang="en-US" dirty="0"/>
              <a:t>UNRWA plays a pivotal role in delivering ECE to Palestinian refugees in camps. </a:t>
            </a:r>
          </a:p>
          <a:p>
            <a:r>
              <a:rPr lang="en-US" dirty="0"/>
              <a:t>Yet, funding instability remains a critical barrier, with year-to-year budget shortfalls impacting staffing and materials.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1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0E00-C41C-4911-9855-795540F7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Palestine: ECE Under Occupation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9BA4-D7FE-41B3-B71A-C7C2CB62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b="1" dirty="0"/>
              <a:t>Structural inequalities: </a:t>
            </a:r>
            <a:r>
              <a:rPr lang="en-US" dirty="0"/>
              <a:t>The Israeli occupation directly affects access — restrictions on movement, destruction of facilities, and lack of stable governance undermine continuity of services.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Decolonial insight: </a:t>
            </a:r>
            <a:r>
              <a:rPr lang="en-US" dirty="0"/>
              <a:t>Palestine’s ECE struggles illustrate how colonial occupation perpetuates dependence on NGOs and donors, fragmenting education and preventing sovereign development of ECE systems.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8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FB33-28B2-808F-C1F6-4329DCC7D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Libya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4A651-31E7-2E03-1BCD-7B63C87E6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7726"/>
            <a:ext cx="10970623" cy="509514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Colonial legacy: </a:t>
            </a:r>
            <a:r>
              <a:rPr lang="en-US" dirty="0"/>
              <a:t>ECE has been underdeveloped since colonial times, with little investment even before the 2011 uprising.</a:t>
            </a:r>
          </a:p>
          <a:p>
            <a:r>
              <a:rPr lang="en-US" b="1" dirty="0"/>
              <a:t>Qaddafi era: </a:t>
            </a:r>
          </a:p>
          <a:p>
            <a:pPr lvl="1"/>
            <a:r>
              <a:rPr lang="en-US" sz="2600" dirty="0"/>
              <a:t>Early childhood services were minimal, reflecting prioritization of other state agendas.</a:t>
            </a:r>
          </a:p>
          <a:p>
            <a:pPr lvl="1"/>
            <a:r>
              <a:rPr lang="en-US" sz="2600" dirty="0"/>
              <a:t>Post-2011 instability: Civil conflict and governance fragmentation severely hindered the development of structured ECE.</a:t>
            </a:r>
          </a:p>
          <a:p>
            <a:r>
              <a:rPr lang="en-US" b="1" dirty="0"/>
              <a:t>Current challenges: </a:t>
            </a:r>
          </a:p>
          <a:p>
            <a:pPr lvl="1"/>
            <a:r>
              <a:rPr lang="en-US" sz="2600" dirty="0"/>
              <a:t> Minimal public KG provision.</a:t>
            </a:r>
          </a:p>
          <a:p>
            <a:pPr lvl="1"/>
            <a:r>
              <a:rPr lang="en-US" sz="2600" dirty="0"/>
              <a:t>Dependence on families or informal arrangements, with little systemic oversight.</a:t>
            </a:r>
          </a:p>
          <a:p>
            <a:pPr lvl="1"/>
            <a:r>
              <a:rPr lang="en-US" sz="2600" dirty="0"/>
              <a:t>Shortage of trained teachers and weak institutional frameworks.</a:t>
            </a:r>
          </a:p>
          <a:p>
            <a:r>
              <a:rPr lang="en-US" b="1" dirty="0"/>
              <a:t>Decolonial insight: </a:t>
            </a:r>
            <a:r>
              <a:rPr lang="en-US" dirty="0"/>
              <a:t>Libya shows how colonial neglect, authoritarian underinvestment, and conflict combine to delay the institutionalization of early childhood services (</a:t>
            </a:r>
            <a:r>
              <a:rPr lang="en-US" dirty="0" err="1"/>
              <a:t>Gadour</a:t>
            </a:r>
            <a:r>
              <a:rPr lang="en-US" dirty="0"/>
              <a:t>, 2025).</a:t>
            </a:r>
          </a:p>
        </p:txBody>
      </p:sp>
    </p:spTree>
    <p:extLst>
      <p:ext uri="{BB962C8B-B14F-4D97-AF65-F5344CB8AC3E}">
        <p14:creationId xmlns:p14="http://schemas.microsoft.com/office/powerpoint/2010/main" val="3038474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F629-E14C-8FC7-1059-CC996CB5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Lebanon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597B4-4019-8EC7-DFAC-D628DADF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08" y="1450720"/>
            <a:ext cx="11073384" cy="5324984"/>
          </a:xfrm>
        </p:spPr>
        <p:txBody>
          <a:bodyPr>
            <a:noAutofit/>
          </a:bodyPr>
          <a:lstStyle/>
          <a:p>
            <a:r>
              <a:rPr lang="en-US" sz="2300" b="1" dirty="0"/>
              <a:t>Fragmented provision: </a:t>
            </a:r>
            <a:r>
              <a:rPr lang="en-US" sz="2300" dirty="0"/>
              <a:t>UNRWA covers compulsory basic education but does not include kindergartens in its mandate. NGOs and community organizations fill the gap, leading to highly inconsistent quality.</a:t>
            </a:r>
          </a:p>
          <a:p>
            <a:r>
              <a:rPr lang="en-US" sz="2300" b="1" dirty="0"/>
              <a:t>Refugee context:~</a:t>
            </a:r>
            <a:r>
              <a:rPr lang="en-US" sz="2300" dirty="0"/>
              <a:t>3/4 of Palestinian refugee children aged 4–5 attend some form of KG, but most facilities have substandard conditions (poor sanitation, unsafe play areas, overcrowding).</a:t>
            </a:r>
          </a:p>
          <a:p>
            <a:r>
              <a:rPr lang="en-US" sz="2300" dirty="0"/>
              <a:t>The influx of Syrian refugees (including 60,000 Palestinian refugees from Syria) further strained capacity, creating overcrowding and reduced quality.</a:t>
            </a:r>
          </a:p>
          <a:p>
            <a:r>
              <a:rPr lang="en-US" sz="2300" b="1" dirty="0"/>
              <a:t>NGO initiatives: </a:t>
            </a:r>
            <a:r>
              <a:rPr lang="en-US" sz="2300" dirty="0"/>
              <a:t>Training programs (e.g., by the Welfare Association, ANERA, NRC) introduced literacy, numeracy, multisensory approaches, inclusive education, and trauma-informed strategies.</a:t>
            </a:r>
          </a:p>
          <a:p>
            <a:r>
              <a:rPr lang="en-US" sz="2300" b="1" dirty="0"/>
              <a:t>Colonial/decolonial lens: </a:t>
            </a:r>
            <a:r>
              <a:rPr lang="en-US" sz="2300" dirty="0"/>
              <a:t>Reliance on NGOs and exclusion from national policy reflects marginalization of refugee children and a system shaped by external donor priorities rather than locally-led frameworks.</a:t>
            </a:r>
          </a:p>
        </p:txBody>
      </p:sp>
    </p:spTree>
    <p:extLst>
      <p:ext uri="{BB962C8B-B14F-4D97-AF65-F5344CB8AC3E}">
        <p14:creationId xmlns:p14="http://schemas.microsoft.com/office/powerpoint/2010/main" val="347966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E4DC-48F2-8357-FC93-CCB2F226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Egypt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F4CDB-5D82-D972-1A98-CCFD6591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4074"/>
            <a:ext cx="10761617" cy="49188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Egypt saw </a:t>
            </a:r>
            <a:r>
              <a:rPr lang="en-US" dirty="0"/>
              <a:t>a decade of instability following the 2011 revolution, which affected the education sector, including ECE.</a:t>
            </a:r>
          </a:p>
          <a:p>
            <a:r>
              <a:rPr lang="en-US" b="1" dirty="0"/>
              <a:t>Provision: </a:t>
            </a:r>
          </a:p>
          <a:p>
            <a:pPr lvl="1"/>
            <a:r>
              <a:rPr lang="en-US" sz="2600" dirty="0"/>
              <a:t>Significant growth in KG enrolment since the 2000s, but availability remains uneven, especially in rural areas.</a:t>
            </a:r>
          </a:p>
          <a:p>
            <a:pPr lvl="1"/>
            <a:r>
              <a:rPr lang="en-US" sz="2600" dirty="0"/>
              <a:t>Private provision dominates urban centers, creating affordability challenges for low-income families. </a:t>
            </a:r>
          </a:p>
          <a:p>
            <a:r>
              <a:rPr lang="en-US" b="1" dirty="0"/>
              <a:t>Policy reforms: The </a:t>
            </a:r>
            <a:r>
              <a:rPr lang="en-US" dirty="0"/>
              <a:t>Government attempted to expand pre-primary access, but political disruption slowed reforms. Equity concerns: Persistent rural-urban disparities and socio-economic divides limit universal access.</a:t>
            </a:r>
          </a:p>
          <a:p>
            <a:r>
              <a:rPr lang="en-US" b="1" dirty="0"/>
              <a:t>Decolonial insight: </a:t>
            </a:r>
            <a:r>
              <a:rPr lang="en-US" dirty="0"/>
              <a:t>Egypt’s ECE has been shaped by global donor frameworks (e.g., World Bank, UNICEF) and neoliberal reforms that emphasize expansion over culturally grounded quality (Tolba &amp; Hashem, 2025).</a:t>
            </a:r>
          </a:p>
        </p:txBody>
      </p:sp>
    </p:spTree>
    <p:extLst>
      <p:ext uri="{BB962C8B-B14F-4D97-AF65-F5344CB8AC3E}">
        <p14:creationId xmlns:p14="http://schemas.microsoft.com/office/powerpoint/2010/main" val="1404711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2861-0F5A-FDCD-3A1D-46790777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Conclusion: </a:t>
            </a:r>
            <a:br>
              <a:rPr lang="en-US" b="1" dirty="0"/>
            </a:br>
            <a:r>
              <a:rPr lang="en-US" b="1" dirty="0"/>
              <a:t>Towards Decolonized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B9DB4-8161-DD0E-9BF4-E81A92ED8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Decolonizing ECEC means reclaiming education as cultural survival, resilience, and justice.</a:t>
            </a:r>
          </a:p>
          <a:p>
            <a:r>
              <a:rPr lang="en-US" dirty="0"/>
              <a:t>It requires dismantling inherited inequalities from colonial governance and donor-driven agendas.</a:t>
            </a:r>
          </a:p>
          <a:p>
            <a:r>
              <a:rPr lang="en-US" dirty="0"/>
              <a:t>Arab-led, community-driven models can ensure children’s rights to equity, belonging, and quality early learning.</a:t>
            </a:r>
          </a:p>
          <a:p>
            <a:r>
              <a:rPr lang="en-US" dirty="0"/>
              <a:t>These case studies collectively reveal why decolonizing ECE in the Arab world requires shifting from donor-driven, fragmented, and crisis-responsive models to rights-based, locally led, culturally grounded systems.</a:t>
            </a:r>
          </a:p>
          <a:p>
            <a:endParaRPr lang="en-US" dirty="0"/>
          </a:p>
        </p:txBody>
      </p:sp>
      <p:pic>
        <p:nvPicPr>
          <p:cNvPr id="4" name="Google Shape;163;p1">
            <a:extLst>
              <a:ext uri="{FF2B5EF4-FFF2-40B4-BE49-F238E27FC236}">
                <a16:creationId xmlns:a16="http://schemas.microsoft.com/office/drawing/2014/main" id="{9C022D89-CA6D-48FE-6E1A-78261A16992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21752" y="242267"/>
            <a:ext cx="3035283" cy="76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216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D07C-6E62-934C-7F2A-3662F262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Conclusion: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Towards Decolonized Practices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158FC-C125-FA2B-B063-95960AD1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2309"/>
            <a:ext cx="10515600" cy="4034654"/>
          </a:xfrm>
        </p:spPr>
        <p:txBody>
          <a:bodyPr/>
          <a:lstStyle/>
          <a:p>
            <a:r>
              <a:rPr lang="en-US" dirty="0"/>
              <a:t>Embrace critical pedagogy that links children’s learning to social realities of war, displacement, and inequality.</a:t>
            </a:r>
          </a:p>
          <a:p>
            <a:r>
              <a:rPr lang="en-US" dirty="0"/>
              <a:t>Invest in teacher professional development rooted in cultural and linguistic diversity, not just imported curricula.</a:t>
            </a:r>
          </a:p>
        </p:txBody>
      </p:sp>
      <p:pic>
        <p:nvPicPr>
          <p:cNvPr id="4" name="Google Shape;163;p1">
            <a:extLst>
              <a:ext uri="{FF2B5EF4-FFF2-40B4-BE49-F238E27FC236}">
                <a16:creationId xmlns:a16="http://schemas.microsoft.com/office/drawing/2014/main" id="{74DDA0C0-5692-A806-25BC-26AE6703402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12252" y="70817"/>
            <a:ext cx="3035283" cy="76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293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B5DD-B9E3-3E95-D6D8-463A2AFA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50006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Research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E3F3E-CA05-974F-CEDA-0CB4F47AE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78737" cy="4673146"/>
          </a:xfrm>
        </p:spPr>
        <p:txBody>
          <a:bodyPr>
            <a:normAutofit/>
          </a:bodyPr>
          <a:lstStyle/>
          <a:p>
            <a:r>
              <a:rPr lang="en-US" sz="3200" dirty="0"/>
              <a:t>Use methodological approaches, such as Participatory Action Research (PAR), or community-based participatory research, and ross-Arab Early Childhood Education (ECE) studies.</a:t>
            </a:r>
          </a:p>
          <a:p>
            <a:r>
              <a:rPr lang="en-US" sz="3200" dirty="0"/>
              <a:t>Design studies that reflect children’s lived realities through culturally relevant tools (e.g., play-based interviews, drawings, storytelling).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Center Arab educators and families in knowledge production.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Embed local knowledge and languages in research. </a:t>
            </a:r>
            <a:endParaRPr lang="en-US" sz="3200" dirty="0"/>
          </a:p>
        </p:txBody>
      </p:sp>
      <p:pic>
        <p:nvPicPr>
          <p:cNvPr id="4" name="Google Shape;163;p1">
            <a:extLst>
              <a:ext uri="{FF2B5EF4-FFF2-40B4-BE49-F238E27FC236}">
                <a16:creationId xmlns:a16="http://schemas.microsoft.com/office/drawing/2014/main" id="{F6B72858-DFD4-FA38-E5CF-3DDD177899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04342" y="0"/>
            <a:ext cx="3035283" cy="76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25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708F-0F78-4FA1-BE3D-0D938780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45EF0-5D7F-4AE1-946E-2C0859421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Approximately half of the world’s pre-primary-aged children—175 million—are not enrolled in any organized learning program</a:t>
            </a:r>
            <a:r>
              <a:rPr lang="en-US" sz="3200" dirty="0"/>
              <a:t>, and </a:t>
            </a:r>
            <a:r>
              <a:rPr lang="en-US" sz="3200" b="1" dirty="0"/>
              <a:t>80% of these children live in low-income countries</a:t>
            </a:r>
            <a:r>
              <a:rPr lang="en-US" sz="3200" dirty="0"/>
              <a:t> (UNICEF, 2019). </a:t>
            </a:r>
          </a:p>
          <a:p>
            <a:endParaRPr lang="en-US" sz="3200" dirty="0"/>
          </a:p>
          <a:p>
            <a:r>
              <a:rPr lang="en-US" sz="3200" dirty="0"/>
              <a:t>In the Arab region, the gross enrolment ratio (GER) for ages </a:t>
            </a:r>
            <a:r>
              <a:rPr lang="en-US" sz="3200" b="1" dirty="0"/>
              <a:t>3–4 averaged 27% in 2016</a:t>
            </a:r>
            <a:r>
              <a:rPr lang="en-US" sz="3200" dirty="0"/>
              <a:t>, with stark disparities between and within countries (Al-Hroub, 2024; UNESCO Institute for Statistics [UIS], 2023).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0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E296-E838-466D-A3AE-09177C62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Policy Pathways for Decolonizing ECE in the Arab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3974-6096-4122-9B0A-D076B944A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following policy directions synthesize insights from the preceding analysis and align with the four dimensions of decolonization (</a:t>
            </a:r>
            <a:r>
              <a:rPr lang="en-US" sz="3200" b="1" dirty="0"/>
              <a:t>epistemic, linguistic, pedagogical, structural</a:t>
            </a:r>
            <a:r>
              <a:rPr lang="en-US" sz="3200" dirty="0"/>
              <a:t>):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87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001B-E277-4AD5-93F4-798120FE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Legislative and Governance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695F8-BD3F-400C-8263-2A75337C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0335"/>
          </a:xfrm>
        </p:spPr>
        <p:txBody>
          <a:bodyPr>
            <a:normAutofit fontScale="85000" lnSpcReduction="10000"/>
          </a:bodyPr>
          <a:lstStyle/>
          <a:p>
            <a:r>
              <a:rPr lang="en-US" sz="3500" b="1" dirty="0"/>
              <a:t>Unified ECE Framework: </a:t>
            </a:r>
            <a:r>
              <a:rPr lang="en-US" sz="3500" dirty="0"/>
              <a:t>Consolidate governance under a single national body or well-coordinated inter-ministerial council to standardize quality, teacher qualifications, and monitoring.</a:t>
            </a:r>
          </a:p>
          <a:p>
            <a:endParaRPr lang="en-US" sz="3500" dirty="0"/>
          </a:p>
          <a:p>
            <a:r>
              <a:rPr lang="en-US" sz="3500" b="1" dirty="0"/>
              <a:t>Legal Guarantees for ECE: </a:t>
            </a:r>
            <a:r>
              <a:rPr lang="en-US" sz="3500" dirty="0"/>
              <a:t>Enshrine universal access to at least one year of free pre-primary education in national constitutions or education laws, similar to Brazil’s constitutional guarantee.</a:t>
            </a:r>
          </a:p>
          <a:p>
            <a:endParaRPr lang="en-US" sz="3500" dirty="0"/>
          </a:p>
          <a:p>
            <a:r>
              <a:rPr lang="en-US" sz="3500" b="1" dirty="0"/>
              <a:t>Integration with Social Protection: </a:t>
            </a:r>
            <a:r>
              <a:rPr lang="en-US" sz="3500" dirty="0"/>
              <a:t>Link ECE provision to child health, nutrition, and social safety net programs to address multiple dimensions of child well-being.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42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F870-7558-4D1E-8021-2229D31C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Epistemic and Linguistic Decolonization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993C8-473A-4A61-AA99-708F5C89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Home Language Instruction: </a:t>
            </a:r>
            <a:r>
              <a:rPr lang="en-US" sz="3200" dirty="0"/>
              <a:t>Make Arabic the foundation for early literacy, introducing second languages gradually in a bilingual model.</a:t>
            </a:r>
          </a:p>
          <a:p>
            <a:r>
              <a:rPr lang="en-US" sz="3200" b="1" dirty="0"/>
              <a:t>Local Curriculum Development: </a:t>
            </a:r>
            <a:r>
              <a:rPr lang="en-US" sz="3200" dirty="0"/>
              <a:t>Collaborate with local educators and cultural practitioners to integrate local stories, games, and problem-solving approaches.</a:t>
            </a:r>
          </a:p>
          <a:p>
            <a:r>
              <a:rPr lang="en-US" sz="3200" b="1" dirty="0"/>
              <a:t>Knowledge Sovereignty: </a:t>
            </a:r>
            <a:r>
              <a:rPr lang="en-US" sz="3200" dirty="0"/>
              <a:t>Establish national research centers on early childhood education to generate locally relevant data and reduce dependency on external studies.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17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B4C1-030A-46D1-AE3A-6E7E41A1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Pedagogical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C36B-68DD-4C7D-9928-5E746A2B4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611"/>
            <a:ext cx="10515600" cy="4387352"/>
          </a:xfrm>
        </p:spPr>
        <p:txBody>
          <a:bodyPr/>
          <a:lstStyle/>
          <a:p>
            <a:r>
              <a:rPr lang="en-US" b="1" dirty="0"/>
              <a:t>Play-Based, Culturally Responsive Pedagogy: </a:t>
            </a:r>
            <a:r>
              <a:rPr lang="en-US" dirty="0"/>
              <a:t>Shift from rote instruction to child-centered learning that draws on local cultural practices.</a:t>
            </a:r>
          </a:p>
          <a:p>
            <a:r>
              <a:rPr lang="en-US" b="1" dirty="0"/>
              <a:t>Trauma-Informed Teacher Training: </a:t>
            </a:r>
            <a:r>
              <a:rPr lang="en-US" dirty="0"/>
              <a:t>Integrate socio-emotional learning and trauma-awareness into all ECE teacher preparation programs, especially in war and occupation zones (e.g., Palestine, Lebanon, and Syria).</a:t>
            </a:r>
          </a:p>
          <a:p>
            <a:r>
              <a:rPr lang="en-US" b="1" dirty="0"/>
              <a:t>Inclusive Education: </a:t>
            </a:r>
            <a:r>
              <a:rPr lang="en-US" dirty="0"/>
              <a:t>Ensure sustained teacher preparation includes strategies for including children with disabilities, refugee children, and linguistic diversity.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81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C6EA-B835-453F-9E9E-F5C0431B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Funding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18239-4D51-466C-8438-55A29A13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0896600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Progressive Public Funding: </a:t>
            </a:r>
            <a:r>
              <a:rPr lang="en-US" sz="3200" dirty="0"/>
              <a:t>Allocate a dedicated percentage of the education budget to ECE, prioritizing underserved regions.</a:t>
            </a:r>
            <a:endParaRPr lang="ar-JO" sz="3200" dirty="0"/>
          </a:p>
          <a:p>
            <a:endParaRPr lang="en-US" sz="3200" dirty="0"/>
          </a:p>
          <a:p>
            <a:r>
              <a:rPr lang="en-US" sz="3200" b="1" dirty="0"/>
              <a:t>Reduced Donor Dependency: </a:t>
            </a:r>
            <a:r>
              <a:rPr lang="en-US" sz="3200" dirty="0"/>
              <a:t>Transition from project-based donor funding to sustainable, nationally budgeted ECE systems.</a:t>
            </a:r>
            <a:endParaRPr lang="ar-JO" sz="3200" dirty="0"/>
          </a:p>
          <a:p>
            <a:endParaRPr lang="en-US" sz="3200" dirty="0"/>
          </a:p>
          <a:p>
            <a:r>
              <a:rPr lang="en-US" sz="3200" b="1" dirty="0"/>
              <a:t>Public–Community Partnerships: </a:t>
            </a:r>
            <a:r>
              <a:rPr lang="en-US" sz="3200" dirty="0"/>
              <a:t>Support community-led ECE centers with public funding and technical support to strengthen local ownership.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87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C8CA-B9E7-4C28-A07B-80F6E76C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1FE1-9CFB-4E3C-9961-9721EBF09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Al-Hroub, A., Akar, B., &amp; El Zein, F.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r>
              <a:rPr lang="en-US" sz="28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Political and Social Intersections of Early Childhood Education Rights for Lebanese and Refugee Children in Lebanon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In V. Sollars, M. Toran &amp; S. El Tayeb El-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Kogali</a:t>
            </a:r>
            <a:r>
              <a:rPr lang="en-US" sz="28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Early childhood education in the Mediterranean: Availability, accessibility and affordability of services</a:t>
            </a:r>
            <a:r>
              <a:rPr lang="en-US" sz="28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. BRILL publishers.</a:t>
            </a:r>
            <a:endParaRPr lang="en-US" sz="2800" dirty="0">
              <a:effectLst/>
              <a:latin typeface="Calibri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Al-Hroub, A., Issa, G., &amp; Skafi, F. (2022). The effectiveness of three parenting programs implementations based on the HEPPP (Health, Early Learning, Protection Parenting Program) among Lebanese and refugee parents living in Lebanon. ARC.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Al </a:t>
            </a:r>
            <a:r>
              <a:rPr lang="en-US" sz="2800" dirty="0" err="1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Shanawani</a:t>
            </a:r>
            <a:r>
              <a:rPr lang="en-US" sz="2800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, H. M. M. (2023). The current status and future prospects of early childhood education in Saudi Arabia and in light of Saudi Vision 2030. </a:t>
            </a:r>
            <a:r>
              <a:rPr lang="en-US" sz="2800" i="1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Information Sciences Letters, 12</a:t>
            </a:r>
            <a:r>
              <a:rPr lang="en-US" sz="2800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(6), 2475-2489.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  <a:hlinkClick r:id="rId2" tooltip="undefined"/>
              </a:rPr>
              <a:t>https://doi.org/10.18576/isl/120646</a:t>
            </a:r>
            <a:endParaRPr lang="en-US" sz="2800" dirty="0">
              <a:effectLst/>
              <a:latin typeface="Calibri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Arab Network for Early Childhood Development. (2020). </a:t>
            </a:r>
            <a:r>
              <a:rPr lang="en-US" sz="2800" i="1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Strategy 2020-2022</a:t>
            </a:r>
            <a:r>
              <a:rPr lang="en-US" sz="2800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Arab Network for Early Childhood. (2022). </a:t>
            </a:r>
            <a:r>
              <a:rPr lang="en-US" sz="2800" i="1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Situational assessment of young children and their families during the multi-layered crisis in Lebanon</a:t>
            </a:r>
            <a:r>
              <a:rPr lang="en-US" sz="2800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Arab Network for Early Childhood. (2022). </a:t>
            </a:r>
            <a:r>
              <a:rPr lang="en-US" sz="2800" i="1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The status of parents and caregivers during crises in six Arab countries: The case of COVID-19 pandemic</a:t>
            </a:r>
            <a:r>
              <a:rPr lang="en-US" sz="2800" dirty="0">
                <a:effectLst/>
                <a:latin typeface="Calibri 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26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C8CA-B9E7-4C28-A07B-80F6E76C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60EDA8-14C9-4B3D-A069-A868E4886AFA}"/>
              </a:ext>
            </a:extLst>
          </p:cNvPr>
          <p:cNvSpPr txBox="1">
            <a:spLocks/>
          </p:cNvSpPr>
          <p:nvPr/>
        </p:nvSpPr>
        <p:spPr>
          <a:xfrm>
            <a:off x="574912" y="1502228"/>
            <a:ext cx="11209962" cy="4829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Kotrane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H. (2022). Third strategic research model review of child rights laws and legislations in the Arab countries (Lebanon, Jordan, Palestine, Egypt, Tunisia and Morocco as a model). Arab Network for Early Childhood (ANECD).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Ministry of Education and Higher Education. (2021). </a:t>
            </a: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Lebanon five-year general education plan (2021-2025)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Economic Co-operation and Development (OECD). (2020). </a:t>
            </a: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in Saudi Arabia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OECD Publishing. Chapter 5: Strengthening the Foundations for Learning.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Shehadeh, H. M. (2008). Approaching the problem of equity, quality and access of early childhood care and education: A descriptive analysis of growth and development in the Arab states (Doctoral dissertation, Seton Hall University). ProQuest Dissertations Publishing.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UNICEF. (2023). </a:t>
            </a: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Overview of the situation of early childhood development in the Middle East and North Africa region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UNICEF Regional Office for the Middle East and North Africa.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United Nations Economic and Social Commission for Western Asia (ESCWA). (2016). </a:t>
            </a: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Evolution of opportunities for early childhood development in Arab countries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United Nations.</a:t>
            </a:r>
          </a:p>
        </p:txBody>
      </p:sp>
    </p:spTree>
    <p:extLst>
      <p:ext uri="{BB962C8B-B14F-4D97-AF65-F5344CB8AC3E}">
        <p14:creationId xmlns:p14="http://schemas.microsoft.com/office/powerpoint/2010/main" val="2217359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2F4F-62C2-404C-9A0D-9888CEB3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References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3A6C40-CA9B-4925-8944-6F8F72AA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الكوغلي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ص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كرافت، ك. (2015). توسيع نطاق الفرص للجيل القادم: تنمية الطفولة المبكرة في الشرق الأوسط وشمال أفريقيا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البنك الدولي للإنشاء والتعمير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مرتضى، س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الياس، أ. (2010). المؤتمر العربي الإقليمي حول رعاية وتربية الطفولة المبكرة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مجلة جامعة دمشق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نصار، ع. ع. (2014). تصور مقترح لتفعيل سياسات تربية الطفولة المبكرة في مصر في ضوء أهداف المبادرة الدولية للتعليم للجميع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رسالة الخليج العربي، 35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(133)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95-139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13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A89FA7E3-5DDB-9A8B-0E47-591BDA90A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>
            <a:extLst>
              <a:ext uri="{FF2B5EF4-FFF2-40B4-BE49-F238E27FC236}">
                <a16:creationId xmlns:a16="http://schemas.microsoft.com/office/drawing/2014/main" id="{E98ADABC-8AA2-E2AF-526B-E3B628602EB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73892" y="1776392"/>
            <a:ext cx="12192000" cy="16526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5C0BA"/>
              </a:buClr>
              <a:buSzPts val="3600"/>
            </a:pP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+mj-cs"/>
              </a:rPr>
              <a:t>Decolonizing Early Childhood Education Practices and Research in the Arab World</a:t>
            </a:r>
            <a:endParaRPr sz="4400" dirty="0">
              <a:solidFill>
                <a:srgbClr val="C00000"/>
              </a:solidFill>
            </a:endParaRPr>
          </a:p>
        </p:txBody>
      </p:sp>
      <p:sp>
        <p:nvSpPr>
          <p:cNvPr id="160" name="Google Shape;160;p1">
            <a:extLst>
              <a:ext uri="{FF2B5EF4-FFF2-40B4-BE49-F238E27FC236}">
                <a16:creationId xmlns:a16="http://schemas.microsoft.com/office/drawing/2014/main" id="{ED792FBD-0213-603C-26E4-4718CFF71CD4}"/>
              </a:ext>
            </a:extLst>
          </p:cNvPr>
          <p:cNvSpPr txBox="1"/>
          <p:nvPr/>
        </p:nvSpPr>
        <p:spPr>
          <a:xfrm>
            <a:off x="0" y="3853543"/>
            <a:ext cx="12192000" cy="3004690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>
            <a:extLst>
              <a:ext uri="{FF2B5EF4-FFF2-40B4-BE49-F238E27FC236}">
                <a16:creationId xmlns:a16="http://schemas.microsoft.com/office/drawing/2014/main" id="{D3DA4E18-A04B-9B29-854A-1A8A65D3236F}"/>
              </a:ext>
            </a:extLst>
          </p:cNvPr>
          <p:cNvSpPr txBox="1"/>
          <p:nvPr/>
        </p:nvSpPr>
        <p:spPr>
          <a:xfrm>
            <a:off x="0" y="3716383"/>
            <a:ext cx="12192001" cy="314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Dr. Anies Al-Hroub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President of the World Council for Gifted and Talented Children 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Prof. of Educational Psychology and Special Education, AUB, Lebanon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Visiting Scholar, University of Cambridge, UK</a:t>
            </a:r>
          </a:p>
        </p:txBody>
      </p:sp>
      <p:pic>
        <p:nvPicPr>
          <p:cNvPr id="163" name="Google Shape;163;p1">
            <a:extLst>
              <a:ext uri="{FF2B5EF4-FFF2-40B4-BE49-F238E27FC236}">
                <a16:creationId xmlns:a16="http://schemas.microsoft.com/office/drawing/2014/main" id="{4C1A9DBD-B779-D418-79C1-832BF89D1B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0047" y="379427"/>
            <a:ext cx="3202892" cy="972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235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3665-F135-4B83-BABA-08B63633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لتظل ذاكرتنا شاهدة على حربٍ استهدفت حروف أطفالنا وأقلامهم في غزة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BFB11C-33F9-4300-9C32-F5ECF4922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869" y="1825625"/>
            <a:ext cx="82882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3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9A15-BBB1-453C-941D-479ADFFC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Decolonizing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1AD0-3255-4337-8BEE-6316B0A8F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001D35"/>
                </a:solidFill>
                <a:effectLst/>
                <a:latin typeface="Google Sans"/>
              </a:rPr>
              <a:t>Decolonizing education is a multifaceted approach to education that actively challenges and dismantles colonial structures, ideologies, and practices within educational systems. </a:t>
            </a:r>
          </a:p>
          <a:p>
            <a:pPr marL="0" indent="0">
              <a:buNone/>
            </a:pPr>
            <a:endParaRPr lang="en-US" sz="3200" b="0" i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en-US" sz="3200" b="1" i="0" dirty="0">
                <a:solidFill>
                  <a:srgbClr val="001D35"/>
                </a:solidFill>
                <a:effectLst/>
                <a:latin typeface="Google Sans"/>
              </a:rPr>
              <a:t>It</a:t>
            </a:r>
            <a:r>
              <a:rPr lang="en-US" sz="3200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sz="3200" b="1" i="0" dirty="0">
                <a:solidFill>
                  <a:srgbClr val="001D35"/>
                </a:solidFill>
                <a:effectLst/>
                <a:latin typeface="Google Sans"/>
              </a:rPr>
              <a:t>aims to create more equitable and inclusive learning environments by centering marginalized perspectives</a:t>
            </a:r>
            <a:r>
              <a:rPr lang="en-US" sz="3200" b="0" i="0" dirty="0">
                <a:solidFill>
                  <a:srgbClr val="001D35"/>
                </a:solidFill>
                <a:effectLst/>
                <a:latin typeface="Google Sans"/>
              </a:rPr>
              <a:t>, particularly those of Indigenous and formerly colonized peoples.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539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9A15-BBB1-453C-941D-479ADFFC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Decolonizing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1AD0-3255-4337-8BEE-6316B0A8F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b="0" i="0" dirty="0">
                <a:effectLst/>
                <a:latin typeface="Google Sans"/>
              </a:rPr>
              <a:t>For ECE, decolonization is </a:t>
            </a:r>
            <a:r>
              <a:rPr lang="en-US" sz="3400" b="1" i="0" dirty="0">
                <a:effectLst/>
                <a:latin typeface="Google Sans"/>
              </a:rPr>
              <a:t>not</a:t>
            </a:r>
            <a:r>
              <a:rPr lang="en-US" sz="3400" b="0" i="0" dirty="0">
                <a:effectLst/>
                <a:latin typeface="Google Sans"/>
              </a:rPr>
              <a:t> about rejecting </a:t>
            </a:r>
            <a:r>
              <a:rPr lang="en-US" sz="3400" b="1" i="0" dirty="0">
                <a:effectLst/>
                <a:latin typeface="Google Sans"/>
              </a:rPr>
              <a:t>all</a:t>
            </a:r>
            <a:r>
              <a:rPr lang="en-US" sz="3400" b="0" i="0" dirty="0">
                <a:effectLst/>
                <a:latin typeface="Google Sans"/>
              </a:rPr>
              <a:t> external influence; rather, </a:t>
            </a:r>
          </a:p>
          <a:p>
            <a:pPr marL="0" indent="0">
              <a:buNone/>
            </a:pPr>
            <a:endParaRPr lang="en-US" sz="3400" b="0" i="0" dirty="0">
              <a:effectLst/>
              <a:latin typeface="Google Sans"/>
            </a:endParaRPr>
          </a:p>
          <a:p>
            <a:r>
              <a:rPr lang="en-US" sz="3400" b="0" i="0" dirty="0">
                <a:effectLst/>
                <a:latin typeface="Google Sans"/>
              </a:rPr>
              <a:t>It is about reclaiming the right to define what constitutes quality early learning in each community, embedding </a:t>
            </a:r>
            <a:r>
              <a:rPr lang="en-US" sz="3400" b="1" i="0" dirty="0">
                <a:effectLst/>
                <a:latin typeface="Google Sans"/>
              </a:rPr>
              <a:t>cultural identity</a:t>
            </a:r>
            <a:r>
              <a:rPr lang="en-US" sz="3400" b="0" i="0" dirty="0">
                <a:effectLst/>
                <a:latin typeface="Google Sans"/>
              </a:rPr>
              <a:t>, </a:t>
            </a:r>
            <a:r>
              <a:rPr lang="en-US" sz="3400" b="1" i="0" dirty="0">
                <a:effectLst/>
                <a:latin typeface="Google Sans"/>
              </a:rPr>
              <a:t>linguistic rights</a:t>
            </a:r>
            <a:r>
              <a:rPr lang="en-US" sz="3400" b="0" i="0" dirty="0">
                <a:effectLst/>
                <a:latin typeface="Google Sans"/>
              </a:rPr>
              <a:t>, and </a:t>
            </a:r>
            <a:r>
              <a:rPr lang="en-US" sz="3400" b="1" i="0" dirty="0">
                <a:effectLst/>
                <a:latin typeface="Google Sans"/>
              </a:rPr>
              <a:t>social justice</a:t>
            </a:r>
            <a:r>
              <a:rPr lang="en-US" sz="3400" b="0" i="0" dirty="0">
                <a:effectLst/>
                <a:latin typeface="Google Sans"/>
              </a:rPr>
              <a:t> in the earliest years of education.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01812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C391-300E-03B7-2157-046A6563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Why Decolonize ECEC?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66BB-193D-806C-8634-4B41A667C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Colonial and postcolonial systems continue to shape educational policies and priorities.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In the Arab world, </a:t>
            </a:r>
            <a:r>
              <a:rPr lang="en-US" sz="3200" dirty="0"/>
              <a:t>these legacies are compounded by postcolonial political economies, donor dependency, and—in many contexts—protracted crises. </a:t>
            </a:r>
          </a:p>
          <a:p>
            <a:endParaRPr lang="en-US" sz="3200" dirty="0"/>
          </a:p>
          <a:p>
            <a:r>
              <a:rPr lang="en-US" sz="3200" dirty="0"/>
              <a:t>Research and practice are dominated by Western theories and benchmarks (e.g., OECD, UNESCO) that may overlook cultural, linguistic, and indigenous/local knowledge.</a:t>
            </a:r>
          </a:p>
        </p:txBody>
      </p:sp>
      <p:pic>
        <p:nvPicPr>
          <p:cNvPr id="4" name="Google Shape;163;p1">
            <a:extLst>
              <a:ext uri="{FF2B5EF4-FFF2-40B4-BE49-F238E27FC236}">
                <a16:creationId xmlns:a16="http://schemas.microsoft.com/office/drawing/2014/main" id="{C3FD812E-82FD-FCA9-6EFE-8D9D450B994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2064" y="230188"/>
            <a:ext cx="3035283" cy="76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99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6D3A-84E5-48F0-ABA5-572AEDC0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Decolonization in Early Childhood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86EED-DE82-4DB7-B4A7-EA8E235E7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1011"/>
            <a:ext cx="10742023" cy="4931864"/>
          </a:xfrm>
        </p:spPr>
        <p:txBody>
          <a:bodyPr>
            <a:normAutofit/>
          </a:bodyPr>
          <a:lstStyle/>
          <a:p>
            <a:r>
              <a:rPr lang="en-US" dirty="0"/>
              <a:t>Building on these frameworks, decolonization in ECE can be understood along four dimensions: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Epistemic Decolonization – </a:t>
            </a:r>
            <a:r>
              <a:rPr lang="en-US" dirty="0"/>
              <a:t>Centering local knowledge, histories, and child-rearing philosophies.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Linguistic Decolonization – </a:t>
            </a:r>
            <a:r>
              <a:rPr lang="en-US" dirty="0"/>
              <a:t>Protecting and promoting mother tongue instruction in early years.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Pedagogical Decolonization – </a:t>
            </a:r>
            <a:r>
              <a:rPr lang="en-US" dirty="0"/>
              <a:t>Replacing rote, top-down teaching with inquiry-based, culturally responsive pedagogy.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Structural Decolonization – </a:t>
            </a:r>
            <a:r>
              <a:rPr lang="en-US" dirty="0"/>
              <a:t>Reforming governance, funding, and teacher preparation systems to reduce dependency on external models.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6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63EF-272E-4EB1-A9C7-80F70C71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Historical Context of ECE in the Arab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181C4-8CD9-490B-85F5-EED47561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Legacies of Colonial Education </a:t>
            </a:r>
          </a:p>
          <a:p>
            <a:r>
              <a:rPr lang="en-US" sz="3600" dirty="0"/>
              <a:t>Post-Independence Reforms</a:t>
            </a:r>
          </a:p>
          <a:p>
            <a:r>
              <a:rPr lang="en-US" sz="3600" dirty="0"/>
              <a:t>Neoliberal and Donor-Driven Reforms</a:t>
            </a:r>
          </a:p>
        </p:txBody>
      </p:sp>
    </p:spTree>
    <p:extLst>
      <p:ext uri="{BB962C8B-B14F-4D97-AF65-F5344CB8AC3E}">
        <p14:creationId xmlns:p14="http://schemas.microsoft.com/office/powerpoint/2010/main" val="24737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AAC0-48C3-4B51-A033-988E463D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Legacies of Colonial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3BB73-2B7A-4BDE-875F-F3654DB9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3463" cy="4351338"/>
          </a:xfrm>
        </p:spPr>
        <p:txBody>
          <a:bodyPr>
            <a:noAutofit/>
          </a:bodyPr>
          <a:lstStyle/>
          <a:p>
            <a:r>
              <a:rPr lang="en-US" sz="3200" b="1" dirty="0"/>
              <a:t>In North Africa, </a:t>
            </a:r>
            <a:r>
              <a:rPr lang="en-US" sz="3200" dirty="0"/>
              <a:t>French colonial policies focused on assimilating elites through French-language education (</a:t>
            </a:r>
            <a:r>
              <a:rPr lang="en-US" sz="3200" dirty="0" err="1"/>
              <a:t>Limage</a:t>
            </a:r>
            <a:r>
              <a:rPr lang="en-US" sz="3200" dirty="0"/>
              <a:t>, 2000). </a:t>
            </a:r>
          </a:p>
          <a:p>
            <a:r>
              <a:rPr lang="en-US" sz="3200" b="1" dirty="0"/>
              <a:t>In the Levant, </a:t>
            </a:r>
            <a:r>
              <a:rPr lang="en-US" sz="3200" dirty="0"/>
              <a:t>British/French mandates encouraged English/French and Western curricula. </a:t>
            </a:r>
          </a:p>
          <a:p>
            <a:r>
              <a:rPr lang="en-US" sz="3200" b="1" dirty="0"/>
              <a:t>Ottoman educational systems </a:t>
            </a:r>
            <a:r>
              <a:rPr lang="en-US" sz="3200" dirty="0"/>
              <a:t>left a legacy of centralized control and religious schooling.</a:t>
            </a:r>
          </a:p>
          <a:p>
            <a:r>
              <a:rPr lang="en-US" sz="3200" b="1" dirty="0"/>
              <a:t>ECEC provision under colonial regimes was minimal </a:t>
            </a:r>
            <a:r>
              <a:rPr lang="en-US" sz="3200" dirty="0"/>
              <a:t>and largely reserved for urban elites. </a:t>
            </a:r>
          </a:p>
        </p:txBody>
      </p:sp>
    </p:spTree>
    <p:extLst>
      <p:ext uri="{BB962C8B-B14F-4D97-AF65-F5344CB8AC3E}">
        <p14:creationId xmlns:p14="http://schemas.microsoft.com/office/powerpoint/2010/main" val="380603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3161</Words>
  <Application>Microsoft Office PowerPoint</Application>
  <PresentationFormat>Widescreen</PresentationFormat>
  <Paragraphs>239</Paragraphs>
  <Slides>39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Calibri </vt:lpstr>
      <vt:lpstr>Cambria</vt:lpstr>
      <vt:lpstr>Google Sans</vt:lpstr>
      <vt:lpstr>Office Theme</vt:lpstr>
      <vt:lpstr>PowerPoint Presentation</vt:lpstr>
      <vt:lpstr>Introduction</vt:lpstr>
      <vt:lpstr>Introduction</vt:lpstr>
      <vt:lpstr>Decolonizing Education</vt:lpstr>
      <vt:lpstr>Decolonizing Education</vt:lpstr>
      <vt:lpstr>Why Decolonize ECEC?</vt:lpstr>
      <vt:lpstr>Decolonization in Early Childhood Education</vt:lpstr>
      <vt:lpstr>Historical Context of ECE in the Arab World</vt:lpstr>
      <vt:lpstr>Legacies of Colonial Education</vt:lpstr>
      <vt:lpstr>Legacies of Colonial/Postcolonial Education </vt:lpstr>
      <vt:lpstr>Post-Independence Reforms</vt:lpstr>
      <vt:lpstr>Neoliberal and Donor-Driven Reforms</vt:lpstr>
      <vt:lpstr>Current State of ECE in the Arab World</vt:lpstr>
      <vt:lpstr>Current State of ECE in the Arab World</vt:lpstr>
      <vt:lpstr>Current State of ECE in the Arab World</vt:lpstr>
      <vt:lpstr>Current State of ECE in the Arab World</vt:lpstr>
      <vt:lpstr>Current State of ECE in the Arab World</vt:lpstr>
      <vt:lpstr>Current State of ECE in the Arab World</vt:lpstr>
      <vt:lpstr>Current State of ECE in the Arab World</vt:lpstr>
      <vt:lpstr>Case Studies</vt:lpstr>
      <vt:lpstr>Case Studies</vt:lpstr>
      <vt:lpstr>Palestine: ECE Under Occupation</vt:lpstr>
      <vt:lpstr>Palestine: ECE Under Occupation</vt:lpstr>
      <vt:lpstr>Libya </vt:lpstr>
      <vt:lpstr>Lebanon </vt:lpstr>
      <vt:lpstr>Egypt</vt:lpstr>
      <vt:lpstr>Conclusion:  Towards Decolonized Practices</vt:lpstr>
      <vt:lpstr>Conclusion:  Towards Decolonized Practices</vt:lpstr>
      <vt:lpstr>Research Recommendations</vt:lpstr>
      <vt:lpstr>Policy Pathways for Decolonizing ECE in the Arab World</vt:lpstr>
      <vt:lpstr>Legislative and Governance Reforms</vt:lpstr>
      <vt:lpstr>Epistemic and Linguistic Decolonization</vt:lpstr>
      <vt:lpstr>Pedagogical Reform</vt:lpstr>
      <vt:lpstr>Funding and Sustainability</vt:lpstr>
      <vt:lpstr>References </vt:lpstr>
      <vt:lpstr>References </vt:lpstr>
      <vt:lpstr>References </vt:lpstr>
      <vt:lpstr>PowerPoint Presentation</vt:lpstr>
      <vt:lpstr>لتظل ذاكرتنا شاهدة على حربٍ استهدفت حروف أطفالنا وأقلامهم في غزة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Anies Al-Hroub</dc:creator>
  <cp:lastModifiedBy>Anies Al-Hroub</cp:lastModifiedBy>
  <cp:revision>41</cp:revision>
  <dcterms:created xsi:type="dcterms:W3CDTF">2025-08-15T09:10:06Z</dcterms:created>
  <dcterms:modified xsi:type="dcterms:W3CDTF">2025-08-16T14:01:22Z</dcterms:modified>
</cp:coreProperties>
</file>