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embeddedFontLst>
    <p:embeddedFont>
      <p:font typeface="Tajawal Black"/>
      <p:bold r:id="rId34"/>
    </p:embeddedFont>
    <p:embeddedFont>
      <p:font typeface="Tajawal"/>
      <p:regular r:id="rId35"/>
      <p:bold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44">
          <p15:clr>
            <a:srgbClr val="000000"/>
          </p15:clr>
        </p15:guide>
        <p15:guide id="2" pos="2886">
          <p15:clr>
            <a:srgbClr val="000000"/>
          </p15:clr>
        </p15:guide>
      </p15:sldGuideLst>
    </p:ext>
    <p:ext uri="GoogleSlidesCustomDataVersion2">
      <go:slidesCustomData xmlns:go="http://customooxmlschemas.google.com/" r:id="rId37" roundtripDataSignature="AMtx7mhOIYlxArerN/slNgWT8ynB/qpa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44" orient="horz"/>
        <p:guide pos="2886"/>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Tajawal-regular.fntdata"/><Relationship Id="rId12" Type="http://schemas.openxmlformats.org/officeDocument/2006/relationships/slide" Target="slides/slide6.xml"/><Relationship Id="rId34" Type="http://schemas.openxmlformats.org/officeDocument/2006/relationships/font" Target="fonts/TajawalBlack-bold.fntdata"/><Relationship Id="rId15" Type="http://schemas.openxmlformats.org/officeDocument/2006/relationships/slide" Target="slides/slide9.xml"/><Relationship Id="rId37" Type="http://customschemas.google.com/relationships/presentationmetadata" Target="metadata"/><Relationship Id="rId14" Type="http://schemas.openxmlformats.org/officeDocument/2006/relationships/slide" Target="slides/slide8.xml"/><Relationship Id="rId36" Type="http://schemas.openxmlformats.org/officeDocument/2006/relationships/font" Target="fonts/Tajawal-bold.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8" name="Google Shape;12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6" name="Google Shape;206;p3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6" name="Google Shape;216;p3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7" name="Google Shape;227;p4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6" name="Google Shape;236;p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5" name="Google Shape;245;p4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4" name="Google Shape;254;p4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3" name="Google Shape;263;p4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4" name="Google Shape;274;p4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3" name="Google Shape;283;p4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2" name="Google Shape;292;p4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4: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4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03" name="Google Shape;303;p4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2" name="Google Shape;312;p4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23" name="Google Shape;323;p5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32" name="Google Shape;332;p5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p5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0" name="Google Shape;340;p5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6" name="Shape 346"/>
        <p:cNvGrpSpPr/>
        <p:nvPr/>
      </p:nvGrpSpPr>
      <p:grpSpPr>
        <a:xfrm>
          <a:off x="0" y="0"/>
          <a:ext cx="0" cy="0"/>
          <a:chOff x="0" y="0"/>
          <a:chExt cx="0" cy="0"/>
        </a:xfrm>
      </p:grpSpPr>
      <p:sp>
        <p:nvSpPr>
          <p:cNvPr id="347" name="Google Shape;347;p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48" name="Google Shape;348;p5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5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6" name="Google Shape;356;p5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9" name="Google Shape;36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3" name="Google Shape;153;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9" name="Google Shape;169;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8" name="Google Shape;178;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8" name="Google Shape;188;p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8" name="Google Shape;198;p3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1"/>
          <p:cNvSpPr txBox="1"/>
          <p:nvPr>
            <p:ph idx="1" type="subTitle"/>
          </p:nvPr>
        </p:nvSpPr>
        <p:spPr>
          <a:xfrm>
            <a:off x="1143000" y="2701528"/>
            <a:ext cx="6858000" cy="12417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p:txBody>
      </p:sp>
      <p:sp>
        <p:nvSpPr>
          <p:cNvPr id="14" name="Google Shape;14;p1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7" name="Shape 67"/>
        <p:cNvGrpSpPr/>
        <p:nvPr/>
      </p:nvGrpSpPr>
      <p:grpSpPr>
        <a:xfrm>
          <a:off x="0" y="0"/>
          <a:ext cx="0" cy="0"/>
          <a:chOff x="0" y="0"/>
          <a:chExt cx="0" cy="0"/>
        </a:xfrm>
      </p:grpSpPr>
      <p:sp>
        <p:nvSpPr>
          <p:cNvPr id="68" name="Google Shape;68;p27"/>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7"/>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0" name="Google Shape;70;p27"/>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7"/>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7"/>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9" name="Shape 79"/>
        <p:cNvGrpSpPr/>
        <p:nvPr/>
      </p:nvGrpSpPr>
      <p:grpSpPr>
        <a:xfrm>
          <a:off x="0" y="0"/>
          <a:ext cx="0" cy="0"/>
          <a:chOff x="0" y="0"/>
          <a:chExt cx="0" cy="0"/>
        </a:xfrm>
      </p:grpSpPr>
      <p:sp>
        <p:nvSpPr>
          <p:cNvPr id="80" name="Google Shape;80;p1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4"/>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2" name="Google Shape;82;p1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5" name="Shape 85"/>
        <p:cNvGrpSpPr/>
        <p:nvPr/>
      </p:nvGrpSpPr>
      <p:grpSpPr>
        <a:xfrm>
          <a:off x="0" y="0"/>
          <a:ext cx="0" cy="0"/>
          <a:chOff x="0" y="0"/>
          <a:chExt cx="0" cy="0"/>
        </a:xfrm>
      </p:grpSpPr>
      <p:sp>
        <p:nvSpPr>
          <p:cNvPr id="86" name="Google Shape;86;p28"/>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8"/>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88" name="Google Shape;88;p28"/>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8"/>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28"/>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1" name="Shape 91"/>
        <p:cNvGrpSpPr/>
        <p:nvPr/>
      </p:nvGrpSpPr>
      <p:grpSpPr>
        <a:xfrm>
          <a:off x="0" y="0"/>
          <a:ext cx="0" cy="0"/>
          <a:chOff x="0" y="0"/>
          <a:chExt cx="0" cy="0"/>
        </a:xfrm>
      </p:grpSpPr>
      <p:sp>
        <p:nvSpPr>
          <p:cNvPr id="92" name="Google Shape;92;p3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3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3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6" name="Shape 96"/>
        <p:cNvGrpSpPr/>
        <p:nvPr/>
      </p:nvGrpSpPr>
      <p:grpSpPr>
        <a:xfrm>
          <a:off x="0" y="0"/>
          <a:ext cx="0" cy="0"/>
          <a:chOff x="0" y="0"/>
          <a:chExt cx="0" cy="0"/>
        </a:xfrm>
      </p:grpSpPr>
      <p:sp>
        <p:nvSpPr>
          <p:cNvPr id="97" name="Google Shape;97;p3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3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3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00" name="Shape 100"/>
        <p:cNvGrpSpPr/>
        <p:nvPr/>
      </p:nvGrpSpPr>
      <p:grpSpPr>
        <a:xfrm>
          <a:off x="0" y="0"/>
          <a:ext cx="0" cy="0"/>
          <a:chOff x="0" y="0"/>
          <a:chExt cx="0" cy="0"/>
        </a:xfrm>
      </p:grpSpPr>
      <p:sp>
        <p:nvSpPr>
          <p:cNvPr id="101" name="Google Shape;101;p32"/>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2"/>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103" name="Google Shape;103;p32"/>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04" name="Google Shape;104;p3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3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3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7" name="Shape 107"/>
        <p:cNvGrpSpPr/>
        <p:nvPr/>
      </p:nvGrpSpPr>
      <p:grpSpPr>
        <a:xfrm>
          <a:off x="0" y="0"/>
          <a:ext cx="0" cy="0"/>
          <a:chOff x="0" y="0"/>
          <a:chExt cx="0" cy="0"/>
        </a:xfrm>
      </p:grpSpPr>
      <p:sp>
        <p:nvSpPr>
          <p:cNvPr id="108" name="Google Shape;108;p33"/>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3"/>
          <p:cNvSpPr/>
          <p:nvPr>
            <p:ph idx="2" type="pic"/>
          </p:nvPr>
        </p:nvSpPr>
        <p:spPr>
          <a:xfrm>
            <a:off x="3887391" y="740569"/>
            <a:ext cx="4629300" cy="3655200"/>
          </a:xfrm>
          <a:prstGeom prst="rect">
            <a:avLst/>
          </a:prstGeom>
          <a:noFill/>
          <a:ln>
            <a:noFill/>
          </a:ln>
        </p:spPr>
      </p:sp>
      <p:sp>
        <p:nvSpPr>
          <p:cNvPr id="110" name="Google Shape;110;p33"/>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11" name="Google Shape;111;p3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3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3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4" name="Shape 114"/>
        <p:cNvGrpSpPr/>
        <p:nvPr/>
      </p:nvGrpSpPr>
      <p:grpSpPr>
        <a:xfrm>
          <a:off x="0" y="0"/>
          <a:ext cx="0" cy="0"/>
          <a:chOff x="0" y="0"/>
          <a:chExt cx="0" cy="0"/>
        </a:xfrm>
      </p:grpSpPr>
      <p:sp>
        <p:nvSpPr>
          <p:cNvPr id="115" name="Google Shape;115;p3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4"/>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7" name="Google Shape;117;p3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3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9" name="Google Shape;119;p3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0" name="Shape 120"/>
        <p:cNvGrpSpPr/>
        <p:nvPr/>
      </p:nvGrpSpPr>
      <p:grpSpPr>
        <a:xfrm>
          <a:off x="0" y="0"/>
          <a:ext cx="0" cy="0"/>
          <a:chOff x="0" y="0"/>
          <a:chExt cx="0" cy="0"/>
        </a:xfrm>
      </p:grpSpPr>
      <p:sp>
        <p:nvSpPr>
          <p:cNvPr id="121" name="Google Shape;121;p35"/>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5"/>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23" name="Google Shape;123;p3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3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9"/>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9"/>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26" name="Google Shape;26;p19"/>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9"/>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9"/>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9" name="Shape 29"/>
        <p:cNvGrpSpPr/>
        <p:nvPr/>
      </p:nvGrpSpPr>
      <p:grpSpPr>
        <a:xfrm>
          <a:off x="0" y="0"/>
          <a:ext cx="0" cy="0"/>
          <a:chOff x="0" y="0"/>
          <a:chExt cx="0" cy="0"/>
        </a:xfrm>
      </p:grpSpPr>
      <p:sp>
        <p:nvSpPr>
          <p:cNvPr id="30" name="Google Shape;30;p21"/>
          <p:cNvSpPr txBox="1"/>
          <p:nvPr>
            <p:ph type="title"/>
          </p:nvPr>
        </p:nvSpPr>
        <p:spPr>
          <a:xfrm>
            <a:off x="629841" y="273844"/>
            <a:ext cx="7886700" cy="994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1"/>
          <p:cNvSpPr txBox="1"/>
          <p:nvPr>
            <p:ph idx="1" type="body"/>
          </p:nvPr>
        </p:nvSpPr>
        <p:spPr>
          <a:xfrm>
            <a:off x="629841" y="1260872"/>
            <a:ext cx="38682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32" name="Google Shape;32;p21"/>
          <p:cNvSpPr txBox="1"/>
          <p:nvPr>
            <p:ph idx="2" type="body"/>
          </p:nvPr>
        </p:nvSpPr>
        <p:spPr>
          <a:xfrm>
            <a:off x="629841" y="1878806"/>
            <a:ext cx="38682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3" name="Google Shape;33;p21"/>
          <p:cNvSpPr txBox="1"/>
          <p:nvPr>
            <p:ph idx="3" type="body"/>
          </p:nvPr>
        </p:nvSpPr>
        <p:spPr>
          <a:xfrm>
            <a:off x="4629150" y="1260872"/>
            <a:ext cx="38874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34" name="Google Shape;34;p21"/>
          <p:cNvSpPr txBox="1"/>
          <p:nvPr>
            <p:ph idx="4" type="body"/>
          </p:nvPr>
        </p:nvSpPr>
        <p:spPr>
          <a:xfrm>
            <a:off x="4629150" y="1878806"/>
            <a:ext cx="38874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5" name="Google Shape;35;p2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8" name="Shape 38"/>
        <p:cNvGrpSpPr/>
        <p:nvPr/>
      </p:nvGrpSpPr>
      <p:grpSpPr>
        <a:xfrm>
          <a:off x="0" y="0"/>
          <a:ext cx="0" cy="0"/>
          <a:chOff x="0" y="0"/>
          <a:chExt cx="0" cy="0"/>
        </a:xfrm>
      </p:grpSpPr>
      <p:sp>
        <p:nvSpPr>
          <p:cNvPr id="39" name="Google Shape;39;p2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2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3" name="Shape 43"/>
        <p:cNvGrpSpPr/>
        <p:nvPr/>
      </p:nvGrpSpPr>
      <p:grpSpPr>
        <a:xfrm>
          <a:off x="0" y="0"/>
          <a:ext cx="0" cy="0"/>
          <a:chOff x="0" y="0"/>
          <a:chExt cx="0" cy="0"/>
        </a:xfrm>
      </p:grpSpPr>
      <p:sp>
        <p:nvSpPr>
          <p:cNvPr id="44" name="Google Shape;44;p2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2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7" name="Shape 47"/>
        <p:cNvGrpSpPr/>
        <p:nvPr/>
      </p:nvGrpSpPr>
      <p:grpSpPr>
        <a:xfrm>
          <a:off x="0" y="0"/>
          <a:ext cx="0" cy="0"/>
          <a:chOff x="0" y="0"/>
          <a:chExt cx="0" cy="0"/>
        </a:xfrm>
      </p:grpSpPr>
      <p:sp>
        <p:nvSpPr>
          <p:cNvPr id="48" name="Google Shape;48;p24"/>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4"/>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50" name="Google Shape;50;p24"/>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51" name="Google Shape;51;p2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4" name="Shape 54"/>
        <p:cNvGrpSpPr/>
        <p:nvPr/>
      </p:nvGrpSpPr>
      <p:grpSpPr>
        <a:xfrm>
          <a:off x="0" y="0"/>
          <a:ext cx="0" cy="0"/>
          <a:chOff x="0" y="0"/>
          <a:chExt cx="0" cy="0"/>
        </a:xfrm>
      </p:grpSpPr>
      <p:sp>
        <p:nvSpPr>
          <p:cNvPr id="55" name="Google Shape;55;p25"/>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5"/>
          <p:cNvSpPr/>
          <p:nvPr>
            <p:ph idx="2" type="pic"/>
          </p:nvPr>
        </p:nvSpPr>
        <p:spPr>
          <a:xfrm>
            <a:off x="3887391" y="740569"/>
            <a:ext cx="4629300" cy="3655200"/>
          </a:xfrm>
          <a:prstGeom prst="rect">
            <a:avLst/>
          </a:prstGeom>
          <a:noFill/>
          <a:ln>
            <a:noFill/>
          </a:ln>
        </p:spPr>
      </p:sp>
      <p:sp>
        <p:nvSpPr>
          <p:cNvPr id="57" name="Google Shape;57;p25"/>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58" name="Google Shape;58;p2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1" name="Shape 61"/>
        <p:cNvGrpSpPr/>
        <p:nvPr/>
      </p:nvGrpSpPr>
      <p:grpSpPr>
        <a:xfrm>
          <a:off x="0" y="0"/>
          <a:ext cx="0" cy="0"/>
          <a:chOff x="0" y="0"/>
          <a:chExt cx="0" cy="0"/>
        </a:xfrm>
      </p:grpSpPr>
      <p:sp>
        <p:nvSpPr>
          <p:cNvPr id="62" name="Google Shape;62;p2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6"/>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4" name="Google Shape;64;p26"/>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6"/>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6"/>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3.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theme" Target="../theme/theme2.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3" name="Shape 73"/>
        <p:cNvGrpSpPr/>
        <p:nvPr/>
      </p:nvGrpSpPr>
      <p:grpSpPr>
        <a:xfrm>
          <a:off x="0" y="0"/>
          <a:ext cx="0" cy="0"/>
          <a:chOff x="0" y="0"/>
          <a:chExt cx="0" cy="0"/>
        </a:xfrm>
      </p:grpSpPr>
      <p:sp>
        <p:nvSpPr>
          <p:cNvPr id="74" name="Google Shape;74;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5" name="Google Shape;75;p1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6.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9.png"/><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9.png"/><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9.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6.xml"/><Relationship Id="rId3" Type="http://schemas.openxmlformats.org/officeDocument/2006/relationships/image" Target="../media/image2.png"/><Relationship Id="rId4" Type="http://schemas.openxmlformats.org/officeDocument/2006/relationships/image" Target="../media/image6.png"/><Relationship Id="rId5"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7.xml"/><Relationship Id="rId3" Type="http://schemas.openxmlformats.org/officeDocument/2006/relationships/image" Target="../media/image1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9.png"/><Relationship Id="rId4" Type="http://schemas.openxmlformats.org/officeDocument/2006/relationships/image" Target="../media/image2.png"/><Relationship Id="rId5"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png"/><Relationship Id="rId4" Type="http://schemas.openxmlformats.org/officeDocument/2006/relationships/image" Target="../media/image2.png"/><Relationship Id="rId5"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
          <p:cNvSpPr txBox="1"/>
          <p:nvPr>
            <p:ph idx="1" type="subTitle"/>
          </p:nvPr>
        </p:nvSpPr>
        <p:spPr>
          <a:xfrm>
            <a:off x="577516" y="467069"/>
            <a:ext cx="7872090" cy="573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65C0BA"/>
              </a:buClr>
              <a:buSzPts val="3600"/>
              <a:buFont typeface="Arial"/>
              <a:buNone/>
            </a:pPr>
            <a:br>
              <a:rPr lang="en-US" sz="3600"/>
            </a:br>
            <a:endParaRPr sz="2000">
              <a:latin typeface="Arial"/>
              <a:ea typeface="Arial"/>
              <a:cs typeface="Arial"/>
              <a:sym typeface="Arial"/>
            </a:endParaRPr>
          </a:p>
        </p:txBody>
      </p:sp>
      <p:sp>
        <p:nvSpPr>
          <p:cNvPr id="131" name="Google Shape;131;p1"/>
          <p:cNvSpPr txBox="1"/>
          <p:nvPr/>
        </p:nvSpPr>
        <p:spPr>
          <a:xfrm>
            <a:off x="1683435" y="1072379"/>
            <a:ext cx="5660251" cy="1200329"/>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None/>
            </a:pPr>
            <a:r>
              <a:rPr b="1" i="0" lang="en-US" sz="2400" u="none" cap="none" strike="noStrike">
                <a:solidFill>
                  <a:srgbClr val="000000"/>
                </a:solidFill>
                <a:latin typeface="Tajawal"/>
                <a:ea typeface="Tajawal"/>
                <a:cs typeface="Tajawal"/>
                <a:sym typeface="Tajawal"/>
              </a:rPr>
              <a:t>تقييم برنامج  HEPPP : برنامج الصّحة، التعلّم المبكّر، الحماية، ودعم الوالديّة للأطفال الصغار</a:t>
            </a:r>
            <a:endParaRPr b="1" i="0" sz="2400" u="none" cap="none" strike="noStrike">
              <a:solidFill>
                <a:srgbClr val="000000"/>
              </a:solidFill>
              <a:latin typeface="Tajawal"/>
              <a:ea typeface="Tajawal"/>
              <a:cs typeface="Tajawal"/>
              <a:sym typeface="Tajawal"/>
            </a:endParaRPr>
          </a:p>
        </p:txBody>
      </p:sp>
      <p:sp>
        <p:nvSpPr>
          <p:cNvPr id="132" name="Google Shape;132;p1"/>
          <p:cNvSpPr txBox="1"/>
          <p:nvPr/>
        </p:nvSpPr>
        <p:spPr>
          <a:xfrm>
            <a:off x="0" y="2870791"/>
            <a:ext cx="9144000" cy="2272728"/>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None/>
            </a:pPr>
            <a:r>
              <a:rPr b="0" i="0" lang="en-US" sz="1800" u="none" cap="none" strike="noStrike">
                <a:solidFill>
                  <a:schemeClr val="lt1"/>
                </a:solidFill>
                <a:latin typeface="Calibri"/>
                <a:ea typeface="Calibri"/>
                <a:cs typeface="Calibri"/>
                <a:sym typeface="Calibri"/>
              </a:rPr>
              <a:t> </a:t>
            </a:r>
            <a:r>
              <a:rPr b="1" i="0" lang="en-US" sz="1600" u="none" cap="none" strike="noStrike">
                <a:solidFill>
                  <a:schemeClr val="lt1"/>
                </a:solidFill>
                <a:latin typeface="Tajawal"/>
                <a:ea typeface="Tajawal"/>
                <a:cs typeface="Tajawal"/>
                <a:sym typeface="Tajawal"/>
              </a:rPr>
              <a:t>الشبكة العربية لتنمية الطفولة المبكرة</a:t>
            </a:r>
            <a:br>
              <a:rPr b="1" i="0" lang="en-US" sz="1600" u="none" cap="none" strike="noStrike">
                <a:solidFill>
                  <a:schemeClr val="lt1"/>
                </a:solidFill>
                <a:latin typeface="Tajawal"/>
                <a:ea typeface="Tajawal"/>
                <a:cs typeface="Tajawal"/>
                <a:sym typeface="Tajawal"/>
              </a:rPr>
            </a:br>
            <a:r>
              <a:rPr b="1" i="0" lang="en-US" sz="1600" u="none" cap="none" strike="noStrike">
                <a:solidFill>
                  <a:schemeClr val="lt1"/>
                </a:solidFill>
                <a:latin typeface="Tajawal"/>
                <a:ea typeface="Tajawal"/>
                <a:cs typeface="Tajawal"/>
                <a:sym typeface="Tajawal"/>
              </a:rPr>
              <a:t>ANECD</a:t>
            </a:r>
            <a:endParaRPr/>
          </a:p>
          <a:p>
            <a:pPr indent="0" lvl="0" marL="0" marR="0" rtl="1" algn="ctr">
              <a:lnSpc>
                <a:spcPct val="100000"/>
              </a:lnSpc>
              <a:spcBef>
                <a:spcPts val="0"/>
              </a:spcBef>
              <a:spcAft>
                <a:spcPts val="0"/>
              </a:spcAft>
              <a:buNone/>
            </a:pPr>
            <a:br>
              <a:rPr b="1" i="0" lang="en-US" sz="1600" u="none" cap="none" strike="noStrike">
                <a:solidFill>
                  <a:schemeClr val="lt1"/>
                </a:solidFill>
                <a:latin typeface="Tajawal"/>
                <a:ea typeface="Tajawal"/>
                <a:cs typeface="Tajawal"/>
                <a:sym typeface="Tajawal"/>
              </a:rPr>
            </a:br>
            <a:r>
              <a:rPr b="1" i="0" lang="en-US" sz="1600" u="none" cap="none" strike="noStrike">
                <a:solidFill>
                  <a:schemeClr val="lt1"/>
                </a:solidFill>
                <a:latin typeface="Tajawal"/>
                <a:ea typeface="Tajawal"/>
                <a:cs typeface="Tajawal"/>
                <a:sym typeface="Tajawal"/>
              </a:rPr>
              <a:t>إعداد:</a:t>
            </a:r>
            <a:br>
              <a:rPr b="1" i="0" lang="en-US" sz="1600" u="none" cap="none" strike="noStrike">
                <a:solidFill>
                  <a:schemeClr val="lt1"/>
                </a:solidFill>
                <a:latin typeface="Tajawal"/>
                <a:ea typeface="Tajawal"/>
                <a:cs typeface="Tajawal"/>
                <a:sym typeface="Tajawal"/>
              </a:rPr>
            </a:br>
            <a:r>
              <a:rPr b="1" i="0" lang="en-US" sz="1600" u="none" cap="none" strike="noStrike">
                <a:solidFill>
                  <a:schemeClr val="lt1"/>
                </a:solidFill>
                <a:latin typeface="Tajawal"/>
                <a:ea typeface="Tajawal"/>
                <a:cs typeface="Tajawal"/>
                <a:sym typeface="Tajawal"/>
              </a:rPr>
              <a:t>د. فاتن السكافي</a:t>
            </a:r>
            <a:br>
              <a:rPr b="1" i="0" lang="en-US" sz="1600" u="none" cap="none" strike="noStrike">
                <a:solidFill>
                  <a:schemeClr val="lt1"/>
                </a:solidFill>
                <a:latin typeface="Tajawal"/>
                <a:ea typeface="Tajawal"/>
                <a:cs typeface="Tajawal"/>
                <a:sym typeface="Tajawal"/>
              </a:rPr>
            </a:br>
            <a:r>
              <a:rPr b="0" i="0" lang="en-US" sz="1600" u="none" cap="none" strike="noStrike">
                <a:solidFill>
                  <a:schemeClr val="lt1"/>
                </a:solidFill>
                <a:latin typeface="Tajawal"/>
                <a:ea typeface="Tajawal"/>
                <a:cs typeface="Tajawal"/>
                <a:sym typeface="Tajawal"/>
              </a:rPr>
              <a:t>2024 - 2025</a:t>
            </a:r>
            <a:endParaRPr b="0" i="0" sz="1200" u="none" cap="none" strike="noStrike">
              <a:solidFill>
                <a:schemeClr val="lt1"/>
              </a:solidFill>
              <a:latin typeface="Tajawal"/>
              <a:ea typeface="Tajawal"/>
              <a:cs typeface="Tajawal"/>
              <a:sym typeface="Tajawal"/>
            </a:endParaRPr>
          </a:p>
        </p:txBody>
      </p:sp>
      <p:pic>
        <p:nvPicPr>
          <p:cNvPr id="133" name="Google Shape;133;p1"/>
          <p:cNvPicPr preferRelativeResize="0"/>
          <p:nvPr/>
        </p:nvPicPr>
        <p:blipFill rotWithShape="1">
          <a:blip r:embed="rId3">
            <a:alphaModFix/>
          </a:blip>
          <a:srcRect b="0" l="0" r="0" t="0"/>
          <a:stretch/>
        </p:blipFill>
        <p:spPr>
          <a:xfrm>
            <a:off x="6847366" y="181700"/>
            <a:ext cx="2045409" cy="515651"/>
          </a:xfrm>
          <a:prstGeom prst="rect">
            <a:avLst/>
          </a:prstGeom>
          <a:noFill/>
          <a:ln>
            <a:noFill/>
          </a:ln>
        </p:spPr>
      </p:pic>
      <p:pic>
        <p:nvPicPr>
          <p:cNvPr descr="Design2" id="134" name="Google Shape;134;p1"/>
          <p:cNvPicPr preferRelativeResize="0"/>
          <p:nvPr/>
        </p:nvPicPr>
        <p:blipFill rotWithShape="1">
          <a:blip r:embed="rId4">
            <a:alphaModFix/>
          </a:blip>
          <a:srcRect b="0" l="0" r="0" t="0"/>
          <a:stretch/>
        </p:blipFill>
        <p:spPr>
          <a:xfrm>
            <a:off x="3991685" y="2476823"/>
            <a:ext cx="1043750" cy="18985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8"/>
          <p:cNvSpPr txBox="1"/>
          <p:nvPr/>
        </p:nvSpPr>
        <p:spPr>
          <a:xfrm>
            <a:off x="1346790" y="1999201"/>
            <a:ext cx="5041603" cy="2302323"/>
          </a:xfrm>
          <a:prstGeom prst="rect">
            <a:avLst/>
          </a:prstGeom>
          <a:noFill/>
          <a:ln>
            <a:noFill/>
          </a:ln>
        </p:spPr>
        <p:txBody>
          <a:bodyPr anchorCtr="0" anchor="ctr" bIns="45700" lIns="91425" spcFirstLastPara="1" rIns="91425" wrap="square" tIns="45700">
            <a:no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أظهرت </a:t>
            </a:r>
            <a:r>
              <a:rPr b="1" i="0" lang="en-US" sz="1400" u="none" cap="none" strike="noStrike">
                <a:solidFill>
                  <a:srgbClr val="000000"/>
                </a:solidFill>
                <a:latin typeface="Tajawal"/>
                <a:ea typeface="Tajawal"/>
                <a:cs typeface="Tajawal"/>
                <a:sym typeface="Tajawal"/>
              </a:rPr>
              <a:t>الدراسات الميدانية والتقييمات الرقمية</a:t>
            </a:r>
            <a:r>
              <a:rPr b="0" i="0" lang="en-US" sz="1400" u="none" cap="none" strike="noStrike">
                <a:solidFill>
                  <a:srgbClr val="000000"/>
                </a:solidFill>
                <a:latin typeface="Tajawal"/>
                <a:ea typeface="Tajawal"/>
                <a:cs typeface="Tajawal"/>
                <a:sym typeface="Tajawal"/>
              </a:rPr>
              <a:t> التي أجرتها ARC فعاليةHEPPP في تعزيز المعرفة التربوية، ودعم الأهل ومقدّمي الرعاية، وتقديم أدلة علمية تسهم في </a:t>
            </a:r>
            <a:r>
              <a:rPr b="1" i="0" lang="en-US" sz="1400" u="none" cap="none" strike="noStrike">
                <a:solidFill>
                  <a:srgbClr val="000000"/>
                </a:solidFill>
                <a:latin typeface="Tajawal"/>
                <a:ea typeface="Tajawal"/>
                <a:cs typeface="Tajawal"/>
                <a:sym typeface="Tajawal"/>
              </a:rPr>
              <a:t>تطوير السياسات الوطنية</a:t>
            </a:r>
            <a:r>
              <a:rPr b="0" i="0" lang="en-US" sz="1400" u="none" cap="none" strike="noStrike">
                <a:solidFill>
                  <a:srgbClr val="000000"/>
                </a:solidFill>
                <a:latin typeface="Tajawal"/>
                <a:ea typeface="Tajawal"/>
                <a:cs typeface="Tajawal"/>
                <a:sym typeface="Tajawal"/>
              </a:rPr>
              <a:t> في مجال تنمية الطفولة المبكرة.</a:t>
            </a:r>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كما تسهم ARC في توثيق التجارب باللغة العربية وتعزيز التواصل بين الباحثين وصنّاع القرار، بما يدعم استدامة البرامج التربوية في </a:t>
            </a:r>
            <a:r>
              <a:rPr b="1" i="0" lang="en-US" sz="1400" u="none" cap="none" strike="noStrike">
                <a:solidFill>
                  <a:srgbClr val="000000"/>
                </a:solidFill>
                <a:latin typeface="Tajawal"/>
                <a:ea typeface="Tajawal"/>
                <a:cs typeface="Tajawal"/>
                <a:sym typeface="Tajawal"/>
              </a:rPr>
              <a:t>البيئات الهشة</a:t>
            </a:r>
            <a:r>
              <a:rPr b="0" i="0" lang="en-US" sz="1400" u="none" cap="none" strike="noStrike">
                <a:solidFill>
                  <a:srgbClr val="000000"/>
                </a:solidFill>
                <a:latin typeface="Tajawal"/>
                <a:ea typeface="Tajawal"/>
                <a:cs typeface="Tajawal"/>
                <a:sym typeface="Tajawal"/>
              </a:rPr>
              <a:t>.</a:t>
            </a:r>
            <a:endParaRPr/>
          </a:p>
          <a:p>
            <a:pPr indent="-215900" lvl="0" marL="342900" marR="0" rtl="1" algn="just">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sp>
        <p:nvSpPr>
          <p:cNvPr id="209" name="Google Shape;209;p38"/>
          <p:cNvSpPr txBox="1"/>
          <p:nvPr>
            <p:ph type="title"/>
          </p:nvPr>
        </p:nvSpPr>
        <p:spPr>
          <a:xfrm>
            <a:off x="268174" y="695187"/>
            <a:ext cx="8229600"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SzPts val="1800"/>
              <a:buNone/>
            </a:pPr>
            <a:r>
              <a:rPr b="1" lang="en-US"/>
              <a:t> </a:t>
            </a:r>
            <a:br>
              <a:rPr lang="en-US"/>
            </a:br>
            <a:br>
              <a:rPr lang="en-US" sz="2000"/>
            </a:br>
            <a:br>
              <a:rPr b="1" lang="en-US" sz="2000"/>
            </a:br>
            <a:br>
              <a:rPr lang="en-US" sz="3200"/>
            </a:br>
            <a:endParaRPr sz="3200">
              <a:solidFill>
                <a:srgbClr val="F37A87"/>
              </a:solidFill>
            </a:endParaRPr>
          </a:p>
        </p:txBody>
      </p:sp>
      <p:sp>
        <p:nvSpPr>
          <p:cNvPr id="210" name="Google Shape;210;p38"/>
          <p:cNvSpPr txBox="1"/>
          <p:nvPr/>
        </p:nvSpPr>
        <p:spPr>
          <a:xfrm>
            <a:off x="1245190" y="1022564"/>
            <a:ext cx="5221767" cy="707886"/>
          </a:xfrm>
          <a:prstGeom prst="rect">
            <a:avLst/>
          </a:prstGeom>
          <a:noFill/>
          <a:ln>
            <a:noFill/>
          </a:ln>
        </p:spPr>
        <p:txBody>
          <a:bodyPr anchorCtr="0" anchor="t" bIns="45700" lIns="91425" spcFirstLastPara="1" rIns="91425" wrap="square" tIns="45700">
            <a:spAutoFit/>
          </a:bodyPr>
          <a:lstStyle/>
          <a:p>
            <a:pPr indent="0" lvl="0" marL="0" marR="0" rtl="1" algn="r">
              <a:lnSpc>
                <a:spcPct val="100000"/>
              </a:lnSpc>
              <a:spcBef>
                <a:spcPts val="0"/>
              </a:spcBef>
              <a:spcAft>
                <a:spcPts val="0"/>
              </a:spcAft>
              <a:buNone/>
            </a:pPr>
            <a:r>
              <a:rPr b="1" i="0" lang="en-US" sz="2000" u="none" cap="none" strike="noStrike">
                <a:solidFill>
                  <a:srgbClr val="F37A87"/>
                </a:solidFill>
                <a:latin typeface="Tajawal"/>
                <a:ea typeface="Tajawal"/>
                <a:cs typeface="Tajawal"/>
                <a:sym typeface="Tajawal"/>
              </a:rPr>
              <a:t>HEPPP: نموذج عربي قائم على الأدلة من ARC لتعزيز الوالديّة المستجيبة</a:t>
            </a:r>
            <a:endParaRPr b="1" i="0" sz="2000" u="none" cap="none" strike="noStrike">
              <a:solidFill>
                <a:srgbClr val="F37A87"/>
              </a:solidFill>
              <a:latin typeface="Tajawal"/>
              <a:ea typeface="Tajawal"/>
              <a:cs typeface="Tajawal"/>
              <a:sym typeface="Tajawal"/>
            </a:endParaRPr>
          </a:p>
        </p:txBody>
      </p:sp>
      <p:sp>
        <p:nvSpPr>
          <p:cNvPr id="211" name="Google Shape;211;p38"/>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pic>
        <p:nvPicPr>
          <p:cNvPr id="212" name="Google Shape;212;p38"/>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pic>
        <p:nvPicPr>
          <p:cNvPr id="213" name="Google Shape;213;p38"/>
          <p:cNvPicPr preferRelativeResize="0"/>
          <p:nvPr/>
        </p:nvPicPr>
        <p:blipFill rotWithShape="1">
          <a:blip r:embed="rId4">
            <a:alphaModFix/>
          </a:blip>
          <a:srcRect b="0" l="0" r="0" t="0"/>
          <a:stretch/>
        </p:blipFill>
        <p:spPr>
          <a:xfrm>
            <a:off x="6955119" y="1506066"/>
            <a:ext cx="1818059" cy="1750327"/>
          </a:xfrm>
          <a:prstGeom prst="ellipse">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39"/>
          <p:cNvSpPr/>
          <p:nvPr/>
        </p:nvSpPr>
        <p:spPr>
          <a:xfrm>
            <a:off x="1" y="1"/>
            <a:ext cx="9144000" cy="5143500"/>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19" name="Google Shape;219;p39"/>
          <p:cNvSpPr txBox="1"/>
          <p:nvPr>
            <p:ph type="title"/>
          </p:nvPr>
        </p:nvSpPr>
        <p:spPr>
          <a:xfrm>
            <a:off x="268174" y="695187"/>
            <a:ext cx="8229600"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SzPts val="1800"/>
              <a:buNone/>
            </a:pPr>
            <a:r>
              <a:rPr b="1" lang="en-US"/>
              <a:t> </a:t>
            </a:r>
            <a:br>
              <a:rPr lang="en-US"/>
            </a:br>
            <a:br>
              <a:rPr lang="en-US" sz="2000"/>
            </a:br>
            <a:br>
              <a:rPr b="1" lang="en-US" sz="2000"/>
            </a:br>
            <a:br>
              <a:rPr lang="en-US" sz="3200"/>
            </a:br>
            <a:endParaRPr sz="3200">
              <a:solidFill>
                <a:srgbClr val="F37A87"/>
              </a:solidFill>
            </a:endParaRPr>
          </a:p>
        </p:txBody>
      </p:sp>
      <p:sp>
        <p:nvSpPr>
          <p:cNvPr id="220" name="Google Shape;220;p39"/>
          <p:cNvSpPr txBox="1"/>
          <p:nvPr/>
        </p:nvSpPr>
        <p:spPr>
          <a:xfrm>
            <a:off x="1590158" y="1494532"/>
            <a:ext cx="5963684" cy="1077218"/>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None/>
            </a:pPr>
            <a:r>
              <a:rPr b="1" i="0" lang="en-US" sz="3200" u="none" cap="none" strike="noStrike">
                <a:solidFill>
                  <a:schemeClr val="lt1"/>
                </a:solidFill>
                <a:latin typeface="Tajawal Black"/>
                <a:ea typeface="Tajawal Black"/>
                <a:cs typeface="Tajawal Black"/>
                <a:sym typeface="Tajawal Black"/>
              </a:rPr>
              <a:t>ملخص الدراسة الأولى لبرنامجHEPPP  /ARC</a:t>
            </a:r>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21" name="Google Shape;221;p39"/>
          <p:cNvPicPr preferRelativeResize="0"/>
          <p:nvPr/>
        </p:nvPicPr>
        <p:blipFill rotWithShape="1">
          <a:blip r:embed="rId3">
            <a:alphaModFix/>
          </a:blip>
          <a:srcRect b="9167" l="14048" r="75634" t="75333"/>
          <a:stretch/>
        </p:blipFill>
        <p:spPr>
          <a:xfrm>
            <a:off x="8186057" y="2501422"/>
            <a:ext cx="1567542" cy="1266092"/>
          </a:xfrm>
          <a:prstGeom prst="rect">
            <a:avLst/>
          </a:prstGeom>
          <a:noFill/>
          <a:ln>
            <a:noFill/>
          </a:ln>
        </p:spPr>
      </p:pic>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22" name="Google Shape;222;p39"/>
          <p:cNvPicPr preferRelativeResize="0"/>
          <p:nvPr/>
        </p:nvPicPr>
        <p:blipFill rotWithShape="1">
          <a:blip r:embed="rId3">
            <a:alphaModFix/>
          </a:blip>
          <a:srcRect b="9167" l="14048" r="75634" t="75333"/>
          <a:stretch/>
        </p:blipFill>
        <p:spPr>
          <a:xfrm>
            <a:off x="8186057" y="3640020"/>
            <a:ext cx="1567542" cy="1266092"/>
          </a:xfrm>
          <a:prstGeom prst="rect">
            <a:avLst/>
          </a:prstGeom>
          <a:noFill/>
          <a:ln>
            <a:noFill/>
          </a:ln>
        </p:spPr>
      </p:pic>
      <p:sp>
        <p:nvSpPr>
          <p:cNvPr id="223" name="Google Shape;223;p39"/>
          <p:cNvSpPr/>
          <p:nvPr/>
        </p:nvSpPr>
        <p:spPr>
          <a:xfrm>
            <a:off x="1" y="4811969"/>
            <a:ext cx="9143999" cy="346528"/>
          </a:xfrm>
          <a:prstGeom prst="rect">
            <a:avLst/>
          </a:prstGeom>
          <a:solidFill>
            <a:srgbClr val="68C0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24" name="Google Shape;224;p39"/>
          <p:cNvPicPr preferRelativeResize="0"/>
          <p:nvPr/>
        </p:nvPicPr>
        <p:blipFill rotWithShape="1">
          <a:blip r:embed="rId3">
            <a:alphaModFix/>
          </a:blip>
          <a:srcRect b="9167" l="14048" r="75634" t="75333"/>
          <a:stretch/>
        </p:blipFill>
        <p:spPr>
          <a:xfrm>
            <a:off x="8186057" y="3023650"/>
            <a:ext cx="1567542" cy="126609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40"/>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30" name="Google Shape;230;p40"/>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الأولى لبرنامجHEPPP  /ARC</a:t>
            </a:r>
            <a:endParaRPr sz="2000">
              <a:solidFill>
                <a:srgbClr val="F37A87"/>
              </a:solidFill>
              <a:latin typeface="Tajawal"/>
              <a:ea typeface="Tajawal"/>
              <a:cs typeface="Tajawal"/>
              <a:sym typeface="Tajawal"/>
            </a:endParaRPr>
          </a:p>
        </p:txBody>
      </p:sp>
      <p:sp>
        <p:nvSpPr>
          <p:cNvPr id="231" name="Google Shape;231;p40"/>
          <p:cNvSpPr txBox="1"/>
          <p:nvPr>
            <p:ph idx="1" type="body"/>
          </p:nvPr>
        </p:nvSpPr>
        <p:spPr>
          <a:xfrm>
            <a:off x="582350" y="1594884"/>
            <a:ext cx="5938951" cy="2253900"/>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العنوان:</a:t>
            </a:r>
            <a:br>
              <a:rPr lang="en-US" sz="1200">
                <a:latin typeface="Tajawal"/>
                <a:ea typeface="Tajawal"/>
                <a:cs typeface="Tajawal"/>
                <a:sym typeface="Tajawal"/>
              </a:rPr>
            </a:br>
            <a:r>
              <a:rPr lang="en-US" sz="1200">
                <a:latin typeface="Tajawal"/>
                <a:ea typeface="Tajawal"/>
                <a:cs typeface="Tajawal"/>
                <a:sym typeface="Tajawal"/>
              </a:rPr>
              <a:t>"تدخل تجريبي لتعزيز التربية الإيجابية لدى اللاجئين من سوريا في لبنان والأردن"</a:t>
            </a:r>
            <a:endParaRPr/>
          </a:p>
          <a:p>
            <a:pPr indent="0" lvl="0" marL="114300" rtl="1" algn="r">
              <a:lnSpc>
                <a:spcPct val="100000"/>
              </a:lnSpc>
              <a:spcBef>
                <a:spcPts val="360"/>
              </a:spcBef>
              <a:spcAft>
                <a:spcPts val="0"/>
              </a:spcAft>
              <a:buSzPts val="1800"/>
              <a:buNone/>
            </a:pPr>
            <a:br>
              <a:rPr lang="en-US" sz="1200">
                <a:latin typeface="Tajawal"/>
                <a:ea typeface="Tajawal"/>
                <a:cs typeface="Tajawal"/>
                <a:sym typeface="Tajawal"/>
              </a:rPr>
            </a:br>
            <a:r>
              <a:rPr b="1" lang="en-US" sz="1200">
                <a:latin typeface="Tajawal"/>
                <a:ea typeface="Tajawal"/>
                <a:cs typeface="Tajawal"/>
                <a:sym typeface="Tajawal"/>
              </a:rPr>
              <a:t>نُشر في</a:t>
            </a:r>
            <a:r>
              <a:rPr lang="en-US" sz="1200">
                <a:latin typeface="Tajawal"/>
                <a:ea typeface="Tajawal"/>
                <a:cs typeface="Tajawal"/>
                <a:sym typeface="Tajawal"/>
              </a:rPr>
              <a:t>: مجلة  </a:t>
            </a:r>
            <a:r>
              <a:rPr i="1" lang="en-US" sz="1200">
                <a:latin typeface="Tajawal"/>
                <a:ea typeface="Tajawal"/>
                <a:cs typeface="Tajawal"/>
                <a:sym typeface="Tajawal"/>
              </a:rPr>
              <a:t>Frontiers in Psychiatry</a:t>
            </a:r>
            <a:r>
              <a:rPr lang="en-US" sz="1200">
                <a:latin typeface="Tajawal"/>
                <a:ea typeface="Tajawal"/>
                <a:cs typeface="Tajawal"/>
                <a:sym typeface="Tajawal"/>
              </a:rPr>
              <a:t>  (الطب النفسي) عام 2020</a:t>
            </a:r>
            <a:br>
              <a:rPr lang="en-US" sz="1200">
                <a:latin typeface="Tajawal"/>
                <a:ea typeface="Tajawal"/>
                <a:cs typeface="Tajawal"/>
                <a:sym typeface="Tajawal"/>
              </a:rPr>
            </a:br>
            <a:r>
              <a:rPr b="1" lang="en-US" sz="1200">
                <a:latin typeface="Tajawal"/>
                <a:ea typeface="Tajawal"/>
                <a:cs typeface="Tajawal"/>
                <a:sym typeface="Tajawal"/>
              </a:rPr>
              <a:t>المؤلفون</a:t>
            </a:r>
            <a:r>
              <a:rPr lang="en-US" sz="1200">
                <a:latin typeface="Tajawal"/>
                <a:ea typeface="Tajawal"/>
                <a:cs typeface="Tajawal"/>
                <a:sym typeface="Tajawal"/>
              </a:rPr>
              <a:t>: شارك في إعداد هذه الدراسة كل من: نجلاء أحمد لقيس، منى محمود عثمان، لارا سي. عودة، كوزيت ج. معلوف، حنان ج. عيسى، وغسان م. عيسى.</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br>
              <a:rPr lang="en-US" sz="1200">
                <a:latin typeface="Tajawal"/>
                <a:ea typeface="Tajawal"/>
                <a:cs typeface="Tajawal"/>
                <a:sym typeface="Tajawal"/>
              </a:rPr>
            </a:br>
            <a:r>
              <a:rPr b="1" lang="en-US" sz="1200">
                <a:latin typeface="Tajawal"/>
                <a:ea typeface="Tajawal"/>
                <a:cs typeface="Tajawal"/>
                <a:sym typeface="Tajawal"/>
              </a:rPr>
              <a:t>الخلفية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توثّق هذه الدراسة أول دراسة تجريبية لبرنامج </a:t>
            </a:r>
            <a:r>
              <a:rPr b="1" lang="en-US" sz="1200">
                <a:latin typeface="Tajawal"/>
                <a:ea typeface="Tajawal"/>
                <a:cs typeface="Tajawal"/>
                <a:sym typeface="Tajawal"/>
              </a:rPr>
              <a:t>HEPPP</a:t>
            </a:r>
            <a:r>
              <a:rPr lang="en-US" sz="1200">
                <a:latin typeface="Tajawal"/>
                <a:ea typeface="Tajawal"/>
                <a:cs typeface="Tajawal"/>
                <a:sym typeface="Tajawal"/>
              </a:rPr>
              <a:t>، والذي نُفّذ استجابةً للحاجة الملحّة إلى دعم نفسي اجتماعي وتربوي للأهالي من الأسر السورية اللاجئة في لبنان والأردن.</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طوّرتARC  برنامج HEPPP  كتدخل مجتمعي لتعزيز قدرات الرعاية الأبوية، والحد من التوتر لدى الأهل، وتعزيز النمو في مرحلة الطفولة المبكّرة في ظل ظروف الأزمات.</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تم تنفيذ جلسات البرنامج وجهًا لوجه ضمن مجتمعات اللاجئين في لبنان والأردن، من خلال ميسّرين مجتمعيين تم تدريبهم مسبقًا. وقد ركّز التدخّل على تفاعل مباشر مع مقدّمي الرعاية عبر جلسات جماعية، تتضمّن أنشطة تفاعلية وتمارين تربوية.</a:t>
            </a:r>
            <a:endParaRPr/>
          </a:p>
          <a:p>
            <a:pPr indent="-228600" lvl="0" marL="4572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32" name="Google Shape;232;p40"/>
          <p:cNvCxnSpPr/>
          <p:nvPr/>
        </p:nvCxnSpPr>
        <p:spPr>
          <a:xfrm>
            <a:off x="6521302" y="1594884"/>
            <a:ext cx="0" cy="3048000"/>
          </a:xfrm>
          <a:prstGeom prst="straightConnector1">
            <a:avLst/>
          </a:prstGeom>
          <a:noFill/>
          <a:ln cap="flat" cmpd="sng" w="63500">
            <a:solidFill>
              <a:srgbClr val="E7CCD6"/>
            </a:solidFill>
            <a:prstDash val="solid"/>
            <a:miter lim="800000"/>
            <a:headEnd len="sm" w="sm" type="none"/>
            <a:tailEnd len="sm" w="sm" type="none"/>
          </a:ln>
        </p:spPr>
      </p:cxnSp>
      <p:pic>
        <p:nvPicPr>
          <p:cNvPr id="233" name="Google Shape;233;p40"/>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41"/>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39" name="Google Shape;239;p41"/>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الأولى لبرنامجHEPPP  /ARC</a:t>
            </a:r>
            <a:endParaRPr sz="2000">
              <a:solidFill>
                <a:srgbClr val="F37A87"/>
              </a:solidFill>
              <a:latin typeface="Tajawal"/>
              <a:ea typeface="Tajawal"/>
              <a:cs typeface="Tajawal"/>
              <a:sym typeface="Tajawal"/>
            </a:endParaRPr>
          </a:p>
        </p:txBody>
      </p:sp>
      <p:sp>
        <p:nvSpPr>
          <p:cNvPr id="240" name="Google Shape;240;p41"/>
          <p:cNvSpPr txBox="1"/>
          <p:nvPr>
            <p:ph idx="1" type="body"/>
          </p:nvPr>
        </p:nvSpPr>
        <p:spPr>
          <a:xfrm>
            <a:off x="582350" y="1594884"/>
            <a:ext cx="5938951" cy="3402418"/>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الأهداف</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هدفت الدراسة إلى ما يلي:</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تقييم أثر برنامج HEPPP</a:t>
            </a:r>
            <a:r>
              <a:rPr lang="en-US" sz="1200">
                <a:latin typeface="Tajawal"/>
                <a:ea typeface="Tajawal"/>
                <a:cs typeface="Tajawal"/>
                <a:sym typeface="Tajawal"/>
              </a:rPr>
              <a:t> على ممارسات التربية ورفاهية مقدّمي الرعاية.</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تحليل مدى ملاءمة البرنامج ثقافيًا وقابلية تطبيقه</a:t>
            </a:r>
            <a:r>
              <a:rPr lang="en-US" sz="1200">
                <a:latin typeface="Tajawal"/>
                <a:ea typeface="Tajawal"/>
                <a:cs typeface="Tajawal"/>
                <a:sym typeface="Tajawal"/>
              </a:rPr>
              <a:t> في بيئات النزوح.</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دراسة تأثير البرنامج على معارف واتجاهات وسلوكيات الأهل</a:t>
            </a:r>
            <a:r>
              <a:rPr lang="en-US" sz="1200">
                <a:latin typeface="Tajawal"/>
                <a:ea typeface="Tajawal"/>
                <a:cs typeface="Tajawal"/>
                <a:sym typeface="Tajawal"/>
              </a:rPr>
              <a:t> المتعلّقة بصحة الأطفال، وحمايتهم، وتعلّمهم.</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الأهمية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يُعد هذا التدّخل الأول من نوعه في المنطقة العربية الذي يجمع بين </a:t>
            </a:r>
            <a:r>
              <a:rPr b="1" lang="en-US" sz="1200">
                <a:latin typeface="Tajawal"/>
                <a:ea typeface="Tajawal"/>
                <a:cs typeface="Tajawal"/>
                <a:sym typeface="Tajawal"/>
              </a:rPr>
              <a:t>الصّحة، والتعلّم المبكّر، والحماية، والتربية الإيجابية</a:t>
            </a:r>
            <a:r>
              <a:rPr lang="en-US" sz="1200">
                <a:latin typeface="Tajawal"/>
                <a:ea typeface="Tajawal"/>
                <a:cs typeface="Tajawal"/>
                <a:sym typeface="Tajawal"/>
              </a:rPr>
              <a:t> ضمن برنامج متكامل.</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عالج فجوة في الأدلة المتعلقة بحماية الطفل ودعم الطفولة المبكّرة في السياقات الطارئة.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ساهمت الدراسة في بناء </a:t>
            </a:r>
            <a:r>
              <a:rPr b="1" lang="en-US" sz="1200">
                <a:latin typeface="Tajawal"/>
                <a:ea typeface="Tajawal"/>
                <a:cs typeface="Tajawal"/>
                <a:sym typeface="Tajawal"/>
              </a:rPr>
              <a:t>نموذج إقليمي يستند إلى السياق الثقافي المحلي</a:t>
            </a:r>
            <a:r>
              <a:rPr lang="en-US" sz="1200">
                <a:latin typeface="Tajawal"/>
                <a:ea typeface="Tajawal"/>
                <a:cs typeface="Tajawal"/>
                <a:sym typeface="Tajawal"/>
              </a:rPr>
              <a:t> لتربية قائمة على الاستجابة والوعي في ظروف الضغط والنزوح.</a:t>
            </a:r>
            <a:endParaRPr/>
          </a:p>
          <a:p>
            <a:pPr indent="-228600" lvl="0" marL="4572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41" name="Google Shape;241;p41"/>
          <p:cNvCxnSpPr/>
          <p:nvPr/>
        </p:nvCxnSpPr>
        <p:spPr>
          <a:xfrm>
            <a:off x="6521302" y="1594884"/>
            <a:ext cx="0" cy="3048000"/>
          </a:xfrm>
          <a:prstGeom prst="straightConnector1">
            <a:avLst/>
          </a:prstGeom>
          <a:noFill/>
          <a:ln cap="flat" cmpd="sng" w="63500">
            <a:solidFill>
              <a:srgbClr val="E7CCD6"/>
            </a:solidFill>
            <a:prstDash val="solid"/>
            <a:miter lim="800000"/>
            <a:headEnd len="sm" w="sm" type="none"/>
            <a:tailEnd len="sm" w="sm" type="none"/>
          </a:ln>
        </p:spPr>
      </p:cxnSp>
      <p:pic>
        <p:nvPicPr>
          <p:cNvPr id="242" name="Google Shape;242;p41"/>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42"/>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48" name="Google Shape;248;p42"/>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الأولى لبرنامجHEPPP  /ARC</a:t>
            </a:r>
            <a:endParaRPr sz="2000">
              <a:solidFill>
                <a:srgbClr val="F37A87"/>
              </a:solidFill>
              <a:latin typeface="Tajawal"/>
              <a:ea typeface="Tajawal"/>
              <a:cs typeface="Tajawal"/>
              <a:sym typeface="Tajawal"/>
            </a:endParaRPr>
          </a:p>
        </p:txBody>
      </p:sp>
      <p:sp>
        <p:nvSpPr>
          <p:cNvPr id="249" name="Google Shape;249;p42"/>
          <p:cNvSpPr txBox="1"/>
          <p:nvPr>
            <p:ph idx="1" type="body"/>
          </p:nvPr>
        </p:nvSpPr>
        <p:spPr>
          <a:xfrm>
            <a:off x="582350" y="1594884"/>
            <a:ext cx="5938951" cy="3402418"/>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الأهداف</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هدفت الدراسة إلى ما يلي:</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تقييم أثر برنامج HEPPP</a:t>
            </a:r>
            <a:r>
              <a:rPr lang="en-US" sz="1200">
                <a:latin typeface="Tajawal"/>
                <a:ea typeface="Tajawal"/>
                <a:cs typeface="Tajawal"/>
                <a:sym typeface="Tajawal"/>
              </a:rPr>
              <a:t> على ممارسات التربية ورفاهية مقدّمي الرعاية.</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تحليل مدى ملاءمة البرنامج ثقافيًا وقابلية تطبيقه</a:t>
            </a:r>
            <a:r>
              <a:rPr lang="en-US" sz="1200">
                <a:latin typeface="Tajawal"/>
                <a:ea typeface="Tajawal"/>
                <a:cs typeface="Tajawal"/>
                <a:sym typeface="Tajawal"/>
              </a:rPr>
              <a:t> في بيئات النزوح.</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دراسة تأثير البرنامج على معارف واتجاهات وسلوكيات الأهل</a:t>
            </a:r>
            <a:r>
              <a:rPr lang="en-US" sz="1200">
                <a:latin typeface="Tajawal"/>
                <a:ea typeface="Tajawal"/>
                <a:cs typeface="Tajawal"/>
                <a:sym typeface="Tajawal"/>
              </a:rPr>
              <a:t> المتعلّقة بصحة الأطفال، وحمايتهم، وتعلّمهم.</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الأهمية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يُعد هذا التدّخل الأول من نوعه في المنطقة العربية الذي يجمع بين </a:t>
            </a:r>
            <a:r>
              <a:rPr b="1" lang="en-US" sz="1200">
                <a:latin typeface="Tajawal"/>
                <a:ea typeface="Tajawal"/>
                <a:cs typeface="Tajawal"/>
                <a:sym typeface="Tajawal"/>
              </a:rPr>
              <a:t>الصّحة، والتعلّم المبكّر، والحماية، والتربية الإيجابية</a:t>
            </a:r>
            <a:r>
              <a:rPr lang="en-US" sz="1200">
                <a:latin typeface="Tajawal"/>
                <a:ea typeface="Tajawal"/>
                <a:cs typeface="Tajawal"/>
                <a:sym typeface="Tajawal"/>
              </a:rPr>
              <a:t> ضمن برنامج متكامل.</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عالج فجوة في الأدلة المتعلقة بحماية الطفل ودعم الطفولة المبكّرة في السياقات الطارئة.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ساهمت الدراسة في بناء </a:t>
            </a:r>
            <a:r>
              <a:rPr b="1" lang="en-US" sz="1200">
                <a:latin typeface="Tajawal"/>
                <a:ea typeface="Tajawal"/>
                <a:cs typeface="Tajawal"/>
                <a:sym typeface="Tajawal"/>
              </a:rPr>
              <a:t>نموذج إقليمي يستند إلى السياق الثقافي المحلي</a:t>
            </a:r>
            <a:r>
              <a:rPr lang="en-US" sz="1200">
                <a:latin typeface="Tajawal"/>
                <a:ea typeface="Tajawal"/>
                <a:cs typeface="Tajawal"/>
                <a:sym typeface="Tajawal"/>
              </a:rPr>
              <a:t> لتربية قائمة على الاستجابة والوعي في ظروف الضغط والنزوح.</a:t>
            </a:r>
            <a:endParaRPr/>
          </a:p>
          <a:p>
            <a:pPr indent="-228600" lvl="0" marL="4572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50" name="Google Shape;250;p42"/>
          <p:cNvCxnSpPr/>
          <p:nvPr/>
        </p:nvCxnSpPr>
        <p:spPr>
          <a:xfrm>
            <a:off x="6521302" y="1594884"/>
            <a:ext cx="0" cy="3048000"/>
          </a:xfrm>
          <a:prstGeom prst="straightConnector1">
            <a:avLst/>
          </a:prstGeom>
          <a:noFill/>
          <a:ln cap="flat" cmpd="sng" w="63500">
            <a:solidFill>
              <a:srgbClr val="E7CCD6"/>
            </a:solidFill>
            <a:prstDash val="solid"/>
            <a:miter lim="800000"/>
            <a:headEnd len="sm" w="sm" type="none"/>
            <a:tailEnd len="sm" w="sm" type="none"/>
          </a:ln>
        </p:spPr>
      </p:cxnSp>
      <p:pic>
        <p:nvPicPr>
          <p:cNvPr id="251" name="Google Shape;251;p42"/>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3"/>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57" name="Google Shape;257;p43"/>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الأولى لبرنامجHEPPP  /ARC</a:t>
            </a:r>
            <a:endParaRPr sz="2000">
              <a:solidFill>
                <a:srgbClr val="F37A87"/>
              </a:solidFill>
              <a:latin typeface="Tajawal"/>
              <a:ea typeface="Tajawal"/>
              <a:cs typeface="Tajawal"/>
              <a:sym typeface="Tajawal"/>
            </a:endParaRPr>
          </a:p>
        </p:txBody>
      </p:sp>
      <p:sp>
        <p:nvSpPr>
          <p:cNvPr id="258" name="Google Shape;258;p43"/>
          <p:cNvSpPr txBox="1"/>
          <p:nvPr>
            <p:ph idx="1" type="body"/>
          </p:nvPr>
        </p:nvSpPr>
        <p:spPr>
          <a:xfrm>
            <a:off x="582351" y="1516912"/>
            <a:ext cx="5938951" cy="3402418"/>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النتائج الرئيسية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أظهرت النتائج بعد مشاركة الأهل في جلسات HEPPP  ما يلي:</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تحسُّن التواصل بين الأهل والأطفال، واعتماد أساليب انضباط إيجابية.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زيادة الوعي بحقوق الطفل ومراحل نموه الأساسية.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انخفاض في ممارسات التربية القاسية وتراجع في مستويات التوتر لدى الأهل.</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أظهرت الدراسة أن </a:t>
            </a:r>
            <a:r>
              <a:rPr b="1" lang="en-US" sz="1200">
                <a:latin typeface="Tajawal"/>
                <a:ea typeface="Tajawal"/>
                <a:cs typeface="Tajawal"/>
                <a:sym typeface="Tajawal"/>
              </a:rPr>
              <a:t>غير المتخصصين (الميسّرين المجتمعيين)</a:t>
            </a:r>
            <a:r>
              <a:rPr lang="en-US" sz="1200">
                <a:latin typeface="Tajawal"/>
                <a:ea typeface="Tajawal"/>
                <a:cs typeface="Tajawal"/>
                <a:sym typeface="Tajawal"/>
              </a:rPr>
              <a:t> يمكنهم تنفيذ البرنامج بفعاليّة بعد حصولهم على التدريب المناسب.</a:t>
            </a:r>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التوصيات</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توسيع نطاق تطبيق برنامج HEPPP</a:t>
            </a:r>
            <a:r>
              <a:rPr lang="en-US" sz="1200">
                <a:latin typeface="Tajawal"/>
                <a:ea typeface="Tajawal"/>
                <a:cs typeface="Tajawal"/>
                <a:sym typeface="Tajawal"/>
              </a:rPr>
              <a:t>  في السياقات الإنسانية والتنموية في المنطقة.</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دمج البرنامج ضمن أنظمة الحماية والطفولة المبكّرة الوطنية</a:t>
            </a:r>
            <a:r>
              <a:rPr lang="en-US" sz="1200">
                <a:latin typeface="Tajawal"/>
                <a:ea typeface="Tajawal"/>
                <a:cs typeface="Tajawal"/>
                <a:sym typeface="Tajawal"/>
              </a:rPr>
              <a:t>.</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توفير </a:t>
            </a:r>
            <a:r>
              <a:rPr b="1" lang="en-US" sz="1200">
                <a:latin typeface="Tajawal"/>
                <a:ea typeface="Tajawal"/>
                <a:cs typeface="Tajawal"/>
                <a:sym typeface="Tajawal"/>
              </a:rPr>
              <a:t>دعم مستمر وتدريب للميسّرين</a:t>
            </a:r>
            <a:r>
              <a:rPr lang="en-US" sz="1200">
                <a:latin typeface="Tajawal"/>
                <a:ea typeface="Tajawal"/>
                <a:cs typeface="Tajawal"/>
                <a:sym typeface="Tajawal"/>
              </a:rPr>
              <a:t> لضمان جودة التنفيذ.</a:t>
            </a:r>
            <a:endParaRPr/>
          </a:p>
          <a:p>
            <a:pPr indent="-342900" lvl="0" marL="457200" rtl="1" algn="r">
              <a:lnSpc>
                <a:spcPct val="100000"/>
              </a:lnSpc>
              <a:spcBef>
                <a:spcPts val="360"/>
              </a:spcBef>
              <a:spcAft>
                <a:spcPts val="0"/>
              </a:spcAft>
              <a:buSzPts val="1800"/>
              <a:buChar char="•"/>
            </a:pPr>
            <a:r>
              <a:rPr b="1" lang="en-US" sz="1200">
                <a:latin typeface="Tajawal"/>
                <a:ea typeface="Tajawal"/>
                <a:cs typeface="Tajawal"/>
                <a:sym typeface="Tajawal"/>
              </a:rPr>
              <a:t>تكييف المحتوى</a:t>
            </a:r>
            <a:r>
              <a:rPr lang="en-US" sz="1200">
                <a:latin typeface="Tajawal"/>
                <a:ea typeface="Tajawal"/>
                <a:cs typeface="Tajawal"/>
                <a:sym typeface="Tajawal"/>
              </a:rPr>
              <a:t> ليشمل قضايا الصحة النفسية والتحديات المرتبطة بالنوع الاجتماعي التي يواجهها مقدّمو الرعاية.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إجراء </a:t>
            </a:r>
            <a:r>
              <a:rPr b="1" lang="en-US" sz="1200">
                <a:latin typeface="Tajawal"/>
                <a:ea typeface="Tajawal"/>
                <a:cs typeface="Tajawal"/>
                <a:sym typeface="Tajawal"/>
              </a:rPr>
              <a:t>تقييمات أوسع نطاقًا</a:t>
            </a:r>
            <a:r>
              <a:rPr lang="en-US" sz="1200">
                <a:latin typeface="Tajawal"/>
                <a:ea typeface="Tajawal"/>
                <a:cs typeface="Tajawal"/>
                <a:sym typeface="Tajawal"/>
              </a:rPr>
              <a:t> لتعزيز قاعدة الأدلة والمعارف حول البرنامج.</a:t>
            </a:r>
            <a:endParaRPr/>
          </a:p>
          <a:p>
            <a:pPr indent="-228600" lvl="0" marL="4572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59" name="Google Shape;259;p43"/>
          <p:cNvCxnSpPr/>
          <p:nvPr/>
        </p:nvCxnSpPr>
        <p:spPr>
          <a:xfrm>
            <a:off x="6521302" y="1594884"/>
            <a:ext cx="0" cy="3211032"/>
          </a:xfrm>
          <a:prstGeom prst="straightConnector1">
            <a:avLst/>
          </a:prstGeom>
          <a:noFill/>
          <a:ln cap="flat" cmpd="sng" w="63500">
            <a:solidFill>
              <a:srgbClr val="E7CCD6"/>
            </a:solidFill>
            <a:prstDash val="solid"/>
            <a:miter lim="800000"/>
            <a:headEnd len="sm" w="sm" type="none"/>
            <a:tailEnd len="sm" w="sm" type="none"/>
          </a:ln>
        </p:spPr>
      </p:cxnSp>
      <p:pic>
        <p:nvPicPr>
          <p:cNvPr id="260" name="Google Shape;260;p43"/>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4"/>
          <p:cNvSpPr/>
          <p:nvPr/>
        </p:nvSpPr>
        <p:spPr>
          <a:xfrm>
            <a:off x="1" y="1"/>
            <a:ext cx="9144000" cy="5143500"/>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66" name="Google Shape;266;p44"/>
          <p:cNvSpPr txBox="1"/>
          <p:nvPr>
            <p:ph type="title"/>
          </p:nvPr>
        </p:nvSpPr>
        <p:spPr>
          <a:xfrm>
            <a:off x="268174" y="695187"/>
            <a:ext cx="8229600"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SzPts val="1800"/>
              <a:buNone/>
            </a:pPr>
            <a:r>
              <a:rPr b="1" lang="en-US"/>
              <a:t> </a:t>
            </a:r>
            <a:br>
              <a:rPr lang="en-US"/>
            </a:br>
            <a:br>
              <a:rPr lang="en-US" sz="2000"/>
            </a:br>
            <a:br>
              <a:rPr b="1" lang="en-US" sz="2000"/>
            </a:br>
            <a:br>
              <a:rPr lang="en-US" sz="3200"/>
            </a:br>
            <a:endParaRPr sz="3200">
              <a:solidFill>
                <a:srgbClr val="F37A87"/>
              </a:solidFill>
            </a:endParaRPr>
          </a:p>
        </p:txBody>
      </p:sp>
      <p:sp>
        <p:nvSpPr>
          <p:cNvPr id="267" name="Google Shape;267;p44"/>
          <p:cNvSpPr txBox="1"/>
          <p:nvPr/>
        </p:nvSpPr>
        <p:spPr>
          <a:xfrm>
            <a:off x="1287722" y="1464601"/>
            <a:ext cx="5963684" cy="1077218"/>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None/>
            </a:pPr>
            <a:r>
              <a:rPr b="1" i="0" lang="en-US" sz="3200" u="none" cap="none" strike="noStrike">
                <a:solidFill>
                  <a:schemeClr val="lt1"/>
                </a:solidFill>
                <a:latin typeface="Tajawal Black"/>
                <a:ea typeface="Tajawal Black"/>
                <a:cs typeface="Tajawal Black"/>
                <a:sym typeface="Tajawal Black"/>
              </a:rPr>
              <a:t>ملخص الدراسة الثانية لبرنامجHEPPP  /ARC</a:t>
            </a:r>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68" name="Google Shape;268;p44"/>
          <p:cNvPicPr preferRelativeResize="0"/>
          <p:nvPr/>
        </p:nvPicPr>
        <p:blipFill rotWithShape="1">
          <a:blip r:embed="rId3">
            <a:alphaModFix/>
          </a:blip>
          <a:srcRect b="9167" l="14048" r="75634" t="75333"/>
          <a:stretch/>
        </p:blipFill>
        <p:spPr>
          <a:xfrm>
            <a:off x="8186057" y="2501422"/>
            <a:ext cx="1567542" cy="1266092"/>
          </a:xfrm>
          <a:prstGeom prst="rect">
            <a:avLst/>
          </a:prstGeom>
          <a:noFill/>
          <a:ln>
            <a:noFill/>
          </a:ln>
        </p:spPr>
      </p:pic>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69" name="Google Shape;269;p44"/>
          <p:cNvPicPr preferRelativeResize="0"/>
          <p:nvPr/>
        </p:nvPicPr>
        <p:blipFill rotWithShape="1">
          <a:blip r:embed="rId3">
            <a:alphaModFix/>
          </a:blip>
          <a:srcRect b="9167" l="14048" r="75634" t="75333"/>
          <a:stretch/>
        </p:blipFill>
        <p:spPr>
          <a:xfrm>
            <a:off x="8186057" y="3640020"/>
            <a:ext cx="1567542" cy="1266092"/>
          </a:xfrm>
          <a:prstGeom prst="rect">
            <a:avLst/>
          </a:prstGeom>
          <a:noFill/>
          <a:ln>
            <a:noFill/>
          </a:ln>
        </p:spPr>
      </p:pic>
      <p:sp>
        <p:nvSpPr>
          <p:cNvPr id="270" name="Google Shape;270;p44"/>
          <p:cNvSpPr/>
          <p:nvPr/>
        </p:nvSpPr>
        <p:spPr>
          <a:xfrm>
            <a:off x="1" y="4811969"/>
            <a:ext cx="9143999" cy="346528"/>
          </a:xfrm>
          <a:prstGeom prst="rect">
            <a:avLst/>
          </a:prstGeom>
          <a:solidFill>
            <a:srgbClr val="68C0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71" name="Google Shape;271;p44"/>
          <p:cNvPicPr preferRelativeResize="0"/>
          <p:nvPr/>
        </p:nvPicPr>
        <p:blipFill rotWithShape="1">
          <a:blip r:embed="rId3">
            <a:alphaModFix/>
          </a:blip>
          <a:srcRect b="9167" l="14048" r="75634" t="75333"/>
          <a:stretch/>
        </p:blipFill>
        <p:spPr>
          <a:xfrm>
            <a:off x="8186057" y="3023650"/>
            <a:ext cx="1567542" cy="1266092"/>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45"/>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77" name="Google Shape;277;p45"/>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الثانية لبرنامجHEPPP  /ARC</a:t>
            </a:r>
            <a:endParaRPr sz="2000">
              <a:solidFill>
                <a:srgbClr val="F37A87"/>
              </a:solidFill>
              <a:latin typeface="Tajawal"/>
              <a:ea typeface="Tajawal"/>
              <a:cs typeface="Tajawal"/>
              <a:sym typeface="Tajawal"/>
            </a:endParaRPr>
          </a:p>
        </p:txBody>
      </p:sp>
      <p:sp>
        <p:nvSpPr>
          <p:cNvPr id="278" name="Google Shape;278;p45"/>
          <p:cNvSpPr txBox="1"/>
          <p:nvPr>
            <p:ph idx="1" type="body"/>
          </p:nvPr>
        </p:nvSpPr>
        <p:spPr>
          <a:xfrm>
            <a:off x="582351" y="1403498"/>
            <a:ext cx="5938951" cy="3402418"/>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النتائج العنوان:</a:t>
            </a:r>
            <a:br>
              <a:rPr lang="en-US" sz="1200">
                <a:latin typeface="Tajawal"/>
                <a:ea typeface="Tajawal"/>
                <a:cs typeface="Tajawal"/>
                <a:sym typeface="Tajawal"/>
              </a:rPr>
            </a:br>
            <a:r>
              <a:rPr lang="en-US" sz="1200">
                <a:latin typeface="Tajawal"/>
                <a:ea typeface="Tajawal"/>
                <a:cs typeface="Tajawal"/>
                <a:sym typeface="Tajawal"/>
              </a:rPr>
              <a:t>"فعالية برنامج HEPPP في دعم العائلات الأكثر ضعفًا من ذوي الأطفال الصغار في لبنان"</a:t>
            </a:r>
            <a:br>
              <a:rPr lang="en-US" sz="1200">
                <a:latin typeface="Tajawal"/>
                <a:ea typeface="Tajawal"/>
                <a:cs typeface="Tajawal"/>
                <a:sym typeface="Tajawal"/>
              </a:rPr>
            </a:b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المؤلفون</a:t>
            </a:r>
            <a:r>
              <a:rPr lang="en-US" sz="1200">
                <a:latin typeface="Tajawal"/>
                <a:ea typeface="Tajawal"/>
                <a:cs typeface="Tajawal"/>
                <a:sym typeface="Tajawal"/>
              </a:rPr>
              <a:t>: شارك في إعداد هذه الدراسة كل من: أنيس الحروب،غريس بطرس، لارا عودة، فاتن السكافي، زهراء شمس الدين، وغسان عيسى.</a:t>
            </a:r>
            <a:br>
              <a:rPr lang="en-US" sz="1200">
                <a:latin typeface="Tajawal"/>
                <a:ea typeface="Tajawal"/>
                <a:cs typeface="Tajawal"/>
                <a:sym typeface="Tajawal"/>
              </a:rPr>
            </a:b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الهدف:</a:t>
            </a:r>
            <a:br>
              <a:rPr lang="en-US" sz="1200">
                <a:latin typeface="Tajawal"/>
                <a:ea typeface="Tajawal"/>
                <a:cs typeface="Tajawal"/>
                <a:sym typeface="Tajawal"/>
              </a:rPr>
            </a:br>
            <a:r>
              <a:rPr lang="en-US" sz="1200">
                <a:latin typeface="Tajawal"/>
                <a:ea typeface="Tajawal"/>
                <a:cs typeface="Tajawal"/>
                <a:sym typeface="Tajawal"/>
              </a:rPr>
              <a:t>دراسة تأثير وفعالية تدّخلات برنامج HEPPP على العائلات الأكثر ضعفًا ، مع التركيز على تنظيم الطفل الذاتي، الكفاءة الاجتماعية، التعاطف، والمسؤولية.</a:t>
            </a:r>
            <a:endParaRPr/>
          </a:p>
          <a:p>
            <a:pPr indent="0" lvl="0" marL="114300" rtl="1" algn="r">
              <a:lnSpc>
                <a:spcPct val="100000"/>
              </a:lnSpc>
              <a:spcBef>
                <a:spcPts val="360"/>
              </a:spcBef>
              <a:spcAft>
                <a:spcPts val="0"/>
              </a:spcAft>
              <a:buSzPts val="1800"/>
              <a:buNone/>
            </a:pPr>
            <a:r>
              <a:t/>
            </a:r>
            <a:endParaRPr sz="12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المنهجية:</a:t>
            </a:r>
            <a:endParaRPr sz="1200">
              <a:latin typeface="Tajawal"/>
              <a:ea typeface="Tajawal"/>
              <a:cs typeface="Tajawal"/>
              <a:sym typeface="Tajawal"/>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تصميم شبه تجريبي قبل/ بعد دون مجموعة مقارنة، على مدى 6 أشهر.</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العينة: 106 عائلة (211 مقدم رعاية) لديهم أطفال دون سن 8، متأثرين بالأزمات في ضواحي بيروت.</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التدخل: دورة رقمية مؤلفة من 20 جلسة على مدى 3 أشهر، بدعم من مرشدين، تشمل وسائط تفاعلية ومقابلات مع خبراء.</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جمع البيانات: في يوليو 2022 (قبل التدخل) ويناير 2023 (بعد التدخل).</a:t>
            </a:r>
            <a:endParaRPr/>
          </a:p>
          <a:p>
            <a:pPr indent="-228600" lvl="0" marL="4572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79" name="Google Shape;279;p45"/>
          <p:cNvCxnSpPr/>
          <p:nvPr/>
        </p:nvCxnSpPr>
        <p:spPr>
          <a:xfrm>
            <a:off x="6521302" y="1594884"/>
            <a:ext cx="0" cy="3211032"/>
          </a:xfrm>
          <a:prstGeom prst="straightConnector1">
            <a:avLst/>
          </a:prstGeom>
          <a:noFill/>
          <a:ln cap="flat" cmpd="sng" w="63500">
            <a:solidFill>
              <a:srgbClr val="E7CCD6"/>
            </a:solidFill>
            <a:prstDash val="solid"/>
            <a:miter lim="800000"/>
            <a:headEnd len="sm" w="sm" type="none"/>
            <a:tailEnd len="sm" w="sm" type="none"/>
          </a:ln>
        </p:spPr>
      </p:cxnSp>
      <p:pic>
        <p:nvPicPr>
          <p:cNvPr id="280" name="Google Shape;280;p45"/>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46"/>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286" name="Google Shape;286;p46"/>
          <p:cNvSpPr txBox="1"/>
          <p:nvPr>
            <p:ph type="title"/>
          </p:nvPr>
        </p:nvSpPr>
        <p:spPr>
          <a:xfrm>
            <a:off x="808073" y="779664"/>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الثانية لبرنامجHEPPP  /ARC</a:t>
            </a:r>
            <a:endParaRPr sz="2000">
              <a:solidFill>
                <a:srgbClr val="F37A87"/>
              </a:solidFill>
              <a:latin typeface="Tajawal"/>
              <a:ea typeface="Tajawal"/>
              <a:cs typeface="Tajawal"/>
              <a:sym typeface="Tajawal"/>
            </a:endParaRPr>
          </a:p>
        </p:txBody>
      </p:sp>
      <p:sp>
        <p:nvSpPr>
          <p:cNvPr id="287" name="Google Shape;287;p46"/>
          <p:cNvSpPr txBox="1"/>
          <p:nvPr>
            <p:ph idx="1" type="body"/>
          </p:nvPr>
        </p:nvSpPr>
        <p:spPr>
          <a:xfrm>
            <a:off x="582351" y="1594884"/>
            <a:ext cx="5938951" cy="3402418"/>
          </a:xfrm>
          <a:prstGeom prst="rect">
            <a:avLst/>
          </a:prstGeom>
          <a:noFill/>
          <a:ln>
            <a:noFill/>
          </a:ln>
        </p:spPr>
        <p:txBody>
          <a:bodyPr anchorCtr="0" anchor="t" bIns="45700" lIns="91425" spcFirstLastPara="1" rIns="91425" wrap="square" tIns="45700">
            <a:noAutofit/>
          </a:bodyPr>
          <a:lstStyle/>
          <a:p>
            <a:pPr indent="0" lvl="0" marL="114300" rtl="1" algn="r">
              <a:lnSpc>
                <a:spcPct val="100000"/>
              </a:lnSpc>
              <a:spcBef>
                <a:spcPts val="360"/>
              </a:spcBef>
              <a:spcAft>
                <a:spcPts val="0"/>
              </a:spcAft>
              <a:buSzPts val="1800"/>
              <a:buNone/>
            </a:pPr>
            <a:r>
              <a:rPr b="1" lang="en-US" sz="1200">
                <a:latin typeface="Tajawal"/>
                <a:ea typeface="Tajawal"/>
                <a:cs typeface="Tajawal"/>
                <a:sym typeface="Tajawal"/>
              </a:rPr>
              <a:t>النتائج الرئيسية:</a:t>
            </a:r>
            <a:endParaRPr/>
          </a:p>
          <a:p>
            <a:pPr indent="0" lvl="0" marL="114300" rtl="1" algn="r">
              <a:lnSpc>
                <a:spcPct val="100000"/>
              </a:lnSpc>
              <a:spcBef>
                <a:spcPts val="360"/>
              </a:spcBef>
              <a:spcAft>
                <a:spcPts val="0"/>
              </a:spcAft>
              <a:buSzPts val="1800"/>
              <a:buNone/>
            </a:pPr>
            <a:r>
              <a:t/>
            </a:r>
            <a:endParaRPr sz="1200">
              <a:latin typeface="Tajawal"/>
              <a:ea typeface="Tajawal"/>
              <a:cs typeface="Tajawal"/>
              <a:sym typeface="Tajawal"/>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  انخفاض ملحوظ في ضغوط الوالدية، خاصة لدى العائلات التي تعاني من أوضاع مالية صعبة.</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  تحسّن في السلوكيات الاجتماعية الإيجابية لدى الأطفال، مثل التعاطف والتعاون.</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  تراجع في مستويات الضيق النفسي لدى الوالدين، وظهر هذا الانخفاض بشكل أوضح لدى من يتمتعون بمستوى تعليمي أعلى.</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انخفاض في المشاكل الوظيفية للأطفال ومشاكل الأقران.</a:t>
            </a:r>
            <a:endParaRPr/>
          </a:p>
          <a:p>
            <a:pPr indent="-342900" lvl="0" marL="457200" rtl="1" algn="r">
              <a:lnSpc>
                <a:spcPct val="100000"/>
              </a:lnSpc>
              <a:spcBef>
                <a:spcPts val="360"/>
              </a:spcBef>
              <a:spcAft>
                <a:spcPts val="0"/>
              </a:spcAft>
              <a:buSzPts val="1800"/>
              <a:buChar char="•"/>
            </a:pPr>
            <a:r>
              <a:rPr lang="en-US" sz="1200">
                <a:latin typeface="Tajawal"/>
                <a:ea typeface="Tajawal"/>
                <a:cs typeface="Tajawal"/>
                <a:sym typeface="Tajawal"/>
              </a:rPr>
              <a:t>تأثيرات إيجابية عامة على الأهل والأطفال، رغم أن الضائقة المالية قد حدّت من بعض التحسن.</a:t>
            </a:r>
            <a:endParaRPr/>
          </a:p>
          <a:p>
            <a:pPr indent="0" lvl="0" marL="114300" rtl="1" algn="just">
              <a:lnSpc>
                <a:spcPct val="100000"/>
              </a:lnSpc>
              <a:spcBef>
                <a:spcPts val="360"/>
              </a:spcBef>
              <a:spcAft>
                <a:spcPts val="0"/>
              </a:spcAft>
              <a:buSzPts val="1800"/>
              <a:buNone/>
            </a:pPr>
            <a:r>
              <a:t/>
            </a:r>
            <a:endParaRPr sz="1600">
              <a:solidFill>
                <a:schemeClr val="dk1"/>
              </a:solidFill>
              <a:latin typeface="Arial"/>
              <a:ea typeface="Arial"/>
              <a:cs typeface="Arial"/>
              <a:sym typeface="Arial"/>
            </a:endParaRPr>
          </a:p>
        </p:txBody>
      </p:sp>
      <p:cxnSp>
        <p:nvCxnSpPr>
          <p:cNvPr id="288" name="Google Shape;288;p46"/>
          <p:cNvCxnSpPr/>
          <p:nvPr/>
        </p:nvCxnSpPr>
        <p:spPr>
          <a:xfrm>
            <a:off x="6521302" y="1594884"/>
            <a:ext cx="0" cy="2502195"/>
          </a:xfrm>
          <a:prstGeom prst="straightConnector1">
            <a:avLst/>
          </a:prstGeom>
          <a:noFill/>
          <a:ln cap="flat" cmpd="sng" w="63500">
            <a:solidFill>
              <a:srgbClr val="E7CCD6"/>
            </a:solidFill>
            <a:prstDash val="solid"/>
            <a:miter lim="800000"/>
            <a:headEnd len="sm" w="sm" type="none"/>
            <a:tailEnd len="sm" w="sm" type="none"/>
          </a:ln>
        </p:spPr>
      </p:cxnSp>
      <p:pic>
        <p:nvPicPr>
          <p:cNvPr id="289" name="Google Shape;289;p46"/>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7"/>
          <p:cNvSpPr/>
          <p:nvPr/>
        </p:nvSpPr>
        <p:spPr>
          <a:xfrm>
            <a:off x="1" y="1"/>
            <a:ext cx="9144000" cy="5143500"/>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295" name="Google Shape;295;p47"/>
          <p:cNvSpPr txBox="1"/>
          <p:nvPr>
            <p:ph type="title"/>
          </p:nvPr>
        </p:nvSpPr>
        <p:spPr>
          <a:xfrm>
            <a:off x="268174" y="695187"/>
            <a:ext cx="8229600"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SzPts val="1800"/>
              <a:buNone/>
            </a:pPr>
            <a:r>
              <a:rPr b="1" lang="en-US"/>
              <a:t> </a:t>
            </a:r>
            <a:br>
              <a:rPr lang="en-US"/>
            </a:br>
            <a:br>
              <a:rPr lang="en-US" sz="2000"/>
            </a:br>
            <a:br>
              <a:rPr b="1" lang="en-US" sz="2000"/>
            </a:br>
            <a:br>
              <a:rPr lang="en-US" sz="3200"/>
            </a:br>
            <a:endParaRPr sz="3200">
              <a:solidFill>
                <a:srgbClr val="F37A87"/>
              </a:solidFill>
            </a:endParaRPr>
          </a:p>
        </p:txBody>
      </p:sp>
      <p:sp>
        <p:nvSpPr>
          <p:cNvPr id="296" name="Google Shape;296;p47"/>
          <p:cNvSpPr txBox="1"/>
          <p:nvPr/>
        </p:nvSpPr>
        <p:spPr>
          <a:xfrm>
            <a:off x="1663405" y="1808567"/>
            <a:ext cx="5963684" cy="646331"/>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None/>
            </a:pPr>
            <a:r>
              <a:rPr b="1" i="0" lang="en-US" sz="3600" u="none" cap="none" strike="noStrike">
                <a:solidFill>
                  <a:schemeClr val="lt1"/>
                </a:solidFill>
                <a:latin typeface="Tajawal Black"/>
                <a:ea typeface="Tajawal Black"/>
                <a:cs typeface="Tajawal Black"/>
                <a:sym typeface="Tajawal Black"/>
              </a:rPr>
              <a:t> الدراسة الثالثة الحاليّة</a:t>
            </a:r>
            <a:endParaRPr b="0" i="0" sz="3600" u="none" cap="none" strike="noStrike">
              <a:solidFill>
                <a:schemeClr val="lt1"/>
              </a:solidFill>
              <a:latin typeface="Tajawal Black"/>
              <a:ea typeface="Tajawal Black"/>
              <a:cs typeface="Tajawal Black"/>
              <a:sym typeface="Tajawal Black"/>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97" name="Google Shape;297;p47"/>
          <p:cNvPicPr preferRelativeResize="0"/>
          <p:nvPr/>
        </p:nvPicPr>
        <p:blipFill rotWithShape="1">
          <a:blip r:embed="rId3">
            <a:alphaModFix/>
          </a:blip>
          <a:srcRect b="9167" l="14048" r="75634" t="75333"/>
          <a:stretch/>
        </p:blipFill>
        <p:spPr>
          <a:xfrm>
            <a:off x="8186057" y="2501422"/>
            <a:ext cx="1567542" cy="1266092"/>
          </a:xfrm>
          <a:prstGeom prst="rect">
            <a:avLst/>
          </a:prstGeom>
          <a:noFill/>
          <a:ln>
            <a:noFill/>
          </a:ln>
        </p:spPr>
      </p:pic>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298" name="Google Shape;298;p47"/>
          <p:cNvPicPr preferRelativeResize="0"/>
          <p:nvPr/>
        </p:nvPicPr>
        <p:blipFill rotWithShape="1">
          <a:blip r:embed="rId3">
            <a:alphaModFix/>
          </a:blip>
          <a:srcRect b="9167" l="14048" r="75634" t="75333"/>
          <a:stretch/>
        </p:blipFill>
        <p:spPr>
          <a:xfrm>
            <a:off x="8186057" y="3640020"/>
            <a:ext cx="1567542" cy="1266092"/>
          </a:xfrm>
          <a:prstGeom prst="rect">
            <a:avLst/>
          </a:prstGeom>
          <a:noFill/>
          <a:ln>
            <a:noFill/>
          </a:ln>
        </p:spPr>
      </p:pic>
      <p:sp>
        <p:nvSpPr>
          <p:cNvPr id="299" name="Google Shape;299;p47"/>
          <p:cNvSpPr/>
          <p:nvPr/>
        </p:nvSpPr>
        <p:spPr>
          <a:xfrm>
            <a:off x="1" y="4811969"/>
            <a:ext cx="9143999" cy="346528"/>
          </a:xfrm>
          <a:prstGeom prst="rect">
            <a:avLst/>
          </a:prstGeom>
          <a:solidFill>
            <a:srgbClr val="68C0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00" name="Google Shape;300;p47"/>
          <p:cNvPicPr preferRelativeResize="0"/>
          <p:nvPr/>
        </p:nvPicPr>
        <p:blipFill rotWithShape="1">
          <a:blip r:embed="rId3">
            <a:alphaModFix/>
          </a:blip>
          <a:srcRect b="9167" l="14048" r="75634" t="75333"/>
          <a:stretch/>
        </p:blipFill>
        <p:spPr>
          <a:xfrm>
            <a:off x="8186057" y="3023650"/>
            <a:ext cx="1567542" cy="126609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4"/>
          <p:cNvSpPr txBox="1"/>
          <p:nvPr>
            <p:ph idx="1" type="body"/>
          </p:nvPr>
        </p:nvSpPr>
        <p:spPr>
          <a:xfrm>
            <a:off x="843516" y="1335488"/>
            <a:ext cx="5677786" cy="3021325"/>
          </a:xfrm>
          <a:prstGeom prst="rect">
            <a:avLst/>
          </a:prstGeom>
          <a:noFill/>
          <a:ln>
            <a:noFill/>
          </a:ln>
        </p:spPr>
        <p:txBody>
          <a:bodyPr anchorCtr="0" anchor="t" bIns="45700" lIns="91425" spcFirstLastPara="1" rIns="91425" wrap="square" tIns="45700">
            <a:noAutofit/>
          </a:bodyPr>
          <a:lstStyle/>
          <a:p>
            <a:pPr indent="-228600" lvl="0" marL="457200" rtl="1" algn="just">
              <a:lnSpc>
                <a:spcPct val="100000"/>
              </a:lnSpc>
              <a:spcBef>
                <a:spcPts val="360"/>
              </a:spcBef>
              <a:spcAft>
                <a:spcPts val="0"/>
              </a:spcAft>
              <a:buClr>
                <a:srgbClr val="F37A87"/>
              </a:buClr>
              <a:buSzPts val="1800"/>
              <a:buFont typeface="Noto Sans Symbols"/>
              <a:buNone/>
            </a:pPr>
            <a:r>
              <a:t/>
            </a:r>
            <a:endParaRPr sz="1400">
              <a:latin typeface="Tajawal"/>
              <a:ea typeface="Tajawal"/>
              <a:cs typeface="Tajawal"/>
              <a:sym typeface="Tajawal"/>
            </a:endParaRPr>
          </a:p>
          <a:p>
            <a:pPr indent="-342900" lvl="0" marL="457200" rtl="1" algn="just">
              <a:lnSpc>
                <a:spcPct val="100000"/>
              </a:lnSpc>
              <a:spcBef>
                <a:spcPts val="360"/>
              </a:spcBef>
              <a:spcAft>
                <a:spcPts val="0"/>
              </a:spcAft>
              <a:buClr>
                <a:srgbClr val="F37A87"/>
              </a:buClr>
              <a:buSzPts val="1800"/>
              <a:buFont typeface="Noto Sans Symbols"/>
              <a:buChar char="●"/>
            </a:pPr>
            <a:r>
              <a:rPr lang="en-US" sz="1400">
                <a:latin typeface="Tajawal"/>
                <a:ea typeface="Tajawal"/>
                <a:cs typeface="Tajawal"/>
                <a:sym typeface="Tajawal"/>
              </a:rPr>
              <a:t>تُعد برامج التربية الوالديّة من الركائز الأساسية في دعم تنمية الطفولة المبكّرة، حيث تهدف إلى تمكين الأهل ومقدمي الرعاية من تبني ممارسات تربوية إيجابية ومستجيبة تعزز النمو الشامل للأطفال من الولادة حتى سن الثامنة. ويأتي برنامج (HEPPP Holistic and Evidence-     based Parenting Program Package) برنامج التربية الوالدية المتكاملة كاستجابة شاملة مبنية على الأدلة، يدمج بين الجوانب الصحية الجسدية والنفسية، والتعلم المبكّر، والتفاعل الأسري الداعم، ضمن مقاربة مرنة تُراعي الخصوصيات الثقافية والاجتماعية.</a:t>
            </a:r>
            <a:endParaRPr/>
          </a:p>
          <a:p>
            <a:pPr indent="-228600" lvl="0" marL="457200" rtl="1" algn="just">
              <a:lnSpc>
                <a:spcPct val="100000"/>
              </a:lnSpc>
              <a:spcBef>
                <a:spcPts val="360"/>
              </a:spcBef>
              <a:spcAft>
                <a:spcPts val="0"/>
              </a:spcAft>
              <a:buClr>
                <a:srgbClr val="F37A87"/>
              </a:buClr>
              <a:buSzPts val="1800"/>
              <a:buFont typeface="Noto Sans Symbols"/>
              <a:buNone/>
            </a:pPr>
            <a:r>
              <a:t/>
            </a:r>
            <a:endParaRPr sz="1400">
              <a:latin typeface="Tajawal"/>
              <a:ea typeface="Tajawal"/>
              <a:cs typeface="Tajawal"/>
              <a:sym typeface="Tajawal"/>
            </a:endParaRPr>
          </a:p>
          <a:p>
            <a:pPr indent="-342900" lvl="0" marL="457200" rtl="1" algn="just">
              <a:lnSpc>
                <a:spcPct val="100000"/>
              </a:lnSpc>
              <a:spcBef>
                <a:spcPts val="360"/>
              </a:spcBef>
              <a:spcAft>
                <a:spcPts val="0"/>
              </a:spcAft>
              <a:buClr>
                <a:srgbClr val="F37A87"/>
              </a:buClr>
              <a:buSzPts val="1800"/>
              <a:buFont typeface="Noto Sans Symbols"/>
              <a:buChar char="●"/>
            </a:pPr>
            <a:r>
              <a:rPr lang="en-US" sz="1400">
                <a:latin typeface="Tajawal"/>
                <a:ea typeface="Tajawal"/>
                <a:cs typeface="Tajawal"/>
                <a:sym typeface="Tajawal"/>
              </a:rPr>
              <a:t>يمتاز البرنامج بقدرته على التكيّف مع السياقات الهشة والمتأثرة بالأزمات، مما يجعله ذا أهمية خاصة في الدول العربية التي تواجه تحديّات متزايدة على صعيد رعاية وتنمية الطفولة المبكّرة. كما يعزز HEPPP  دور الأسرة في بناء بيئة آمنة ومحفّزة لنمو الطفل، بما يتماشى مع أهداف التنمية المستدامة.</a:t>
            </a:r>
            <a:endParaRPr/>
          </a:p>
          <a:p>
            <a:pPr indent="-228600" lvl="0" marL="457200" rtl="1" algn="just">
              <a:lnSpc>
                <a:spcPct val="100000"/>
              </a:lnSpc>
              <a:spcBef>
                <a:spcPts val="360"/>
              </a:spcBef>
              <a:spcAft>
                <a:spcPts val="0"/>
              </a:spcAft>
              <a:buSzPts val="1800"/>
              <a:buNone/>
            </a:pPr>
            <a:r>
              <a:t/>
            </a:r>
            <a:endParaRPr sz="2000">
              <a:latin typeface="Calibri"/>
              <a:ea typeface="Calibri"/>
              <a:cs typeface="Calibri"/>
              <a:sym typeface="Calibri"/>
            </a:endParaRPr>
          </a:p>
        </p:txBody>
      </p:sp>
      <p:sp>
        <p:nvSpPr>
          <p:cNvPr id="140" name="Google Shape;140;p4"/>
          <p:cNvSpPr txBox="1"/>
          <p:nvPr/>
        </p:nvSpPr>
        <p:spPr>
          <a:xfrm>
            <a:off x="903768" y="808074"/>
            <a:ext cx="4986670" cy="439601"/>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dk2"/>
              </a:buClr>
              <a:buSzPts val="1800"/>
              <a:buFont typeface="Arial"/>
              <a:buNone/>
            </a:pPr>
            <a:r>
              <a:rPr b="1" i="0" lang="en-US" sz="2000" u="none" cap="none" strike="noStrike">
                <a:solidFill>
                  <a:srgbClr val="F37A87"/>
                </a:solidFill>
                <a:latin typeface="Tajawal"/>
                <a:ea typeface="Tajawal"/>
                <a:cs typeface="Tajawal"/>
                <a:sym typeface="Tajawal"/>
              </a:rPr>
              <a:t>المقدمة</a:t>
            </a:r>
            <a:endParaRPr b="1" i="0" sz="2000" u="none" cap="none" strike="noStrike">
              <a:solidFill>
                <a:srgbClr val="F37A87"/>
              </a:solidFill>
              <a:latin typeface="Tajawal"/>
              <a:ea typeface="Tajawal"/>
              <a:cs typeface="Tajawal"/>
              <a:sym typeface="Tajawal"/>
            </a:endParaRPr>
          </a:p>
        </p:txBody>
      </p:sp>
      <p:sp>
        <p:nvSpPr>
          <p:cNvPr id="141" name="Google Shape;141;p4"/>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pic>
        <p:nvPicPr>
          <p:cNvPr id="142" name="Google Shape;142;p4"/>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48"/>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306" name="Google Shape;306;p48"/>
          <p:cNvSpPr txBox="1"/>
          <p:nvPr>
            <p:ph type="title"/>
          </p:nvPr>
        </p:nvSpPr>
        <p:spPr>
          <a:xfrm>
            <a:off x="808073" y="361631"/>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الدراسة الثالثة الحاليّة</a:t>
            </a:r>
            <a:endParaRPr sz="2000">
              <a:solidFill>
                <a:srgbClr val="F37A87"/>
              </a:solidFill>
              <a:latin typeface="Tajawal"/>
              <a:ea typeface="Tajawal"/>
              <a:cs typeface="Tajawal"/>
              <a:sym typeface="Tajawal"/>
            </a:endParaRPr>
          </a:p>
        </p:txBody>
      </p:sp>
      <p:sp>
        <p:nvSpPr>
          <p:cNvPr id="307" name="Google Shape;307;p48"/>
          <p:cNvSpPr txBox="1"/>
          <p:nvPr>
            <p:ph idx="1" type="body"/>
          </p:nvPr>
        </p:nvSpPr>
        <p:spPr>
          <a:xfrm>
            <a:off x="582351" y="1039333"/>
            <a:ext cx="5938951" cy="3402418"/>
          </a:xfrm>
          <a:prstGeom prst="rect">
            <a:avLst/>
          </a:prstGeom>
          <a:noFill/>
          <a:ln>
            <a:noFill/>
          </a:ln>
        </p:spPr>
        <p:txBody>
          <a:bodyPr anchorCtr="0" anchor="t" bIns="45700" lIns="91425" spcFirstLastPara="1" rIns="91425" wrap="square" tIns="45700">
            <a:noAutofit/>
          </a:bodyPr>
          <a:lstStyle/>
          <a:p>
            <a:pPr indent="-342900" lvl="0" marL="457200" rtl="1" algn="just">
              <a:lnSpc>
                <a:spcPct val="100000"/>
              </a:lnSpc>
              <a:spcBef>
                <a:spcPts val="360"/>
              </a:spcBef>
              <a:spcAft>
                <a:spcPts val="0"/>
              </a:spcAft>
              <a:buSzPts val="1800"/>
              <a:buNone/>
            </a:pPr>
            <a:r>
              <a:rPr lang="en-US" sz="1200">
                <a:latin typeface="Tajawal"/>
                <a:ea typeface="Tajawal"/>
                <a:cs typeface="Tajawal"/>
                <a:sym typeface="Tajawal"/>
              </a:rPr>
              <a:t>أظهرت الدراستان الأولى والثانية اللتان أجرتْهما </a:t>
            </a:r>
            <a:r>
              <a:rPr b="1" lang="en-US" sz="1200">
                <a:latin typeface="Tajawal"/>
                <a:ea typeface="Tajawal"/>
                <a:cs typeface="Tajawal"/>
                <a:sym typeface="Tajawal"/>
              </a:rPr>
              <a:t>ورشة الموارد العربية ARC)</a:t>
            </a:r>
            <a:r>
              <a:rPr lang="en-US" sz="1200">
                <a:latin typeface="Tajawal"/>
                <a:ea typeface="Tajawal"/>
                <a:cs typeface="Tajawal"/>
                <a:sym typeface="Tajawal"/>
              </a:rPr>
              <a:t> ) على برنامج </a:t>
            </a:r>
            <a:r>
              <a:rPr b="1" lang="en-US" sz="1200">
                <a:latin typeface="Tajawal"/>
                <a:ea typeface="Tajawal"/>
                <a:cs typeface="Tajawal"/>
                <a:sym typeface="Tajawal"/>
              </a:rPr>
              <a:t>HEPPP</a:t>
            </a:r>
            <a:r>
              <a:rPr lang="en-US" sz="1200">
                <a:latin typeface="Tajawal"/>
                <a:ea typeface="Tajawal"/>
                <a:cs typeface="Tajawal"/>
                <a:sym typeface="Tajawal"/>
              </a:rPr>
              <a:t>  نتائج واعدة، أبرزها انخفاض الضغط النفسي لدى الأهل وتحسّن سلوك الأطفال في العائلات الأكثر هشاشة في لبنان عند استخدام النموذج الرقمي.</a:t>
            </a:r>
            <a:br>
              <a:rPr lang="en-US" sz="1200">
                <a:latin typeface="Tajawal"/>
                <a:ea typeface="Tajawal"/>
                <a:cs typeface="Tajawal"/>
                <a:sym typeface="Tajawal"/>
              </a:rPr>
            </a:br>
            <a:r>
              <a:rPr lang="en-US" sz="1200">
                <a:latin typeface="Tajawal"/>
                <a:ea typeface="Tajawal"/>
                <a:cs typeface="Tajawal"/>
                <a:sym typeface="Tajawal"/>
              </a:rPr>
              <a:t>ورغم ذلك، فقد شاب هاتين الدراستين بعض المحدوديات، منها: غياب مجموعة ضابطة للمقارنة، صغر حجم العينة، والتركيز على نموذج واحد (رقمي أو حضوري) دون اختبار نماذج بديلة.</a:t>
            </a:r>
            <a:endParaRPr/>
          </a:p>
          <a:p>
            <a:pPr indent="-342900" lvl="0" marL="457200" rtl="1" algn="just">
              <a:lnSpc>
                <a:spcPct val="100000"/>
              </a:lnSpc>
              <a:spcBef>
                <a:spcPts val="360"/>
              </a:spcBef>
              <a:spcAft>
                <a:spcPts val="0"/>
              </a:spcAft>
              <a:buSzPts val="1800"/>
              <a:buNone/>
            </a:pPr>
            <a:r>
              <a:rPr lang="en-US" sz="1200">
                <a:latin typeface="Tajawal"/>
                <a:ea typeface="Tajawal"/>
                <a:cs typeface="Tajawal"/>
                <a:sym typeface="Tajawal"/>
              </a:rPr>
              <a:t>بناءً عليه، جاءت </a:t>
            </a:r>
            <a:r>
              <a:rPr b="1" lang="en-US" sz="1200">
                <a:latin typeface="Tajawal"/>
                <a:ea typeface="Tajawal"/>
                <a:cs typeface="Tajawal"/>
                <a:sym typeface="Tajawal"/>
              </a:rPr>
              <a:t>الدراسة الثالثة</a:t>
            </a:r>
            <a:r>
              <a:rPr lang="en-US" sz="1200">
                <a:latin typeface="Tajawal"/>
                <a:ea typeface="Tajawal"/>
                <a:cs typeface="Tajawal"/>
                <a:sym typeface="Tajawal"/>
              </a:rPr>
              <a:t> لتعزيز المنهجية وتوسيع نطاق البحث، من خلال:</a:t>
            </a:r>
            <a:endParaRPr/>
          </a:p>
          <a:p>
            <a:pPr indent="-342900" lvl="0" marL="457200" rtl="1" algn="just">
              <a:lnSpc>
                <a:spcPct val="100000"/>
              </a:lnSpc>
              <a:spcBef>
                <a:spcPts val="360"/>
              </a:spcBef>
              <a:spcAft>
                <a:spcPts val="0"/>
              </a:spcAft>
              <a:buSzPts val="1800"/>
              <a:buNone/>
            </a:pPr>
            <a:r>
              <a:t/>
            </a:r>
            <a:endParaRPr sz="1200">
              <a:latin typeface="Tajawal"/>
              <a:ea typeface="Tajawal"/>
              <a:cs typeface="Tajawal"/>
              <a:sym typeface="Tajawal"/>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مقارنة علمية</a:t>
            </a:r>
            <a:r>
              <a:rPr lang="en-US" sz="1200">
                <a:latin typeface="Tajawal"/>
                <a:ea typeface="Tajawal"/>
                <a:cs typeface="Tajawal"/>
                <a:sym typeface="Tajawal"/>
              </a:rPr>
              <a:t> بين ثلاثة نماذج تطبيق: الرقمي، الحضوري، والمدمج (رقمي + حضوري).</a:t>
            </a:r>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توسيع السياق الجغرافي</a:t>
            </a:r>
            <a:r>
              <a:rPr lang="en-US" sz="1200">
                <a:latin typeface="Tajawal"/>
                <a:ea typeface="Tajawal"/>
                <a:cs typeface="Tajawal"/>
                <a:sym typeface="Tajawal"/>
              </a:rPr>
              <a:t> بالتعاون مع وزارات لبنانية (الشؤون الاجتماعية، الصحة، التربية) للوصول إلى فئات متنوعة، منها اللاجئون.</a:t>
            </a:r>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تقييم الأثر حسب الفئات العمرية</a:t>
            </a:r>
            <a:r>
              <a:rPr lang="en-US" sz="1200">
                <a:latin typeface="Tajawal"/>
                <a:ea typeface="Tajawal"/>
                <a:cs typeface="Tajawal"/>
                <a:sym typeface="Tajawal"/>
              </a:rPr>
              <a:t> للأطفال (من الولادة حتى 8 سنوات).</a:t>
            </a:r>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قياس مؤشرات شاملة</a:t>
            </a:r>
            <a:r>
              <a:rPr lang="en-US" sz="1200">
                <a:latin typeface="Tajawal"/>
                <a:ea typeface="Tajawal"/>
                <a:cs typeface="Tajawal"/>
                <a:sym typeface="Tajawal"/>
              </a:rPr>
              <a:t> تشمل: صحة الأهل النفسية، الرفاه، سلوك الأطفال، التفاعل الوالدي، والمشاركة في التعلّم المبكر.</a:t>
            </a:r>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تعزيز البعد المجتمعي</a:t>
            </a:r>
            <a:r>
              <a:rPr lang="en-US" sz="1200">
                <a:latin typeface="Tajawal"/>
                <a:ea typeface="Tajawal"/>
                <a:cs typeface="Tajawal"/>
                <a:sym typeface="Tajawal"/>
              </a:rPr>
              <a:t> عبر تدريب الميسّرين المحليين وتوفير أدوات داعمة.</a:t>
            </a:r>
            <a:endParaRPr/>
          </a:p>
          <a:p>
            <a:pPr indent="-342900" lvl="0" marL="457200" rtl="1" algn="just">
              <a:lnSpc>
                <a:spcPct val="100000"/>
              </a:lnSpc>
              <a:spcBef>
                <a:spcPts val="360"/>
              </a:spcBef>
              <a:spcAft>
                <a:spcPts val="0"/>
              </a:spcAft>
              <a:buSzPts val="1800"/>
              <a:buFont typeface="Arial"/>
              <a:buChar char="•"/>
            </a:pPr>
            <a:r>
              <a:rPr b="1" lang="en-US" sz="1200">
                <a:latin typeface="Tajawal"/>
                <a:ea typeface="Tajawal"/>
                <a:cs typeface="Tajawal"/>
                <a:sym typeface="Tajawal"/>
              </a:rPr>
              <a:t>تأطير التعاون الحكومي</a:t>
            </a:r>
            <a:r>
              <a:rPr lang="en-US" sz="1200">
                <a:latin typeface="Tajawal"/>
                <a:ea typeface="Tajawal"/>
                <a:cs typeface="Tajawal"/>
                <a:sym typeface="Tajawal"/>
              </a:rPr>
              <a:t> لتسهيل دمج البرنامج ضمن السياسات الوطنية لتنمية الطفولة المبكرة.</a:t>
            </a:r>
            <a:endParaRPr/>
          </a:p>
          <a:p>
            <a:pPr indent="-342900" lvl="0" marL="457200" rtl="1" algn="just">
              <a:lnSpc>
                <a:spcPct val="100000"/>
              </a:lnSpc>
              <a:spcBef>
                <a:spcPts val="360"/>
              </a:spcBef>
              <a:spcAft>
                <a:spcPts val="0"/>
              </a:spcAft>
              <a:buSzPts val="1800"/>
              <a:buChar char="•"/>
            </a:pPr>
            <a:r>
              <a:rPr lang="en-US" sz="1200">
                <a:latin typeface="Tajawal"/>
                <a:ea typeface="Tajawal"/>
                <a:cs typeface="Tajawal"/>
                <a:sym typeface="Tajawal"/>
              </a:rPr>
              <a:t>تشكل هذه الدراسة نقلة نوعية، من حيث دقتها المنهجية واتساع نطاقها، وتقدّم أدلة علمية داعمة لتوسيع برامج دعم الوالدية المستدامة في لبنان والمنطقة العربية.</a:t>
            </a:r>
            <a:endParaRPr/>
          </a:p>
        </p:txBody>
      </p:sp>
      <p:cxnSp>
        <p:nvCxnSpPr>
          <p:cNvPr id="308" name="Google Shape;308;p48"/>
          <p:cNvCxnSpPr/>
          <p:nvPr/>
        </p:nvCxnSpPr>
        <p:spPr>
          <a:xfrm>
            <a:off x="6521302" y="1039333"/>
            <a:ext cx="0" cy="4050118"/>
          </a:xfrm>
          <a:prstGeom prst="straightConnector1">
            <a:avLst/>
          </a:prstGeom>
          <a:noFill/>
          <a:ln cap="flat" cmpd="sng" w="63500">
            <a:solidFill>
              <a:srgbClr val="E7CCD6"/>
            </a:solidFill>
            <a:prstDash val="solid"/>
            <a:miter lim="800000"/>
            <a:headEnd len="sm" w="sm" type="none"/>
            <a:tailEnd len="sm" w="sm" type="none"/>
          </a:ln>
        </p:spPr>
      </p:cxnSp>
      <p:pic>
        <p:nvPicPr>
          <p:cNvPr id="309" name="Google Shape;309;p48"/>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3" name="Shape 313"/>
        <p:cNvGrpSpPr/>
        <p:nvPr/>
      </p:nvGrpSpPr>
      <p:grpSpPr>
        <a:xfrm>
          <a:off x="0" y="0"/>
          <a:ext cx="0" cy="0"/>
          <a:chOff x="0" y="0"/>
          <a:chExt cx="0" cy="0"/>
        </a:xfrm>
      </p:grpSpPr>
      <p:sp>
        <p:nvSpPr>
          <p:cNvPr id="314" name="Google Shape;314;p49"/>
          <p:cNvSpPr/>
          <p:nvPr/>
        </p:nvSpPr>
        <p:spPr>
          <a:xfrm>
            <a:off x="1" y="1"/>
            <a:ext cx="9144000" cy="5143500"/>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15" name="Google Shape;315;p49"/>
          <p:cNvSpPr txBox="1"/>
          <p:nvPr>
            <p:ph type="title"/>
          </p:nvPr>
        </p:nvSpPr>
        <p:spPr>
          <a:xfrm>
            <a:off x="268174" y="695187"/>
            <a:ext cx="8229600"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SzPts val="1800"/>
              <a:buNone/>
            </a:pPr>
            <a:r>
              <a:rPr b="1" lang="en-US"/>
              <a:t> </a:t>
            </a:r>
            <a:br>
              <a:rPr lang="en-US"/>
            </a:br>
            <a:br>
              <a:rPr lang="en-US" sz="2000"/>
            </a:br>
            <a:br>
              <a:rPr b="1" lang="en-US" sz="2000"/>
            </a:br>
            <a:br>
              <a:rPr lang="en-US" sz="3200"/>
            </a:br>
            <a:endParaRPr sz="3200">
              <a:solidFill>
                <a:srgbClr val="F37A87"/>
              </a:solidFill>
            </a:endParaRPr>
          </a:p>
        </p:txBody>
      </p:sp>
      <p:sp>
        <p:nvSpPr>
          <p:cNvPr id="316" name="Google Shape;316;p49"/>
          <p:cNvSpPr txBox="1"/>
          <p:nvPr/>
        </p:nvSpPr>
        <p:spPr>
          <a:xfrm>
            <a:off x="1663405" y="1808567"/>
            <a:ext cx="5963700" cy="1200600"/>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None/>
            </a:pPr>
            <a:r>
              <a:rPr b="1" i="0" lang="en-US" sz="3600" u="none" cap="none" strike="noStrike">
                <a:solidFill>
                  <a:schemeClr val="lt1"/>
                </a:solidFill>
                <a:latin typeface="Tajawal Black"/>
                <a:ea typeface="Tajawal Black"/>
                <a:cs typeface="Tajawal Black"/>
                <a:sym typeface="Tajawal Black"/>
              </a:rPr>
              <a:t>ملخص الدراسة </a:t>
            </a:r>
            <a:r>
              <a:rPr b="1" lang="en-US" sz="3600">
                <a:solidFill>
                  <a:schemeClr val="lt1"/>
                </a:solidFill>
                <a:latin typeface="Tajawal Black"/>
                <a:ea typeface="Tajawal Black"/>
                <a:cs typeface="Tajawal Black"/>
                <a:sym typeface="Tajawal Black"/>
              </a:rPr>
              <a:t>الثانية </a:t>
            </a:r>
            <a:r>
              <a:rPr b="1" i="0" lang="en-US" sz="3600" u="none" cap="none" strike="noStrike">
                <a:solidFill>
                  <a:schemeClr val="lt1"/>
                </a:solidFill>
                <a:latin typeface="Tajawal Black"/>
                <a:ea typeface="Tajawal Black"/>
                <a:cs typeface="Tajawal Black"/>
                <a:sym typeface="Tajawal Black"/>
              </a:rPr>
              <a:t>لبرنامجHEPPP  /ARC</a:t>
            </a:r>
            <a:endParaRPr b="0" i="0" sz="3600" u="none" cap="none" strike="noStrike">
              <a:solidFill>
                <a:schemeClr val="lt1"/>
              </a:solidFill>
              <a:latin typeface="Tajawal Black"/>
              <a:ea typeface="Tajawal Black"/>
              <a:cs typeface="Tajawal Black"/>
              <a:sym typeface="Tajawal Black"/>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17" name="Google Shape;317;p49"/>
          <p:cNvPicPr preferRelativeResize="0"/>
          <p:nvPr/>
        </p:nvPicPr>
        <p:blipFill rotWithShape="1">
          <a:blip r:embed="rId3">
            <a:alphaModFix/>
          </a:blip>
          <a:srcRect b="9167" l="14048" r="75634" t="75333"/>
          <a:stretch/>
        </p:blipFill>
        <p:spPr>
          <a:xfrm>
            <a:off x="8186057" y="2501422"/>
            <a:ext cx="1567542" cy="1266092"/>
          </a:xfrm>
          <a:prstGeom prst="rect">
            <a:avLst/>
          </a:prstGeom>
          <a:noFill/>
          <a:ln>
            <a:noFill/>
          </a:ln>
        </p:spPr>
      </p:pic>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18" name="Google Shape;318;p49"/>
          <p:cNvPicPr preferRelativeResize="0"/>
          <p:nvPr/>
        </p:nvPicPr>
        <p:blipFill rotWithShape="1">
          <a:blip r:embed="rId3">
            <a:alphaModFix/>
          </a:blip>
          <a:srcRect b="9167" l="14048" r="75634" t="75333"/>
          <a:stretch/>
        </p:blipFill>
        <p:spPr>
          <a:xfrm>
            <a:off x="8186057" y="3640020"/>
            <a:ext cx="1567542" cy="1266092"/>
          </a:xfrm>
          <a:prstGeom prst="rect">
            <a:avLst/>
          </a:prstGeom>
          <a:noFill/>
          <a:ln>
            <a:noFill/>
          </a:ln>
        </p:spPr>
      </p:pic>
      <p:sp>
        <p:nvSpPr>
          <p:cNvPr id="319" name="Google Shape;319;p49"/>
          <p:cNvSpPr/>
          <p:nvPr/>
        </p:nvSpPr>
        <p:spPr>
          <a:xfrm>
            <a:off x="1" y="4811969"/>
            <a:ext cx="9143999" cy="346528"/>
          </a:xfrm>
          <a:prstGeom prst="rect">
            <a:avLst/>
          </a:prstGeom>
          <a:solidFill>
            <a:srgbClr val="68C0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20" name="Google Shape;320;p49"/>
          <p:cNvPicPr preferRelativeResize="0"/>
          <p:nvPr/>
        </p:nvPicPr>
        <p:blipFill rotWithShape="1">
          <a:blip r:embed="rId3">
            <a:alphaModFix/>
          </a:blip>
          <a:srcRect b="9167" l="14048" r="75634" t="75333"/>
          <a:stretch/>
        </p:blipFill>
        <p:spPr>
          <a:xfrm>
            <a:off x="8186057" y="3023650"/>
            <a:ext cx="1567542" cy="126609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50"/>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326" name="Google Shape;326;p50"/>
          <p:cNvSpPr txBox="1"/>
          <p:nvPr>
            <p:ph type="title"/>
          </p:nvPr>
        </p:nvSpPr>
        <p:spPr>
          <a:xfrm>
            <a:off x="808072" y="605372"/>
            <a:ext cx="5536013" cy="653700"/>
          </a:xfrm>
          <a:prstGeom prst="rect">
            <a:avLst/>
          </a:prstGeom>
          <a:noFill/>
          <a:ln>
            <a:noFill/>
          </a:ln>
        </p:spPr>
        <p:txBody>
          <a:bodyPr anchorCtr="0" anchor="ctr" bIns="45700" lIns="91425" spcFirstLastPara="1" rIns="91425" wrap="square" tIns="45700">
            <a:noAutofit/>
          </a:bodyPr>
          <a:lstStyle/>
          <a:p>
            <a:pPr indent="0" lvl="0" marL="0" rtl="1" algn="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ملخص الدراسة الثانية لبرنامجHEPPP  /ARC</a:t>
            </a:r>
            <a:br>
              <a:rPr b="1" lang="en-US" sz="2000">
                <a:solidFill>
                  <a:srgbClr val="F37A87"/>
                </a:solidFill>
                <a:latin typeface="Tajawal"/>
                <a:ea typeface="Tajawal"/>
                <a:cs typeface="Tajawal"/>
                <a:sym typeface="Tajawal"/>
              </a:rPr>
            </a:br>
            <a:endParaRPr b="1" sz="2000">
              <a:solidFill>
                <a:srgbClr val="F37A87"/>
              </a:solidFill>
              <a:latin typeface="Tajawal"/>
              <a:ea typeface="Tajawal"/>
              <a:cs typeface="Tajawal"/>
              <a:sym typeface="Tajawal"/>
            </a:endParaRPr>
          </a:p>
        </p:txBody>
      </p:sp>
      <p:sp>
        <p:nvSpPr>
          <p:cNvPr id="327" name="Google Shape;327;p50"/>
          <p:cNvSpPr txBox="1"/>
          <p:nvPr>
            <p:ph idx="1" type="body"/>
          </p:nvPr>
        </p:nvSpPr>
        <p:spPr>
          <a:xfrm>
            <a:off x="808073" y="1259072"/>
            <a:ext cx="5713228" cy="3402418"/>
          </a:xfrm>
          <a:prstGeom prst="rect">
            <a:avLst/>
          </a:prstGeom>
          <a:noFill/>
          <a:ln>
            <a:noFill/>
          </a:ln>
        </p:spPr>
        <p:txBody>
          <a:bodyPr anchorCtr="0" anchor="t" bIns="45700" lIns="91425" spcFirstLastPara="1" rIns="91425" wrap="square" tIns="45700">
            <a:noAutofit/>
          </a:bodyPr>
          <a:lstStyle/>
          <a:p>
            <a:pPr indent="-342900" lvl="0" marL="457200" rtl="1" algn="r">
              <a:lnSpc>
                <a:spcPct val="100000"/>
              </a:lnSpc>
              <a:spcBef>
                <a:spcPts val="360"/>
              </a:spcBef>
              <a:spcAft>
                <a:spcPts val="0"/>
              </a:spcAft>
              <a:buSzPts val="1800"/>
              <a:buNone/>
            </a:pPr>
            <a:r>
              <a:rPr b="1" lang="en-US" sz="1200">
                <a:latin typeface="Tajawal"/>
                <a:ea typeface="Tajawal"/>
                <a:cs typeface="Tajawal"/>
                <a:sym typeface="Tajawal"/>
              </a:rPr>
              <a:t>تصميم الدراسة والشركاء:</a:t>
            </a:r>
            <a:endParaRPr/>
          </a:p>
          <a:p>
            <a:pPr indent="-228600" lvl="0" marL="457200" rtl="1" algn="r">
              <a:lnSpc>
                <a:spcPct val="100000"/>
              </a:lnSpc>
              <a:spcBef>
                <a:spcPts val="360"/>
              </a:spcBef>
              <a:spcAft>
                <a:spcPts val="0"/>
              </a:spcAft>
              <a:buSzPts val="1800"/>
              <a:buNone/>
            </a:pPr>
            <a:r>
              <a:t/>
            </a:r>
            <a:endParaRPr sz="1200">
              <a:latin typeface="Tajawal"/>
              <a:ea typeface="Tajawal"/>
              <a:cs typeface="Tajawal"/>
              <a:sym typeface="Tajawal"/>
            </a:endParaRPr>
          </a:p>
          <a:p>
            <a:pPr indent="-171450" lvl="0" marL="171450" rtl="1" algn="just">
              <a:lnSpc>
                <a:spcPct val="106000"/>
              </a:lnSpc>
              <a:spcBef>
                <a:spcPts val="200"/>
              </a:spcBef>
              <a:spcAft>
                <a:spcPts val="0"/>
              </a:spcAft>
              <a:buSzPts val="1800"/>
              <a:buChar char="•"/>
            </a:pPr>
            <a:r>
              <a:rPr lang="en-US" sz="1200">
                <a:solidFill>
                  <a:srgbClr val="1F3763"/>
                </a:solidFill>
                <a:latin typeface="Tajawal"/>
                <a:ea typeface="Tajawal"/>
                <a:cs typeface="Tajawal"/>
                <a:sym typeface="Tajawal"/>
              </a:rPr>
              <a:t>نُفِّذ برنامج HEPPP بالتعاون مع وزارات الشؤون الاجتماعية، الصحة، والتربية، وجرى تطبيقه في مراكز اجتماعية، حضانات، ومدارس رسمية.</a:t>
            </a:r>
            <a:endParaRPr/>
          </a:p>
          <a:p>
            <a:pPr indent="0" lvl="0" marL="0" rtl="1" algn="just">
              <a:lnSpc>
                <a:spcPct val="106000"/>
              </a:lnSpc>
              <a:spcBef>
                <a:spcPts val="200"/>
              </a:spcBef>
              <a:spcAft>
                <a:spcPts val="0"/>
              </a:spcAft>
              <a:buSzPts val="1800"/>
              <a:buNone/>
            </a:pPr>
            <a:r>
              <a:t/>
            </a:r>
            <a:endParaRPr sz="1200">
              <a:solidFill>
                <a:srgbClr val="1F3763"/>
              </a:solidFill>
              <a:latin typeface="Tajawal"/>
              <a:ea typeface="Tajawal"/>
              <a:cs typeface="Tajawal"/>
              <a:sym typeface="Tajawal"/>
            </a:endParaRPr>
          </a:p>
          <a:p>
            <a:pPr indent="-171450" lvl="0" marL="171450" rtl="1" algn="just">
              <a:lnSpc>
                <a:spcPct val="106000"/>
              </a:lnSpc>
              <a:spcBef>
                <a:spcPts val="200"/>
              </a:spcBef>
              <a:spcAft>
                <a:spcPts val="0"/>
              </a:spcAft>
              <a:buSzPts val="1800"/>
              <a:buChar char="•"/>
            </a:pPr>
            <a:r>
              <a:rPr lang="en-US" sz="1200">
                <a:solidFill>
                  <a:srgbClr val="1F3763"/>
                </a:solidFill>
                <a:latin typeface="Tajawal"/>
                <a:ea typeface="Tajawal"/>
                <a:cs typeface="Tajawal"/>
                <a:sym typeface="Tajawal"/>
              </a:rPr>
              <a:t>  تولّت ورشة الموارد العربية في تنمية الطفولة المبكرة (ARC) مسؤولية تصميم وتحديث محتوى الجلسات، تدريب المرشدين، وتوفير الأدوات والمطبوعات الداعمة للبرنامج.</a:t>
            </a:r>
            <a:endParaRPr/>
          </a:p>
          <a:p>
            <a:pPr indent="0" lvl="0" marL="0" rtl="1" algn="just">
              <a:lnSpc>
                <a:spcPct val="106000"/>
              </a:lnSpc>
              <a:spcBef>
                <a:spcPts val="200"/>
              </a:spcBef>
              <a:spcAft>
                <a:spcPts val="0"/>
              </a:spcAft>
              <a:buSzPts val="1800"/>
              <a:buNone/>
            </a:pPr>
            <a:r>
              <a:t/>
            </a:r>
            <a:endParaRPr sz="1200">
              <a:solidFill>
                <a:srgbClr val="1F3763"/>
              </a:solidFill>
              <a:latin typeface="Tajawal"/>
              <a:ea typeface="Tajawal"/>
              <a:cs typeface="Tajawal"/>
              <a:sym typeface="Tajawal"/>
            </a:endParaRPr>
          </a:p>
          <a:p>
            <a:pPr indent="-171450" lvl="0" marL="171450" rtl="1" algn="just">
              <a:lnSpc>
                <a:spcPct val="106000"/>
              </a:lnSpc>
              <a:spcBef>
                <a:spcPts val="200"/>
              </a:spcBef>
              <a:spcAft>
                <a:spcPts val="0"/>
              </a:spcAft>
              <a:buSzPts val="1800"/>
              <a:buChar char="•"/>
            </a:pPr>
            <a:r>
              <a:rPr lang="en-US" sz="1200">
                <a:solidFill>
                  <a:srgbClr val="1F3763"/>
                </a:solidFill>
                <a:latin typeface="Tajawal"/>
                <a:ea typeface="Tajawal"/>
                <a:cs typeface="Tajawal"/>
                <a:sym typeface="Tajawal"/>
              </a:rPr>
              <a:t>  أسهمت الوزارات المعنية في جهود التوعية المجتمعية، جمع البيانات، توزيع المواد، وتعزيز التواصل مع العائلات.</a:t>
            </a:r>
            <a:endParaRPr/>
          </a:p>
          <a:p>
            <a:pPr indent="0" lvl="0" marL="0" rtl="1" algn="just">
              <a:lnSpc>
                <a:spcPct val="106000"/>
              </a:lnSpc>
              <a:spcBef>
                <a:spcPts val="200"/>
              </a:spcBef>
              <a:spcAft>
                <a:spcPts val="0"/>
              </a:spcAft>
              <a:buSzPts val="1800"/>
              <a:buNone/>
            </a:pPr>
            <a:r>
              <a:t/>
            </a:r>
            <a:endParaRPr sz="1200">
              <a:solidFill>
                <a:srgbClr val="1F3763"/>
              </a:solidFill>
              <a:latin typeface="Tajawal"/>
              <a:ea typeface="Tajawal"/>
              <a:cs typeface="Tajawal"/>
              <a:sym typeface="Tajawal"/>
            </a:endParaRPr>
          </a:p>
          <a:p>
            <a:pPr indent="-171450" lvl="0" marL="171450" rtl="1" algn="just">
              <a:lnSpc>
                <a:spcPct val="106000"/>
              </a:lnSpc>
              <a:spcBef>
                <a:spcPts val="200"/>
              </a:spcBef>
              <a:spcAft>
                <a:spcPts val="0"/>
              </a:spcAft>
              <a:buSzPts val="1800"/>
              <a:buChar char="•"/>
            </a:pPr>
            <a:r>
              <a:rPr lang="en-US" sz="1200">
                <a:solidFill>
                  <a:srgbClr val="1F3763"/>
                </a:solidFill>
                <a:latin typeface="Tajawal"/>
                <a:ea typeface="Tajawal"/>
                <a:cs typeface="Tajawal"/>
                <a:sym typeface="Tajawal"/>
              </a:rPr>
              <a:t>  يجدر بالذكر أن ARC هي جهة مستقلة تتولى التنفيذ والبحث، وليست شريكًا رسميًا للوزارات في الإطار الإداري أو المؤسسي.</a:t>
            </a:r>
            <a:endParaRPr/>
          </a:p>
          <a:p>
            <a:pPr indent="0" lvl="0" marL="0" rtl="1" algn="just">
              <a:lnSpc>
                <a:spcPct val="106000"/>
              </a:lnSpc>
              <a:spcBef>
                <a:spcPts val="200"/>
              </a:spcBef>
              <a:spcAft>
                <a:spcPts val="0"/>
              </a:spcAft>
              <a:buSzPts val="1800"/>
              <a:buNone/>
            </a:pPr>
            <a:r>
              <a:t/>
            </a:r>
            <a:endParaRPr sz="1200">
              <a:solidFill>
                <a:srgbClr val="1F3763"/>
              </a:solidFill>
              <a:latin typeface="Tajawal"/>
              <a:ea typeface="Tajawal"/>
              <a:cs typeface="Tajawal"/>
              <a:sym typeface="Tajawal"/>
            </a:endParaRPr>
          </a:p>
          <a:p>
            <a:pPr indent="-171450" lvl="0" marL="171450" rtl="1" algn="just">
              <a:lnSpc>
                <a:spcPct val="106000"/>
              </a:lnSpc>
              <a:spcBef>
                <a:spcPts val="200"/>
              </a:spcBef>
              <a:spcAft>
                <a:spcPts val="0"/>
              </a:spcAft>
              <a:buSzPts val="1800"/>
              <a:buChar char="•"/>
            </a:pPr>
            <a:r>
              <a:rPr lang="en-US" sz="1200">
                <a:solidFill>
                  <a:srgbClr val="1F3763"/>
                </a:solidFill>
                <a:latin typeface="Tajawal"/>
                <a:ea typeface="Tajawal"/>
                <a:cs typeface="Tajawal"/>
                <a:sym typeface="Tajawal"/>
              </a:rPr>
              <a:t>لا زالت الدراسة جارية في مرحلة التقييم البعدي.</a:t>
            </a:r>
            <a:endParaRPr sz="1200">
              <a:solidFill>
                <a:srgbClr val="1F3763"/>
              </a:solidFill>
              <a:latin typeface="Tajawal"/>
              <a:ea typeface="Tajawal"/>
              <a:cs typeface="Tajawal"/>
              <a:sym typeface="Tajawal"/>
            </a:endParaRPr>
          </a:p>
        </p:txBody>
      </p:sp>
      <p:cxnSp>
        <p:nvCxnSpPr>
          <p:cNvPr id="328" name="Google Shape;328;p50"/>
          <p:cNvCxnSpPr/>
          <p:nvPr/>
        </p:nvCxnSpPr>
        <p:spPr>
          <a:xfrm>
            <a:off x="6521302" y="1039333"/>
            <a:ext cx="0" cy="4050118"/>
          </a:xfrm>
          <a:prstGeom prst="straightConnector1">
            <a:avLst/>
          </a:prstGeom>
          <a:noFill/>
          <a:ln cap="flat" cmpd="sng" w="63500">
            <a:solidFill>
              <a:srgbClr val="E7CCD6"/>
            </a:solidFill>
            <a:prstDash val="solid"/>
            <a:miter lim="800000"/>
            <a:headEnd len="sm" w="sm" type="none"/>
            <a:tailEnd len="sm" w="sm" type="none"/>
          </a:ln>
        </p:spPr>
      </p:cxnSp>
      <p:pic>
        <p:nvPicPr>
          <p:cNvPr id="329" name="Google Shape;329;p50"/>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pic>
        <p:nvPicPr>
          <p:cNvPr id="334" name="Google Shape;334;p51"/>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335" name="Google Shape;335;p51"/>
          <p:cNvSpPr txBox="1"/>
          <p:nvPr/>
        </p:nvSpPr>
        <p:spPr>
          <a:xfrm>
            <a:off x="1231648" y="1700214"/>
            <a:ext cx="6742771" cy="3443286"/>
          </a:xfrm>
          <a:prstGeom prst="rect">
            <a:avLst/>
          </a:prstGeom>
          <a:noFill/>
          <a:ln>
            <a:noFill/>
          </a:ln>
        </p:spPr>
        <p:txBody>
          <a:bodyPr anchorCtr="0" anchor="ctr" bIns="45700" lIns="91425" spcFirstLastPara="1" rIns="91425" wrap="square" tIns="45700">
            <a:noAutofit/>
          </a:bodyPr>
          <a:lstStyle/>
          <a:p>
            <a:pPr indent="-342900" lvl="0" marL="342900" marR="0" rtl="1" algn="r">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على الصعيد العالمي، تُنفّذ نماذج برنامج </a:t>
            </a:r>
            <a:r>
              <a:rPr b="1" i="0" lang="en-US" sz="1400" u="none" cap="none" strike="noStrike">
                <a:solidFill>
                  <a:srgbClr val="000000"/>
                </a:solidFill>
                <a:latin typeface="Tajawal"/>
                <a:ea typeface="Tajawal"/>
                <a:cs typeface="Tajawal"/>
                <a:sym typeface="Tajawal"/>
              </a:rPr>
              <a:t>HEPPP</a:t>
            </a:r>
            <a:r>
              <a:rPr b="0" i="0" lang="en-US" sz="1400" u="none" cap="none" strike="noStrike">
                <a:solidFill>
                  <a:srgbClr val="000000"/>
                </a:solidFill>
                <a:latin typeface="Tajawal"/>
                <a:ea typeface="Tajawal"/>
                <a:cs typeface="Tajawal"/>
                <a:sym typeface="Tajawal"/>
              </a:rPr>
              <a:t> بدعم مؤسسي من الحكومات، في حين أن التحديات السياسية والاجتماعية في العالم العربي تعيق تبنّيها.</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في لبنان، تتفاقم أزمات متعددة تزيد من هشاشة الطفولة وتضغط على الأهل، مما يجعل برنامج HEPPP استجابة قائمة على الأدلة وملائمة للسياق المحلي.</a:t>
            </a:r>
            <a:endParaRPr b="0" i="0" sz="1400" u="none" cap="none" strike="noStrike">
              <a:solidFill>
                <a:srgbClr val="000000"/>
              </a:solidFill>
              <a:latin typeface="Tajawal"/>
              <a:ea typeface="Tajawal"/>
              <a:cs typeface="Tajawal"/>
              <a:sym typeface="Tajawal"/>
            </a:endParaRPr>
          </a:p>
          <a:p>
            <a:pPr indent="-254000" lvl="0" marL="342900" marR="0" rtl="1" algn="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r">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طوّرته </a:t>
            </a:r>
            <a:r>
              <a:rPr b="1" i="0" lang="en-US" sz="1400" u="none" cap="none" strike="noStrike">
                <a:solidFill>
                  <a:srgbClr val="000000"/>
                </a:solidFill>
                <a:latin typeface="Tajawal"/>
                <a:ea typeface="Tajawal"/>
                <a:cs typeface="Tajawal"/>
                <a:sym typeface="Tajawal"/>
              </a:rPr>
              <a:t>ورشة الموارد العربية (ARC)</a:t>
            </a:r>
            <a:r>
              <a:rPr b="0" i="0" lang="en-US" sz="1400" u="none" cap="none" strike="noStrike">
                <a:solidFill>
                  <a:srgbClr val="000000"/>
                </a:solidFill>
                <a:latin typeface="Tajawal"/>
                <a:ea typeface="Tajawal"/>
                <a:cs typeface="Tajawal"/>
                <a:sym typeface="Tajawal"/>
              </a:rPr>
              <a:t> كأحد البرامج القليلة في المنطقة التي تجمع بين </a:t>
            </a:r>
            <a:r>
              <a:rPr b="1" i="0" lang="en-US" sz="1400" u="none" cap="none" strike="noStrike">
                <a:solidFill>
                  <a:srgbClr val="000000"/>
                </a:solidFill>
                <a:latin typeface="Tajawal"/>
                <a:ea typeface="Tajawal"/>
                <a:cs typeface="Tajawal"/>
                <a:sym typeface="Tajawal"/>
              </a:rPr>
              <a:t>الاستناد إلى البحث العلمي والارتكاز إلى الثقافة المحلية</a:t>
            </a:r>
            <a:r>
              <a:rPr b="0" i="0" lang="en-US" sz="1400" u="none" cap="none" strike="noStrike">
                <a:solidFill>
                  <a:srgbClr val="000000"/>
                </a:solidFill>
                <a:latin typeface="Tajawal"/>
                <a:ea typeface="Tajawal"/>
                <a:cs typeface="Tajawal"/>
                <a:sym typeface="Tajawal"/>
              </a:rPr>
              <a:t>.</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يتميّز HEPPP عن المبادرات الأخرى بكونه </a:t>
            </a:r>
            <a:r>
              <a:rPr b="1" i="0" lang="en-US" sz="1400" u="none" cap="none" strike="noStrike">
                <a:solidFill>
                  <a:srgbClr val="000000"/>
                </a:solidFill>
                <a:latin typeface="Tajawal"/>
                <a:ea typeface="Tajawal"/>
                <a:cs typeface="Tajawal"/>
                <a:sym typeface="Tajawal"/>
              </a:rPr>
              <a:t>استباقيًا، منظّمًا، وقابلًا للتوسع</a:t>
            </a:r>
            <a:r>
              <a:rPr b="0" i="0" lang="en-US" sz="1400" u="none" cap="none" strike="noStrike">
                <a:solidFill>
                  <a:srgbClr val="000000"/>
                </a:solidFill>
                <a:latin typeface="Tajawal"/>
                <a:ea typeface="Tajawal"/>
                <a:cs typeface="Tajawal"/>
                <a:sym typeface="Tajawal"/>
              </a:rPr>
              <a:t> عبر نماذج مختلفة: رقمية، حضورية، ومُدمجة.</a:t>
            </a:r>
            <a:endParaRPr b="0" i="0" sz="1400" u="none" cap="none" strike="noStrike">
              <a:solidFill>
                <a:srgbClr val="000000"/>
              </a:solidFill>
              <a:latin typeface="Tajawal"/>
              <a:ea typeface="Tajawal"/>
              <a:cs typeface="Tajawal"/>
              <a:sym typeface="Tajawal"/>
            </a:endParaRPr>
          </a:p>
          <a:p>
            <a:pPr indent="-254000" lvl="0" marL="342900" marR="0" rtl="1" algn="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r">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وقد أظهرت الدراسات التي أجرتها ARC </a:t>
            </a:r>
            <a:r>
              <a:rPr b="1" i="0" lang="en-US" sz="1400" u="none" cap="none" strike="noStrike">
                <a:solidFill>
                  <a:srgbClr val="000000"/>
                </a:solidFill>
                <a:latin typeface="Tajawal"/>
                <a:ea typeface="Tajawal"/>
                <a:cs typeface="Tajawal"/>
                <a:sym typeface="Tajawal"/>
              </a:rPr>
              <a:t>نتائج إيجابية ملموسة</a:t>
            </a:r>
            <a:r>
              <a:rPr b="0" i="0" lang="en-US" sz="1400" u="none" cap="none" strike="noStrike">
                <a:solidFill>
                  <a:srgbClr val="000000"/>
                </a:solidFill>
                <a:latin typeface="Tajawal"/>
                <a:ea typeface="Tajawal"/>
                <a:cs typeface="Tajawal"/>
                <a:sym typeface="Tajawal"/>
              </a:rPr>
              <a:t>، منها انخفاض التوتر لدى الأهل، تحسّن سلوك الأطفال، وتعزيز التفاعل الأسري.</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وبذلك، يُعد HEPPP مرجعًا إقليميًا رائدًا في دمج </a:t>
            </a:r>
            <a:r>
              <a:rPr b="1" i="0" lang="en-US" sz="1400" u="none" cap="none" strike="noStrike">
                <a:solidFill>
                  <a:srgbClr val="000000"/>
                </a:solidFill>
                <a:latin typeface="Tajawal"/>
                <a:ea typeface="Tajawal"/>
                <a:cs typeface="Tajawal"/>
                <a:sym typeface="Tajawal"/>
              </a:rPr>
              <a:t>رفاه الطفولة المبكرة ضمن السياقات المتأثرة بالأزمات</a:t>
            </a:r>
            <a:r>
              <a:rPr b="0" i="0" lang="en-US" sz="1400" u="none" cap="none" strike="noStrike">
                <a:solidFill>
                  <a:srgbClr val="000000"/>
                </a:solidFill>
                <a:latin typeface="Tajawal"/>
                <a:ea typeface="Tajawal"/>
                <a:cs typeface="Tajawal"/>
                <a:sym typeface="Tajawal"/>
              </a:rPr>
              <a:t>، مسهمًا في دعم السياسات والممارسات التربوية المستدامة.</a:t>
            </a:r>
            <a:endParaRPr/>
          </a:p>
          <a:p>
            <a:pPr indent="-215900" lvl="0" marL="342900" marR="0" rtl="1" algn="just">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pic>
        <p:nvPicPr>
          <p:cNvPr id="336" name="Google Shape;336;p51"/>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
        <p:nvSpPr>
          <p:cNvPr id="337" name="Google Shape;337;p51"/>
          <p:cNvSpPr txBox="1"/>
          <p:nvPr/>
        </p:nvSpPr>
        <p:spPr>
          <a:xfrm>
            <a:off x="2120057" y="877387"/>
            <a:ext cx="4635795" cy="557563"/>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800"/>
              <a:buFont typeface="Arial"/>
              <a:buNone/>
            </a:pPr>
            <a:r>
              <a:rPr b="1" i="0" lang="en-US" sz="2000" u="none" cap="none" strike="noStrike">
                <a:solidFill>
                  <a:srgbClr val="F37A87"/>
                </a:solidFill>
                <a:latin typeface="Tajawal"/>
                <a:ea typeface="Tajawal"/>
                <a:cs typeface="Tajawal"/>
                <a:sym typeface="Tajawal"/>
              </a:rPr>
              <a:t>الدروس المستخلصة والأهمية الإقليمية لبرنامج HEPPP </a:t>
            </a:r>
            <a:endParaRPr b="1" i="0" sz="2000" u="none" cap="none" strike="noStrike">
              <a:solidFill>
                <a:srgbClr val="F37A87"/>
              </a:solidFill>
              <a:latin typeface="Tajawal"/>
              <a:ea typeface="Tajawal"/>
              <a:cs typeface="Tajawal"/>
              <a:sym typeface="Tajaw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pic>
        <p:nvPicPr>
          <p:cNvPr id="342" name="Google Shape;342;p52"/>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343" name="Google Shape;343;p52"/>
          <p:cNvSpPr txBox="1"/>
          <p:nvPr/>
        </p:nvSpPr>
        <p:spPr>
          <a:xfrm>
            <a:off x="741436" y="1880249"/>
            <a:ext cx="7661127" cy="3443286"/>
          </a:xfrm>
          <a:prstGeom prst="rect">
            <a:avLst/>
          </a:prstGeom>
          <a:noFill/>
          <a:ln>
            <a:noFill/>
          </a:ln>
        </p:spPr>
        <p:txBody>
          <a:bodyPr anchorCtr="0" anchor="ctr" bIns="45700" lIns="91425" spcFirstLastPara="1" rIns="91425" wrap="square" tIns="45700">
            <a:noAutofit/>
          </a:bodyPr>
          <a:lstStyle/>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زيادة الاستثمار في برامج الوالدية المتكيّفة ثقافيّاً:</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ينبغي للحكومات والمانحين تمويل المبادرات المبنيّة على السياق المحلي من حيث اللغة، الثقافة، وبنية الأسرة.</a:t>
            </a:r>
            <a:endParaRPr/>
          </a:p>
          <a:p>
            <a:pPr indent="-285750" lvl="0" marL="28575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دمج دعم الوالديّة في أطر تنمية الطفولة المبكّرة الوطنيّة:</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يساعد هذا على استدامة البرامج وتوسيع نطاقها ضمن أنظمة الصحة، التعليم، والحماية الاجتماعية.</a:t>
            </a:r>
            <a:endParaRPr/>
          </a:p>
          <a:p>
            <a:pPr indent="-285750" lvl="0" marL="28575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تعزيز التعاون متعدد القطاعات:</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يجب تنسيق الجهود بين الوزارات، المنظّمات، المجتمع المدني، والباحثين لضمان التوافق في التنفيذ والتأثير.</a:t>
            </a:r>
            <a:endParaRPr/>
          </a:p>
          <a:p>
            <a:pPr indent="-285750" lvl="0" marL="28575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بناء القدرات البحثية وتطوير نظم البيانات:</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الاستثمار في دراسات طويلة المدى وتطوير أدوات قياس متكيّفة ثقافياً أمر ضروري لتقييم الأثر بدقة.</a:t>
            </a:r>
            <a:endParaRPr/>
          </a:p>
          <a:p>
            <a:pPr indent="-285750" lvl="0" marL="28575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توسيع النماذج الرقميّة والمدمجة:</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الاستفادة من التكنولوجيا لزيادة الوصول إلى برامج الوالديّة في المناطق النائية أو المتأثرة بالنزاع.</a:t>
            </a:r>
            <a:endParaRPr/>
          </a:p>
          <a:p>
            <a:pPr indent="-285750" lvl="0" marL="28575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تركيز خاص على الفئات الهشة والمهمّشة:</a:t>
            </a:r>
            <a:br>
              <a:rPr b="0" i="0" lang="en-US" sz="1400" u="none" cap="none" strike="noStrike">
                <a:solidFill>
                  <a:srgbClr val="000000"/>
                </a:solidFill>
                <a:latin typeface="Tajawal"/>
                <a:ea typeface="Tajawal"/>
                <a:cs typeface="Tajawal"/>
                <a:sym typeface="Tajawal"/>
              </a:rPr>
            </a:br>
            <a:r>
              <a:rPr b="0" i="0" lang="en-US" sz="1400" u="none" cap="none" strike="noStrike">
                <a:solidFill>
                  <a:srgbClr val="000000"/>
                </a:solidFill>
                <a:latin typeface="Tajawal"/>
                <a:ea typeface="Tajawal"/>
                <a:cs typeface="Tajawal"/>
                <a:sym typeface="Tajawal"/>
              </a:rPr>
              <a:t>ينبغي تخصيص البرامج للاجئين، المناطق الريفية، الأطفال ذوي الإعاقات، والأسر الفقيرة لتحقيق الإنصاف.</a:t>
            </a:r>
            <a:endParaRPr/>
          </a:p>
          <a:p>
            <a:pPr indent="-215900" lvl="0" marL="342900" marR="0" rtl="1" algn="just">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pic>
        <p:nvPicPr>
          <p:cNvPr id="344" name="Google Shape;344;p52"/>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
        <p:nvSpPr>
          <p:cNvPr id="345" name="Google Shape;345;p52"/>
          <p:cNvSpPr txBox="1"/>
          <p:nvPr/>
        </p:nvSpPr>
        <p:spPr>
          <a:xfrm>
            <a:off x="2120057" y="877387"/>
            <a:ext cx="4635795" cy="557563"/>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800"/>
              <a:buFont typeface="Arial"/>
              <a:buNone/>
            </a:pPr>
            <a:r>
              <a:rPr b="1" i="0" lang="en-US" sz="2000" u="none" cap="none" strike="noStrike">
                <a:solidFill>
                  <a:srgbClr val="F37A87"/>
                </a:solidFill>
                <a:latin typeface="Tajawal"/>
                <a:ea typeface="Tajawal"/>
                <a:cs typeface="Tajawal"/>
                <a:sym typeface="Tajawal"/>
              </a:rPr>
              <a:t>التوصيات الاستراتيجية العامة</a:t>
            </a:r>
            <a:endParaRPr b="1" i="0" sz="2000" u="none" cap="none" strike="noStrike">
              <a:solidFill>
                <a:srgbClr val="F37A87"/>
              </a:solidFill>
              <a:latin typeface="Tajawal"/>
              <a:ea typeface="Tajawal"/>
              <a:cs typeface="Tajawal"/>
              <a:sym typeface="Tajaw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pic>
        <p:nvPicPr>
          <p:cNvPr id="350" name="Google Shape;350;p53"/>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351" name="Google Shape;351;p53"/>
          <p:cNvSpPr txBox="1"/>
          <p:nvPr/>
        </p:nvSpPr>
        <p:spPr>
          <a:xfrm>
            <a:off x="1231648" y="1700214"/>
            <a:ext cx="5885711" cy="3443286"/>
          </a:xfrm>
          <a:prstGeom prst="rect">
            <a:avLst/>
          </a:prstGeom>
          <a:noFill/>
          <a:ln>
            <a:noFill/>
          </a:ln>
        </p:spPr>
        <p:txBody>
          <a:bodyPr anchorCtr="0" anchor="ctr" bIns="45700" lIns="91425" spcFirstLastPara="1" rIns="91425" wrap="square" tIns="45700">
            <a:noAutofit/>
          </a:bodyPr>
          <a:lstStyle/>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دراسات أثر طويلة الأجل:</a:t>
            </a:r>
            <a:r>
              <a:rPr b="0" i="0" lang="en-US" sz="1400" u="none" cap="none" strike="noStrike">
                <a:solidFill>
                  <a:srgbClr val="000000"/>
                </a:solidFill>
                <a:latin typeface="Tajawal"/>
                <a:ea typeface="Tajawal"/>
                <a:cs typeface="Tajawal"/>
                <a:sym typeface="Tajawal"/>
              </a:rPr>
              <a:t> لفهم التأثير المستدام على نمو الطفل ورفاه الأهل.</a:t>
            </a:r>
            <a:endParaRPr/>
          </a:p>
          <a:p>
            <a:pPr indent="-254000" lvl="0" marL="342900" marR="0" rtl="1" algn="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مقارنات إقليميّة:</a:t>
            </a:r>
            <a:r>
              <a:rPr b="0" i="0" lang="en-US" sz="1400" u="none" cap="none" strike="noStrike">
                <a:solidFill>
                  <a:srgbClr val="000000"/>
                </a:solidFill>
                <a:latin typeface="Tajawal"/>
                <a:ea typeface="Tajawal"/>
                <a:cs typeface="Tajawal"/>
                <a:sym typeface="Tajawal"/>
              </a:rPr>
              <a:t> تحديد أفضل الممارسات ونماذج التكيّف الثقافي في الدول العربية.</a:t>
            </a:r>
            <a:endParaRPr/>
          </a:p>
          <a:p>
            <a:pPr indent="-254000" lvl="0" marL="342900" marR="0" rtl="1" algn="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تحليل النوع الاجتماعي والعدالة:</a:t>
            </a:r>
            <a:r>
              <a:rPr b="0" i="0" lang="en-US" sz="1400" u="none" cap="none" strike="noStrike">
                <a:solidFill>
                  <a:srgbClr val="000000"/>
                </a:solidFill>
                <a:latin typeface="Tajawal"/>
                <a:ea typeface="Tajawal"/>
                <a:cs typeface="Tajawal"/>
                <a:sym typeface="Tajawal"/>
              </a:rPr>
              <a:t> دراسة دور الأمهات، الآباء، والأقارب في رعاية الطفل.</a:t>
            </a:r>
            <a:endParaRPr/>
          </a:p>
          <a:p>
            <a:pPr indent="-254000" lvl="0" marL="342900" marR="0" rtl="1" algn="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آليات مبتكرة للتنفيذ:</a:t>
            </a:r>
            <a:r>
              <a:rPr b="0" i="0" lang="en-US" sz="1400" u="none" cap="none" strike="noStrike">
                <a:solidFill>
                  <a:srgbClr val="000000"/>
                </a:solidFill>
                <a:latin typeface="Tajawal"/>
                <a:ea typeface="Tajawal"/>
                <a:cs typeface="Tajawal"/>
                <a:sym typeface="Tajawal"/>
              </a:rPr>
              <a:t> بحوث حول النماذج المجتمعية، المتنقلة، والرقمية منخفضة التكلفة</a:t>
            </a:r>
            <a:endParaRPr b="0" i="0" sz="1400" u="none" cap="none" strike="noStrike">
              <a:solidFill>
                <a:srgbClr val="000000"/>
              </a:solidFill>
              <a:latin typeface="Tajawal"/>
              <a:ea typeface="Tajawal"/>
              <a:cs typeface="Tajawal"/>
              <a:sym typeface="Tajawal"/>
            </a:endParaRPr>
          </a:p>
          <a:p>
            <a:pPr indent="0" lvl="0" marL="0" marR="0" rtl="1" algn="r">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a:t>
            </a:r>
            <a:endParaRPr/>
          </a:p>
          <a:p>
            <a:pPr indent="-342900" lvl="0" marL="342900" marR="0" rtl="1" algn="r">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ترجمة الأدلة إلى سياسات:</a:t>
            </a:r>
            <a:r>
              <a:rPr b="0" i="0" lang="en-US" sz="1400" u="none" cap="none" strike="noStrike">
                <a:solidFill>
                  <a:srgbClr val="000000"/>
                </a:solidFill>
                <a:latin typeface="Tajawal"/>
                <a:ea typeface="Tajawal"/>
                <a:cs typeface="Tajawal"/>
                <a:sym typeface="Tajawal"/>
              </a:rPr>
              <a:t> بحث في كيفية تأثير نتائج البرامج على السياسات والتمويل الوطني لتنمية الطفولة.</a:t>
            </a:r>
            <a:endParaRPr/>
          </a:p>
          <a:p>
            <a:pPr indent="-215900" lvl="0" marL="342900" marR="0" rtl="1" algn="just">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pic>
        <p:nvPicPr>
          <p:cNvPr id="352" name="Google Shape;352;p53"/>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
        <p:nvSpPr>
          <p:cNvPr id="353" name="Google Shape;353;p53"/>
          <p:cNvSpPr txBox="1"/>
          <p:nvPr/>
        </p:nvSpPr>
        <p:spPr>
          <a:xfrm>
            <a:off x="1949937" y="910965"/>
            <a:ext cx="4635795" cy="49775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800"/>
              <a:buFont typeface="Arial"/>
              <a:buNone/>
            </a:pPr>
            <a:r>
              <a:rPr b="1" i="0" lang="en-US" sz="2000" u="none" cap="none" strike="noStrike">
                <a:solidFill>
                  <a:srgbClr val="F37A87"/>
                </a:solidFill>
                <a:latin typeface="Tajawal"/>
                <a:ea typeface="Tajawal"/>
                <a:cs typeface="Tajawal"/>
                <a:sym typeface="Tajawal"/>
              </a:rPr>
              <a:t>آفاق البحوث المستقبلية</a:t>
            </a:r>
            <a:endParaRPr b="1" i="0" sz="2000" u="none" cap="none" strike="noStrike">
              <a:solidFill>
                <a:srgbClr val="F37A87"/>
              </a:solidFill>
              <a:latin typeface="Tajawal"/>
              <a:ea typeface="Tajawal"/>
              <a:cs typeface="Tajawal"/>
              <a:sym typeface="Tajaw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54"/>
          <p:cNvSpPr/>
          <p:nvPr/>
        </p:nvSpPr>
        <p:spPr>
          <a:xfrm>
            <a:off x="1" y="1492107"/>
            <a:ext cx="9144000" cy="3651394"/>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rgbClr val="FFFFFF"/>
              </a:solidFill>
              <a:latin typeface="Arial"/>
              <a:ea typeface="Arial"/>
              <a:cs typeface="Arial"/>
              <a:sym typeface="Arial"/>
            </a:endParaRPr>
          </a:p>
        </p:txBody>
      </p:sp>
      <p:sp>
        <p:nvSpPr>
          <p:cNvPr id="359" name="Google Shape;359;p54"/>
          <p:cNvSpPr txBox="1"/>
          <p:nvPr/>
        </p:nvSpPr>
        <p:spPr>
          <a:xfrm>
            <a:off x="1005152" y="1342943"/>
            <a:ext cx="6571308" cy="3874258"/>
          </a:xfrm>
          <a:prstGeom prst="rect">
            <a:avLst/>
          </a:prstGeom>
          <a:noFill/>
          <a:ln>
            <a:noFill/>
          </a:ln>
        </p:spPr>
        <p:txBody>
          <a:bodyPr anchorCtr="0" anchor="ctr" bIns="45700" lIns="91425" spcFirstLastPara="1" rIns="91425" wrap="square" tIns="45700">
            <a:noAutofit/>
          </a:bodyPr>
          <a:lstStyle/>
          <a:p>
            <a:pPr indent="-342900" lvl="0" marL="34290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لقد أظهرت برامج الصحة، التعلم المبكر، وحماية الوالدية (HEPPP) عالميًا نجاحًا مثبتًا بالدلائل في دعم الوالدية المستجيبة، وتعزيز نمو الطفل، ورفاهية الأهل. بينما تعتمد الدول المتقدمة على تدخلات مؤسسية مستدامة وممولة، تواجه الدول العربية تحديات هيكلية تشمل عدم الاستقرار السياسي، ضعف الموارد، ونقص البحوث المنهجية والشاملة.</a:t>
            </a:r>
            <a:endParaRPr/>
          </a:p>
          <a:p>
            <a:pPr indent="-254000" lvl="0" marL="342900" marR="0" rtl="1" algn="just">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ويمثل برنامج HEPPP في ورشة الموارد العربية نموذجًا رائدًا، متجذرًا ثقافيًا ومدعومًا بأدلة بحثية، يبرهن على كيفية ربط المعرفة العالمية بخصوصيات الواقع المحلي. وتعتمد مقاربته الشمولية على الاستجابة لضغوط الوالديّة وسلوكيّات الأطفال في البيئات الهشة، ويُنفذ البرنامج من خلال أساليب مرنة وقابلة للتوسع تشمل النمط الرقمي والأنماط المدمجة.</a:t>
            </a:r>
            <a:endParaRPr/>
          </a:p>
          <a:p>
            <a:pPr indent="-254000" lvl="0" marL="342900" marR="0" rtl="1" algn="just">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ajawal"/>
              <a:ea typeface="Tajawal"/>
              <a:cs typeface="Tajawal"/>
              <a:sym typeface="Tajawal"/>
            </a:endParaRPr>
          </a:p>
          <a:p>
            <a:pPr indent="-342900" lvl="0" marL="34290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Tajawal"/>
                <a:ea typeface="Tajawal"/>
                <a:cs typeface="Tajawal"/>
                <a:sym typeface="Tajawal"/>
              </a:rPr>
              <a:t>يُعتبر هذا البرنامج نموذجًا استراتيجيًا للمنطقة العربية، يوضح كيف يمكن تطبيق تدخلات الوالديّة المصممة محليًا بفعالية، لا سيما في سياقات الهشاشة والأزمات، مما يعزز التنمية المستدامة للطفولة المبكّرة.</a:t>
            </a:r>
            <a:endParaRPr/>
          </a:p>
        </p:txBody>
      </p:sp>
      <p:cxnSp>
        <p:nvCxnSpPr>
          <p:cNvPr id="360" name="Google Shape;360;p54"/>
          <p:cNvCxnSpPr/>
          <p:nvPr/>
        </p:nvCxnSpPr>
        <p:spPr>
          <a:xfrm>
            <a:off x="-3175" y="2539828"/>
            <a:ext cx="0" cy="2014200"/>
          </a:xfrm>
          <a:prstGeom prst="straightConnector1">
            <a:avLst/>
          </a:prstGeom>
          <a:noFill/>
          <a:ln cap="flat" cmpd="sng" w="63500">
            <a:solidFill>
              <a:srgbClr val="E7CCD6"/>
            </a:solidFill>
            <a:prstDash val="solid"/>
            <a:miter lim="800000"/>
            <a:headEnd len="sm" w="sm" type="none"/>
            <a:tailEnd len="sm" w="sm" type="none"/>
          </a:ln>
        </p:spPr>
      </p:cxnSp>
      <p:pic>
        <p:nvPicPr>
          <p:cNvPr descr="star design2" id="361" name="Google Shape;361;p54"/>
          <p:cNvPicPr preferRelativeResize="0"/>
          <p:nvPr/>
        </p:nvPicPr>
        <p:blipFill rotWithShape="1">
          <a:blip r:embed="rId3">
            <a:alphaModFix/>
          </a:blip>
          <a:srcRect b="0" l="0" r="0" t="0"/>
          <a:stretch/>
        </p:blipFill>
        <p:spPr>
          <a:xfrm>
            <a:off x="7565827" y="3565921"/>
            <a:ext cx="3156346" cy="3155157"/>
          </a:xfrm>
          <a:prstGeom prst="rect">
            <a:avLst/>
          </a:prstGeom>
          <a:noFill/>
          <a:ln>
            <a:noFill/>
          </a:ln>
        </p:spPr>
      </p:pic>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62" name="Google Shape;362;p54"/>
          <p:cNvPicPr preferRelativeResize="0"/>
          <p:nvPr/>
        </p:nvPicPr>
        <p:blipFill rotWithShape="1">
          <a:blip r:embed="rId4">
            <a:alphaModFix/>
          </a:blip>
          <a:srcRect b="9167" l="14048" r="75634" t="75333"/>
          <a:stretch/>
        </p:blipFill>
        <p:spPr>
          <a:xfrm>
            <a:off x="8186057" y="3133167"/>
            <a:ext cx="1567542" cy="1266092"/>
          </a:xfrm>
          <a:prstGeom prst="rect">
            <a:avLst/>
          </a:prstGeom>
          <a:noFill/>
          <a:ln>
            <a:noFill/>
          </a:ln>
        </p:spPr>
      </p:pic>
      <p:sp>
        <p:nvSpPr>
          <p:cNvPr id="363" name="Google Shape;363;p54"/>
          <p:cNvSpPr/>
          <p:nvPr/>
        </p:nvSpPr>
        <p:spPr>
          <a:xfrm>
            <a:off x="-3175" y="4970235"/>
            <a:ext cx="9143999" cy="346528"/>
          </a:xfrm>
          <a:prstGeom prst="rect">
            <a:avLst/>
          </a:prstGeom>
          <a:solidFill>
            <a:srgbClr val="68C0B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64" name="Google Shape;364;p54"/>
          <p:cNvSpPr txBox="1"/>
          <p:nvPr>
            <p:ph type="title"/>
          </p:nvPr>
        </p:nvSpPr>
        <p:spPr>
          <a:xfrm>
            <a:off x="1472567" y="1020518"/>
            <a:ext cx="5994043" cy="29832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None/>
            </a:pPr>
            <a:r>
              <a:rPr b="1" lang="en-US" sz="2400">
                <a:solidFill>
                  <a:srgbClr val="F37A87"/>
                </a:solidFill>
                <a:latin typeface="Tajawal"/>
                <a:ea typeface="Tajawal"/>
                <a:cs typeface="Tajawal"/>
                <a:sym typeface="Tajawal"/>
              </a:rPr>
              <a:t>خاتمــة</a:t>
            </a:r>
            <a:endParaRPr b="1" sz="2400">
              <a:solidFill>
                <a:srgbClr val="F37A87"/>
              </a:solidFill>
              <a:latin typeface="Tajawal"/>
              <a:ea typeface="Tajawal"/>
              <a:cs typeface="Tajawal"/>
              <a:sym typeface="Tajawal"/>
            </a:endParaRPr>
          </a:p>
        </p:txBody>
      </p:sp>
      <p:pic>
        <p:nvPicPr>
          <p:cNvPr descr="https://lh7-rt.googleusercontent.com/slidesz/AGV_vUfuhcoy9UpBQS_wenXLTKEJLdcSbuqVtdKZV88sDo91uQTd7Sy0AfpztcQMMLSxBUQxT7_4XQe2rRWRMiwQdlSdY_zs1RQ4PtpS0aYNhaMoxjaK5ra6WHpI8NrtvOCW6eb5hfAtdzn53Kg_fw3lPIESCydERINWtzd4cpdQKI_Yux8J1fOITQ=s2048?key=nTqLkZxG2mS9NfINltb4XA" id="365" name="Google Shape;365;p54"/>
          <p:cNvPicPr preferRelativeResize="0"/>
          <p:nvPr/>
        </p:nvPicPr>
        <p:blipFill rotWithShape="1">
          <a:blip r:embed="rId4">
            <a:alphaModFix/>
          </a:blip>
          <a:srcRect b="9167" l="14048" r="75634" t="75333"/>
          <a:stretch/>
        </p:blipFill>
        <p:spPr>
          <a:xfrm>
            <a:off x="8186057" y="2586283"/>
            <a:ext cx="1567542" cy="1266092"/>
          </a:xfrm>
          <a:prstGeom prst="rect">
            <a:avLst/>
          </a:prstGeom>
          <a:noFill/>
          <a:ln>
            <a:noFill/>
          </a:ln>
        </p:spPr>
      </p:pic>
      <p:pic>
        <p:nvPicPr>
          <p:cNvPr id="366" name="Google Shape;366;p54"/>
          <p:cNvPicPr preferRelativeResize="0"/>
          <p:nvPr/>
        </p:nvPicPr>
        <p:blipFill rotWithShape="1">
          <a:blip r:embed="rId5">
            <a:alphaModFix/>
          </a:blip>
          <a:srcRect b="0" l="0" r="0" t="0"/>
          <a:stretch/>
        </p:blipFill>
        <p:spPr>
          <a:xfrm>
            <a:off x="6847366" y="181700"/>
            <a:ext cx="2045409" cy="515651"/>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9"/>
          <p:cNvSpPr txBox="1"/>
          <p:nvPr/>
        </p:nvSpPr>
        <p:spPr>
          <a:xfrm>
            <a:off x="0" y="0"/>
            <a:ext cx="9144000" cy="51435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372" name="Google Shape;372;p9"/>
          <p:cNvSpPr txBox="1"/>
          <p:nvPr>
            <p:ph type="title"/>
          </p:nvPr>
        </p:nvSpPr>
        <p:spPr>
          <a:xfrm>
            <a:off x="457200" y="1714350"/>
            <a:ext cx="8229600" cy="8574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SzPts val="1800"/>
              <a:buNone/>
            </a:pPr>
            <a:br>
              <a:rPr b="1" lang="en-US" sz="2400">
                <a:solidFill>
                  <a:schemeClr val="lt1"/>
                </a:solidFill>
                <a:latin typeface="Tajawal"/>
                <a:ea typeface="Tajawal"/>
                <a:cs typeface="Tajawal"/>
                <a:sym typeface="Tajawal"/>
              </a:rPr>
            </a:br>
            <a:r>
              <a:rPr b="1" lang="en-US" sz="3600">
                <a:solidFill>
                  <a:schemeClr val="lt1"/>
                </a:solidFill>
                <a:latin typeface="Tajawal"/>
                <a:ea typeface="Tajawal"/>
                <a:cs typeface="Tajawal"/>
                <a:sym typeface="Tajawal"/>
              </a:rPr>
              <a:t>شكراً جزيلاً</a:t>
            </a:r>
            <a:endParaRPr b="1" sz="2400">
              <a:solidFill>
                <a:schemeClr val="lt1"/>
              </a:solidFill>
              <a:latin typeface="Tajawal"/>
              <a:ea typeface="Tajawal"/>
              <a:cs typeface="Tajawal"/>
              <a:sym typeface="Tajawal"/>
            </a:endParaRPr>
          </a:p>
        </p:txBody>
      </p:sp>
      <p:pic>
        <p:nvPicPr>
          <p:cNvPr descr="Design3" id="373" name="Google Shape;373;p9"/>
          <p:cNvPicPr preferRelativeResize="0"/>
          <p:nvPr/>
        </p:nvPicPr>
        <p:blipFill rotWithShape="1">
          <a:blip r:embed="rId3">
            <a:alphaModFix/>
          </a:blip>
          <a:srcRect b="0" l="0" r="0" t="0"/>
          <a:stretch/>
        </p:blipFill>
        <p:spPr>
          <a:xfrm>
            <a:off x="4695727" y="1868082"/>
            <a:ext cx="1102519" cy="361950"/>
          </a:xfrm>
          <a:prstGeom prst="rect">
            <a:avLst/>
          </a:prstGeom>
          <a:noFill/>
          <a:ln>
            <a:noFill/>
          </a:ln>
        </p:spPr>
      </p:pic>
      <p:pic>
        <p:nvPicPr>
          <p:cNvPr id="374" name="Google Shape;374;p9"/>
          <p:cNvPicPr preferRelativeResize="0"/>
          <p:nvPr/>
        </p:nvPicPr>
        <p:blipFill rotWithShape="1">
          <a:blip r:embed="rId4">
            <a:alphaModFix/>
          </a:blip>
          <a:srcRect b="0" l="0" r="0" t="0"/>
          <a:stretch/>
        </p:blipFill>
        <p:spPr>
          <a:xfrm>
            <a:off x="6755217" y="172830"/>
            <a:ext cx="2148985" cy="532726"/>
          </a:xfrm>
          <a:prstGeom prst="rect">
            <a:avLst/>
          </a:prstGeom>
          <a:noFill/>
          <a:ln>
            <a:noFill/>
          </a:ln>
        </p:spPr>
      </p:pic>
      <p:sp>
        <p:nvSpPr>
          <p:cNvPr id="375" name="Google Shape;375;p9"/>
          <p:cNvSpPr/>
          <p:nvPr/>
        </p:nvSpPr>
        <p:spPr>
          <a:xfrm>
            <a:off x="0" y="4776426"/>
            <a:ext cx="9144000" cy="36707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76" name="Google Shape;376;p9"/>
          <p:cNvSpPr txBox="1"/>
          <p:nvPr/>
        </p:nvSpPr>
        <p:spPr>
          <a:xfrm>
            <a:off x="0" y="4776426"/>
            <a:ext cx="9143999" cy="316317"/>
          </a:xfrm>
          <a:prstGeom prst="rect">
            <a:avLst/>
          </a:prstGeom>
          <a:noFill/>
          <a:ln>
            <a:noFill/>
          </a:ln>
        </p:spPr>
        <p:txBody>
          <a:bodyPr anchorCtr="0" anchor="ctr" bIns="45700" lIns="91425" spcFirstLastPara="1" rIns="91425" wrap="square" tIns="45700">
            <a:noAutofit/>
          </a:bodyPr>
          <a:lstStyle/>
          <a:p>
            <a:pPr indent="0" lvl="0" marL="0" marR="0" rtl="1" algn="ctr">
              <a:lnSpc>
                <a:spcPct val="150000"/>
              </a:lnSpc>
              <a:spcBef>
                <a:spcPts val="0"/>
              </a:spcBef>
              <a:spcAft>
                <a:spcPts val="0"/>
              </a:spcAft>
              <a:buNone/>
            </a:pPr>
            <a:r>
              <a:rPr b="1" i="0" lang="en-US" sz="1600" u="none" cap="none" strike="noStrike">
                <a:solidFill>
                  <a:srgbClr val="65C0BA"/>
                </a:solidFill>
                <a:latin typeface="Tajawal"/>
                <a:ea typeface="Tajawal"/>
                <a:cs typeface="Tajawal"/>
                <a:sym typeface="Tajawal"/>
              </a:rPr>
              <a:t>www.anecd.net</a:t>
            </a:r>
            <a:endParaRPr b="0" i="0" sz="1600" u="none" cap="none" strike="noStrike">
              <a:solidFill>
                <a:srgbClr val="65C0BA"/>
              </a:solidFill>
              <a:latin typeface="Tajawal"/>
              <a:ea typeface="Tajawal"/>
              <a:cs typeface="Tajawal"/>
              <a:sym typeface="Tajaw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5"/>
          <p:cNvSpPr txBox="1"/>
          <p:nvPr>
            <p:ph idx="1" type="body"/>
          </p:nvPr>
        </p:nvSpPr>
        <p:spPr>
          <a:xfrm>
            <a:off x="525439" y="974058"/>
            <a:ext cx="5854096" cy="3987801"/>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t/>
            </a:r>
            <a:endParaRPr sz="2000"/>
          </a:p>
          <a:p>
            <a:pPr indent="-342900" lvl="0" marL="457200" rtl="1" algn="just">
              <a:lnSpc>
                <a:spcPct val="100000"/>
              </a:lnSpc>
              <a:spcBef>
                <a:spcPts val="360"/>
              </a:spcBef>
              <a:spcAft>
                <a:spcPts val="0"/>
              </a:spcAft>
              <a:buClr>
                <a:srgbClr val="F37A87"/>
              </a:buClr>
              <a:buSzPts val="1800"/>
              <a:buFont typeface="Noto Sans Symbols"/>
              <a:buChar char="●"/>
            </a:pPr>
            <a:r>
              <a:rPr lang="en-US" sz="1400">
                <a:latin typeface="Tajawal"/>
                <a:ea typeface="Tajawal"/>
                <a:cs typeface="Tajawal"/>
                <a:sym typeface="Tajawal"/>
              </a:rPr>
              <a:t>تكمن أهمية هذا البرنامج في ظل محدوديّة الأبحاث والسياسات الموجّهة لتنمية الطفولة المبكّرة في العالم العربي، على الرغم من ما تُظهره الاستثمارات في هذا المجال من مردودٍ اجتماعي واقتصادي مرتفع. ومن هذا المنطلق، تُعدّ برامج التربية الوالدية مدخلًا عمليًا وفعّالًا لمعالجة هذه الفجوات، من خلال دعم الأهل ومقدّمي الرعاية بأساليب تربوية عملية قائمة على الأدلة العلمية.</a:t>
            </a:r>
            <a:endParaRPr sz="1400">
              <a:latin typeface="Tajawal"/>
              <a:ea typeface="Tajawal"/>
              <a:cs typeface="Tajawal"/>
              <a:sym typeface="Tajawal"/>
            </a:endParaRPr>
          </a:p>
          <a:p>
            <a:pPr indent="-228600" lvl="0" marL="457200" rtl="1" algn="just">
              <a:lnSpc>
                <a:spcPct val="100000"/>
              </a:lnSpc>
              <a:spcBef>
                <a:spcPts val="360"/>
              </a:spcBef>
              <a:spcAft>
                <a:spcPts val="0"/>
              </a:spcAft>
              <a:buClr>
                <a:srgbClr val="F37A87"/>
              </a:buClr>
              <a:buSzPts val="1800"/>
              <a:buFont typeface="Noto Sans Symbols"/>
              <a:buNone/>
            </a:pPr>
            <a:r>
              <a:t/>
            </a:r>
            <a:endParaRPr sz="1400">
              <a:latin typeface="Tajawal"/>
              <a:ea typeface="Tajawal"/>
              <a:cs typeface="Tajawal"/>
              <a:sym typeface="Tajawal"/>
            </a:endParaRPr>
          </a:p>
          <a:p>
            <a:pPr indent="-342900" lvl="0" marL="457200" rtl="1" algn="just">
              <a:lnSpc>
                <a:spcPct val="100000"/>
              </a:lnSpc>
              <a:spcBef>
                <a:spcPts val="360"/>
              </a:spcBef>
              <a:spcAft>
                <a:spcPts val="0"/>
              </a:spcAft>
              <a:buClr>
                <a:srgbClr val="F37A87"/>
              </a:buClr>
              <a:buSzPts val="1800"/>
              <a:buFont typeface="Noto Sans Symbols"/>
              <a:buChar char="●"/>
            </a:pPr>
            <a:r>
              <a:rPr lang="en-US" sz="1400">
                <a:latin typeface="Tajawal"/>
                <a:ea typeface="Tajawal"/>
                <a:cs typeface="Tajawal"/>
                <a:sym typeface="Tajawal"/>
              </a:rPr>
              <a:t>فيما يلي سنلقي الضوء على نشأة برنامج HEPPP، وتطوره، ومكانته في السياق العالمي والعربي واللبناني، مع تسليط الضوء على تجربة "ورشة الموارد العربية" في تطوير وتطبيق هذا النموذج في المنطقة، بما يتماشى مع احتياجات المجتمعات المحليّة وأولويات الطفولة المبكّرة.</a:t>
            </a:r>
            <a:endParaRPr/>
          </a:p>
          <a:p>
            <a:pPr indent="-228600" lvl="0" marL="457200" rtl="1" algn="just">
              <a:lnSpc>
                <a:spcPct val="100000"/>
              </a:lnSpc>
              <a:spcBef>
                <a:spcPts val="360"/>
              </a:spcBef>
              <a:spcAft>
                <a:spcPts val="0"/>
              </a:spcAft>
              <a:buSzPts val="1800"/>
              <a:buNone/>
            </a:pPr>
            <a:r>
              <a:t/>
            </a:r>
            <a:endParaRPr sz="2000">
              <a:latin typeface="Calibri"/>
              <a:ea typeface="Calibri"/>
              <a:cs typeface="Calibri"/>
              <a:sym typeface="Calibri"/>
            </a:endParaRPr>
          </a:p>
        </p:txBody>
      </p:sp>
      <p:sp>
        <p:nvSpPr>
          <p:cNvPr id="148" name="Google Shape;148;p5"/>
          <p:cNvSpPr txBox="1"/>
          <p:nvPr/>
        </p:nvSpPr>
        <p:spPr>
          <a:xfrm>
            <a:off x="903768" y="808074"/>
            <a:ext cx="4986670" cy="439601"/>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chemeClr val="dk2"/>
              </a:buClr>
              <a:buSzPts val="1800"/>
              <a:buFont typeface="Arial"/>
              <a:buNone/>
            </a:pPr>
            <a:r>
              <a:rPr b="1" i="0" lang="en-US" sz="2000" u="none" cap="none" strike="noStrike">
                <a:solidFill>
                  <a:srgbClr val="F37A87"/>
                </a:solidFill>
                <a:latin typeface="Tajawal"/>
                <a:ea typeface="Tajawal"/>
                <a:cs typeface="Tajawal"/>
                <a:sym typeface="Tajawal"/>
              </a:rPr>
              <a:t>الأهمية</a:t>
            </a:r>
            <a:endParaRPr b="1" i="0" sz="2000" u="none" cap="none" strike="noStrike">
              <a:solidFill>
                <a:srgbClr val="F37A87"/>
              </a:solidFill>
              <a:latin typeface="Tajawal"/>
              <a:ea typeface="Tajawal"/>
              <a:cs typeface="Tajawal"/>
              <a:sym typeface="Tajawal"/>
            </a:endParaRPr>
          </a:p>
        </p:txBody>
      </p:sp>
      <p:sp>
        <p:nvSpPr>
          <p:cNvPr id="149" name="Google Shape;149;p5"/>
          <p:cNvSpPr txBox="1"/>
          <p:nvPr/>
        </p:nvSpPr>
        <p:spPr>
          <a:xfrm>
            <a:off x="6521302" y="0"/>
            <a:ext cx="262289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r">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pic>
        <p:nvPicPr>
          <p:cNvPr id="150" name="Google Shape;150;p5"/>
          <p:cNvPicPr preferRelativeResize="0"/>
          <p:nvPr/>
        </p:nvPicPr>
        <p:blipFill rotWithShape="1">
          <a:blip r:embed="rId3">
            <a:alphaModFix/>
          </a:blip>
          <a:srcRect b="0" l="0" r="0" t="0"/>
          <a:stretch/>
        </p:blipFill>
        <p:spPr>
          <a:xfrm>
            <a:off x="6824097" y="172830"/>
            <a:ext cx="2080105" cy="515651"/>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pic>
        <p:nvPicPr>
          <p:cNvPr id="155" name="Google Shape;155;p2"/>
          <p:cNvPicPr preferRelativeResize="0"/>
          <p:nvPr/>
        </p:nvPicPr>
        <p:blipFill rotWithShape="1">
          <a:blip r:embed="rId3">
            <a:alphaModFix/>
          </a:blip>
          <a:srcRect b="0" l="0" r="0" t="0"/>
          <a:stretch/>
        </p:blipFill>
        <p:spPr>
          <a:xfrm>
            <a:off x="-6827" y="1512143"/>
            <a:ext cx="9144000" cy="3631356"/>
          </a:xfrm>
          <a:prstGeom prst="rect">
            <a:avLst/>
          </a:prstGeom>
          <a:noFill/>
          <a:ln>
            <a:noFill/>
          </a:ln>
        </p:spPr>
      </p:pic>
      <p:sp>
        <p:nvSpPr>
          <p:cNvPr id="156" name="Google Shape;156;p2"/>
          <p:cNvSpPr txBox="1"/>
          <p:nvPr>
            <p:ph type="title"/>
          </p:nvPr>
        </p:nvSpPr>
        <p:spPr>
          <a:xfrm>
            <a:off x="288135" y="901301"/>
            <a:ext cx="8229600" cy="418417"/>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نظرة عامة عالمية وعربية على برامج HEPPP </a:t>
            </a:r>
            <a:endParaRPr sz="2000">
              <a:solidFill>
                <a:srgbClr val="F37A87"/>
              </a:solidFill>
              <a:latin typeface="Tajawal"/>
              <a:ea typeface="Tajawal"/>
              <a:cs typeface="Tajawal"/>
              <a:sym typeface="Tajawal"/>
            </a:endParaRPr>
          </a:p>
        </p:txBody>
      </p:sp>
      <p:sp>
        <p:nvSpPr>
          <p:cNvPr id="157" name="Google Shape;157;p2"/>
          <p:cNvSpPr txBox="1"/>
          <p:nvPr>
            <p:ph idx="1" type="body"/>
          </p:nvPr>
        </p:nvSpPr>
        <p:spPr>
          <a:xfrm>
            <a:off x="994587" y="1512143"/>
            <a:ext cx="7453988" cy="3020514"/>
          </a:xfrm>
          <a:prstGeom prst="rect">
            <a:avLst/>
          </a:prstGeom>
          <a:noFill/>
          <a:ln>
            <a:noFill/>
          </a:ln>
        </p:spPr>
        <p:txBody>
          <a:bodyPr anchorCtr="0" anchor="t" bIns="45700" lIns="91425" spcFirstLastPara="1" rIns="91425" wrap="square" tIns="45700">
            <a:noAutofit/>
          </a:bodyPr>
          <a:lstStyle/>
          <a:p>
            <a:pPr indent="-342900" lvl="0" marL="457200" rtl="1" algn="r">
              <a:lnSpc>
                <a:spcPct val="100000"/>
              </a:lnSpc>
              <a:spcBef>
                <a:spcPts val="360"/>
              </a:spcBef>
              <a:spcAft>
                <a:spcPts val="0"/>
              </a:spcAft>
              <a:buSzPts val="1800"/>
              <a:buChar char="•"/>
            </a:pPr>
            <a:r>
              <a:rPr b="1" lang="en-US" sz="1400">
                <a:latin typeface="Tajawal"/>
                <a:ea typeface="Tajawal"/>
                <a:cs typeface="Tajawal"/>
                <a:sym typeface="Tajawal"/>
              </a:rPr>
              <a:t>المنظور العالمي</a:t>
            </a:r>
            <a:endParaRPr b="1" sz="1400">
              <a:latin typeface="Tajawal"/>
              <a:ea typeface="Tajawal"/>
              <a:cs typeface="Tajawal"/>
              <a:sym typeface="Tajawal"/>
            </a:endParaRPr>
          </a:p>
          <a:p>
            <a:pPr indent="0" lvl="0" marL="114300" rtl="1" algn="r">
              <a:lnSpc>
                <a:spcPct val="100000"/>
              </a:lnSpc>
              <a:spcBef>
                <a:spcPts val="360"/>
              </a:spcBef>
              <a:spcAft>
                <a:spcPts val="0"/>
              </a:spcAft>
              <a:buSzPts val="1800"/>
              <a:buNone/>
            </a:pPr>
            <a:r>
              <a:t/>
            </a:r>
            <a:endParaRPr b="1" sz="1400">
              <a:latin typeface="Tajawal"/>
              <a:ea typeface="Tajawal"/>
              <a:cs typeface="Tajawal"/>
              <a:sym typeface="Tajawal"/>
            </a:endParaRPr>
          </a:p>
          <a:p>
            <a:pPr indent="0" lvl="0" marL="114300" rtl="1" algn="r">
              <a:lnSpc>
                <a:spcPct val="100000"/>
              </a:lnSpc>
              <a:spcBef>
                <a:spcPts val="360"/>
              </a:spcBef>
              <a:spcAft>
                <a:spcPts val="0"/>
              </a:spcAft>
              <a:buSzPts val="1800"/>
              <a:buNone/>
            </a:pPr>
            <a:r>
              <a:rPr b="1" lang="en-US" sz="1400">
                <a:latin typeface="Tajawal"/>
                <a:ea typeface="Tajawal"/>
                <a:cs typeface="Tajawal"/>
                <a:sym typeface="Tajawal"/>
              </a:rPr>
              <a:t>النشأة والتطور:</a:t>
            </a:r>
            <a:endParaRPr sz="1400">
              <a:latin typeface="Tajawal"/>
              <a:ea typeface="Tajawal"/>
              <a:cs typeface="Tajawal"/>
              <a:sym typeface="Tajawal"/>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بدأت برامج الوالدية في منتصف القرن العشرين انطلاقًا من علم النفس التنموي وحماية الطفل.</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من الأمثلة المبكّرة: برنامج  Perry Preschool (1962)، وبرنامج Head Start (1965)  في الولايات المتحدة.</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منذ الثمانينات ظهرت برامج قائمة على الأدلة مثل Triple P) أستراليا(،The Incredible Years  (الولايات المتحدة)، وبرنامج Parenting for Lifelong Health  (اليونيسف ومنظمة الصحة العالمية).</a:t>
            </a:r>
            <a:endParaRPr/>
          </a:p>
          <a:p>
            <a:pPr indent="0" lvl="0" marL="114300" rtl="1" algn="r">
              <a:lnSpc>
                <a:spcPct val="100000"/>
              </a:lnSpc>
              <a:spcBef>
                <a:spcPts val="360"/>
              </a:spcBef>
              <a:spcAft>
                <a:spcPts val="0"/>
              </a:spcAft>
              <a:buSzPts val="1800"/>
              <a:buNone/>
            </a:pPr>
            <a:r>
              <a:t/>
            </a:r>
            <a:endParaRPr sz="1400">
              <a:latin typeface="Tajawal"/>
              <a:ea typeface="Tajawal"/>
              <a:cs typeface="Tajawal"/>
              <a:sym typeface="Tajawal"/>
            </a:endParaRPr>
          </a:p>
          <a:p>
            <a:pPr indent="-342900" lvl="0" marL="457200" rtl="1" algn="r">
              <a:lnSpc>
                <a:spcPct val="100000"/>
              </a:lnSpc>
              <a:spcBef>
                <a:spcPts val="360"/>
              </a:spcBef>
              <a:spcAft>
                <a:spcPts val="0"/>
              </a:spcAft>
              <a:buSzPts val="1800"/>
              <a:buFont typeface="Arial"/>
              <a:buChar char="•"/>
            </a:pPr>
            <a:r>
              <a:rPr b="1" lang="en-US" sz="1400">
                <a:latin typeface="Tajawal"/>
                <a:ea typeface="Tajawal"/>
                <a:cs typeface="Tajawal"/>
                <a:sym typeface="Tajawal"/>
              </a:rPr>
              <a:t>الخصائص الأساسية لهذه البرامج عالميّاً: </a:t>
            </a:r>
            <a:endParaRPr sz="1400">
              <a:latin typeface="Tajawal"/>
              <a:ea typeface="Tajawal"/>
              <a:cs typeface="Tajawal"/>
              <a:sym typeface="Tajawal"/>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تعزيز معرفة الأهل، الرعاية المستجيبة، والانضباط الإيجابي.</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يتم تنفيذها من خلال مجموعات، زيارات منزلية، أدوات رقمية، وربطها بالمدارس.</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تركّز على التحفيز المبكّر، العلاقات، وصحة مقدّمي الرعاية النفسية.</a:t>
            </a:r>
            <a:endParaRPr/>
          </a:p>
          <a:p>
            <a:pPr indent="0" lvl="0" marL="114300" rtl="1" algn="r">
              <a:lnSpc>
                <a:spcPct val="100000"/>
              </a:lnSpc>
              <a:spcBef>
                <a:spcPts val="360"/>
              </a:spcBef>
              <a:spcAft>
                <a:spcPts val="0"/>
              </a:spcAft>
              <a:buSzPts val="1800"/>
              <a:buNone/>
            </a:pPr>
            <a:r>
              <a:t/>
            </a:r>
            <a:endParaRPr sz="1400">
              <a:latin typeface="Tajawal"/>
              <a:ea typeface="Tajawal"/>
              <a:cs typeface="Tajawal"/>
              <a:sym typeface="Tajawal"/>
            </a:endParaRPr>
          </a:p>
          <a:p>
            <a:pPr indent="-228600" lvl="0" marL="457200" rtl="1" algn="just">
              <a:lnSpc>
                <a:spcPct val="100000"/>
              </a:lnSpc>
              <a:spcBef>
                <a:spcPts val="360"/>
              </a:spcBef>
              <a:spcAft>
                <a:spcPts val="0"/>
              </a:spcAft>
              <a:buSzPts val="1800"/>
              <a:buNone/>
            </a:pPr>
            <a:r>
              <a:t/>
            </a:r>
            <a:endParaRPr sz="1800">
              <a:solidFill>
                <a:schemeClr val="dk1"/>
              </a:solidFill>
              <a:latin typeface="Arial"/>
              <a:ea typeface="Arial"/>
              <a:cs typeface="Arial"/>
              <a:sym typeface="Arial"/>
            </a:endParaRPr>
          </a:p>
        </p:txBody>
      </p:sp>
      <p:pic>
        <p:nvPicPr>
          <p:cNvPr id="158" name="Google Shape;158;p2"/>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pic>
        <p:nvPicPr>
          <p:cNvPr id="163" name="Google Shape;163;p7"/>
          <p:cNvPicPr preferRelativeResize="0"/>
          <p:nvPr/>
        </p:nvPicPr>
        <p:blipFill rotWithShape="1">
          <a:blip r:embed="rId3">
            <a:alphaModFix/>
          </a:blip>
          <a:srcRect b="0" l="0" r="0" t="0"/>
          <a:stretch/>
        </p:blipFill>
        <p:spPr>
          <a:xfrm>
            <a:off x="-6827" y="1398729"/>
            <a:ext cx="9144000" cy="3744771"/>
          </a:xfrm>
          <a:prstGeom prst="rect">
            <a:avLst/>
          </a:prstGeom>
          <a:noFill/>
          <a:ln>
            <a:noFill/>
          </a:ln>
        </p:spPr>
      </p:pic>
      <p:sp>
        <p:nvSpPr>
          <p:cNvPr id="164" name="Google Shape;164;p7"/>
          <p:cNvSpPr txBox="1"/>
          <p:nvPr>
            <p:ph type="title"/>
          </p:nvPr>
        </p:nvSpPr>
        <p:spPr>
          <a:xfrm>
            <a:off x="288135" y="901301"/>
            <a:ext cx="8229600" cy="418417"/>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نظرة عامة عالمية وعربية على برامج HEPPP </a:t>
            </a:r>
            <a:endParaRPr sz="2000">
              <a:solidFill>
                <a:srgbClr val="F37A87"/>
              </a:solidFill>
              <a:latin typeface="Tajawal"/>
              <a:ea typeface="Tajawal"/>
              <a:cs typeface="Tajawal"/>
              <a:sym typeface="Tajawal"/>
            </a:endParaRPr>
          </a:p>
        </p:txBody>
      </p:sp>
      <p:sp>
        <p:nvSpPr>
          <p:cNvPr id="165" name="Google Shape;165;p7"/>
          <p:cNvSpPr txBox="1"/>
          <p:nvPr>
            <p:ph idx="1" type="body"/>
          </p:nvPr>
        </p:nvSpPr>
        <p:spPr>
          <a:xfrm>
            <a:off x="1765005" y="1554673"/>
            <a:ext cx="6683570" cy="3020514"/>
          </a:xfrm>
          <a:prstGeom prst="rect">
            <a:avLst/>
          </a:prstGeom>
          <a:noFill/>
          <a:ln>
            <a:noFill/>
          </a:ln>
        </p:spPr>
        <p:txBody>
          <a:bodyPr anchorCtr="0" anchor="t" bIns="45700" lIns="91425" spcFirstLastPara="1" rIns="91425" wrap="square" tIns="45700">
            <a:noAutofit/>
          </a:bodyPr>
          <a:lstStyle/>
          <a:p>
            <a:pPr indent="-342900" lvl="0" marL="457200" rtl="1" algn="r">
              <a:lnSpc>
                <a:spcPct val="100000"/>
              </a:lnSpc>
              <a:spcBef>
                <a:spcPts val="360"/>
              </a:spcBef>
              <a:spcAft>
                <a:spcPts val="0"/>
              </a:spcAft>
              <a:buSzPts val="1800"/>
              <a:buChar char="•"/>
            </a:pPr>
            <a:r>
              <a:rPr b="1" lang="en-US" sz="1400">
                <a:latin typeface="Tajawal"/>
                <a:ea typeface="Tajawal"/>
                <a:cs typeface="Tajawal"/>
                <a:sym typeface="Tajawal"/>
              </a:rPr>
              <a:t>الديناميات المعاصرة:</a:t>
            </a:r>
            <a:endParaRPr sz="1400">
              <a:latin typeface="Tajawal"/>
              <a:ea typeface="Tajawal"/>
              <a:cs typeface="Tajawal"/>
              <a:sym typeface="Tajawal"/>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أصبحت مركزية في استراتيجيات تنمية الطفولة المبكّرة عالميّاً، وتحظى بدعم من منظمة الصّحة العالمية، اليونيسف، اليونسكو، والبنك الدولي.</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مرتبطة بأهداف التنمية المستدامة (4.2 و5.5)، مع تركيز على الوالدية والمساواة الجندريّة.</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تسارع الاعتماد على التدّخلات الرقمية وعن بعد خلال جائحة كوفيد-19.</a:t>
            </a:r>
            <a:endParaRPr/>
          </a:p>
          <a:p>
            <a:pPr indent="0" lvl="0" marL="114300" rtl="1" algn="r">
              <a:lnSpc>
                <a:spcPct val="100000"/>
              </a:lnSpc>
              <a:spcBef>
                <a:spcPts val="360"/>
              </a:spcBef>
              <a:spcAft>
                <a:spcPts val="0"/>
              </a:spcAft>
              <a:buSzPts val="1800"/>
              <a:buNone/>
            </a:pPr>
            <a:r>
              <a:t/>
            </a:r>
            <a:endParaRPr sz="1400">
              <a:latin typeface="Tajawal"/>
              <a:ea typeface="Tajawal"/>
              <a:cs typeface="Tajawal"/>
              <a:sym typeface="Tajawal"/>
            </a:endParaRPr>
          </a:p>
          <a:p>
            <a:pPr indent="-342900" lvl="0" marL="457200" rtl="1" algn="r">
              <a:lnSpc>
                <a:spcPct val="100000"/>
              </a:lnSpc>
              <a:spcBef>
                <a:spcPts val="360"/>
              </a:spcBef>
              <a:spcAft>
                <a:spcPts val="0"/>
              </a:spcAft>
              <a:buSzPts val="1800"/>
              <a:buChar char="•"/>
            </a:pPr>
            <a:r>
              <a:rPr b="1" lang="en-US" sz="1400">
                <a:latin typeface="Tajawal"/>
                <a:ea typeface="Tajawal"/>
                <a:cs typeface="Tajawal"/>
                <a:sym typeface="Tajawal"/>
              </a:rPr>
              <a:t>المنظور الإقليمي (العالم العربي)</a:t>
            </a:r>
            <a:endParaRPr sz="1400">
              <a:latin typeface="Tajawal"/>
              <a:ea typeface="Tajawal"/>
              <a:cs typeface="Tajawal"/>
              <a:sym typeface="Tajawal"/>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تاريخياً كانت نادرة، وغالبًا ما كانت مدمجة ضمن برامج الصّحة أو التعليم بدون هوية واضحة.</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خلال الـ15 سنة الأخيرة: تصاعد الاهتمام بها نتيجة الأزمات الإنسانية.</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الدوافع: أوضاع اللاجئين، الفقر، الهشاشة الاجتماعية.</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الجهات المنفّذة: منظمات غير حكوميّة، الأمم المتحدة، ووزارات، من الأمثلة: برنامج اليونيسف: أنقذوا الأطفال.</a:t>
            </a:r>
            <a:endParaRPr/>
          </a:p>
          <a:p>
            <a:pPr indent="0" lvl="0" marL="114300" rtl="1" algn="r">
              <a:lnSpc>
                <a:spcPct val="100000"/>
              </a:lnSpc>
              <a:spcBef>
                <a:spcPts val="360"/>
              </a:spcBef>
              <a:spcAft>
                <a:spcPts val="0"/>
              </a:spcAft>
              <a:buSzPts val="1800"/>
              <a:buNone/>
            </a:pPr>
            <a:r>
              <a:rPr lang="en-US" sz="1400">
                <a:latin typeface="Tajawal"/>
                <a:ea typeface="Tajawal"/>
                <a:cs typeface="Tajawal"/>
                <a:sym typeface="Tajawal"/>
              </a:rPr>
              <a:t>البحث العلمي حولها لا يزال محدودًا ومجزأً، مع غياب التقييمات واسعة النطاق.</a:t>
            </a:r>
            <a:endParaRPr/>
          </a:p>
          <a:p>
            <a:pPr indent="-228600" lvl="0" marL="457200" rtl="1" algn="just">
              <a:lnSpc>
                <a:spcPct val="100000"/>
              </a:lnSpc>
              <a:spcBef>
                <a:spcPts val="360"/>
              </a:spcBef>
              <a:spcAft>
                <a:spcPts val="0"/>
              </a:spcAft>
              <a:buSzPts val="1800"/>
              <a:buNone/>
            </a:pPr>
            <a:r>
              <a:t/>
            </a:r>
            <a:endParaRPr sz="1800">
              <a:solidFill>
                <a:schemeClr val="dk1"/>
              </a:solidFill>
              <a:latin typeface="Arial"/>
              <a:ea typeface="Arial"/>
              <a:cs typeface="Arial"/>
              <a:sym typeface="Arial"/>
            </a:endParaRPr>
          </a:p>
        </p:txBody>
      </p:sp>
      <p:pic>
        <p:nvPicPr>
          <p:cNvPr id="166" name="Google Shape;166;p7"/>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pic>
        <p:nvPicPr>
          <p:cNvPr id="171" name="Google Shape;171;p15"/>
          <p:cNvPicPr preferRelativeResize="0"/>
          <p:nvPr/>
        </p:nvPicPr>
        <p:blipFill rotWithShape="1">
          <a:blip r:embed="rId3">
            <a:alphaModFix/>
          </a:blip>
          <a:srcRect b="0" l="0" r="0" t="0"/>
          <a:stretch/>
        </p:blipFill>
        <p:spPr>
          <a:xfrm>
            <a:off x="-6827" y="1398729"/>
            <a:ext cx="9144000" cy="3744771"/>
          </a:xfrm>
          <a:prstGeom prst="rect">
            <a:avLst/>
          </a:prstGeom>
          <a:noFill/>
          <a:ln>
            <a:noFill/>
          </a:ln>
        </p:spPr>
      </p:pic>
      <p:sp>
        <p:nvSpPr>
          <p:cNvPr id="172" name="Google Shape;172;p15"/>
          <p:cNvSpPr txBox="1"/>
          <p:nvPr>
            <p:ph type="title"/>
          </p:nvPr>
        </p:nvSpPr>
        <p:spPr>
          <a:xfrm>
            <a:off x="288135" y="901301"/>
            <a:ext cx="8229600" cy="418417"/>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نظرة عامة عالمية وعربية على برامج HEPPP </a:t>
            </a:r>
            <a:endParaRPr sz="2000">
              <a:solidFill>
                <a:srgbClr val="F37A87"/>
              </a:solidFill>
              <a:latin typeface="Tajawal"/>
              <a:ea typeface="Tajawal"/>
              <a:cs typeface="Tajawal"/>
              <a:sym typeface="Tajawal"/>
            </a:endParaRPr>
          </a:p>
        </p:txBody>
      </p:sp>
      <p:sp>
        <p:nvSpPr>
          <p:cNvPr id="173" name="Google Shape;173;p15"/>
          <p:cNvSpPr txBox="1"/>
          <p:nvPr>
            <p:ph idx="1" type="body"/>
          </p:nvPr>
        </p:nvSpPr>
        <p:spPr>
          <a:xfrm>
            <a:off x="1765005" y="1554673"/>
            <a:ext cx="6683570" cy="353956"/>
          </a:xfrm>
          <a:prstGeom prst="rect">
            <a:avLst/>
          </a:prstGeom>
          <a:noFill/>
          <a:ln>
            <a:noFill/>
          </a:ln>
        </p:spPr>
        <p:txBody>
          <a:bodyPr anchorCtr="0" anchor="t" bIns="45700" lIns="91425" spcFirstLastPara="1" rIns="91425" wrap="square" tIns="45700">
            <a:noAutofit/>
          </a:bodyPr>
          <a:lstStyle/>
          <a:p>
            <a:pPr indent="-342900" lvl="0" marL="457200" rtl="1" algn="just">
              <a:lnSpc>
                <a:spcPct val="100000"/>
              </a:lnSpc>
              <a:spcBef>
                <a:spcPts val="360"/>
              </a:spcBef>
              <a:spcAft>
                <a:spcPts val="0"/>
              </a:spcAft>
              <a:buSzPts val="1800"/>
              <a:buChar char="•"/>
            </a:pPr>
            <a:r>
              <a:rPr b="1" lang="en-US" sz="1400">
                <a:latin typeface="Tajawal"/>
                <a:ea typeface="Tajawal"/>
                <a:cs typeface="Tajawal"/>
                <a:sym typeface="Tajawal"/>
              </a:rPr>
              <a:t>السياق البحثي الأوسع في الدول العربية:</a:t>
            </a:r>
            <a:endParaRPr b="1" sz="1400">
              <a:latin typeface="Tajawal"/>
              <a:ea typeface="Tajawal"/>
              <a:cs typeface="Tajawal"/>
              <a:sym typeface="Tajawal"/>
            </a:endParaRPr>
          </a:p>
        </p:txBody>
      </p:sp>
      <p:sp>
        <p:nvSpPr>
          <p:cNvPr id="174" name="Google Shape;174;p15"/>
          <p:cNvSpPr txBox="1"/>
          <p:nvPr/>
        </p:nvSpPr>
        <p:spPr>
          <a:xfrm>
            <a:off x="2828259" y="2064573"/>
            <a:ext cx="5376241" cy="2680556"/>
          </a:xfrm>
          <a:prstGeom prst="rect">
            <a:avLst/>
          </a:prstGeom>
          <a:noFill/>
          <a:ln>
            <a:noFill/>
          </a:ln>
        </p:spPr>
        <p:txBody>
          <a:bodyPr anchorCtr="0" anchor="t" bIns="45700" lIns="91425" spcFirstLastPara="1" rIns="91425" wrap="square" tIns="45700">
            <a:noAutofit/>
          </a:bodyPr>
          <a:lstStyle/>
          <a:p>
            <a:pPr indent="-342900" lvl="0" marL="457200" marR="0" rtl="1" algn="just">
              <a:lnSpc>
                <a:spcPct val="100000"/>
              </a:lnSpc>
              <a:spcBef>
                <a:spcPts val="360"/>
              </a:spcBef>
              <a:spcAft>
                <a:spcPts val="0"/>
              </a:spcAft>
              <a:buClr>
                <a:schemeClr val="dk1"/>
              </a:buClr>
              <a:buSzPts val="1800"/>
              <a:buFont typeface="Arial"/>
              <a:buChar char="-"/>
            </a:pPr>
            <a:r>
              <a:rPr b="0" i="0" lang="en-US" sz="1400" u="none" cap="none" strike="noStrike">
                <a:solidFill>
                  <a:schemeClr val="dk1"/>
                </a:solidFill>
                <a:latin typeface="Tajawal"/>
                <a:ea typeface="Tajawal"/>
                <a:cs typeface="Tajawal"/>
                <a:sym typeface="Tajawal"/>
              </a:rPr>
              <a:t>تركز غالبية الدراسات على مجالات التعلم المبكّر، النمو المعرفي، الوالديّة، وحماية الطفل.</a:t>
            </a:r>
            <a:endParaRPr/>
          </a:p>
          <a:p>
            <a:pPr indent="-342900" lvl="0" marL="457200" marR="0" rtl="1" algn="just">
              <a:lnSpc>
                <a:spcPct val="100000"/>
              </a:lnSpc>
              <a:spcBef>
                <a:spcPts val="360"/>
              </a:spcBef>
              <a:spcAft>
                <a:spcPts val="0"/>
              </a:spcAft>
              <a:buClr>
                <a:schemeClr val="dk1"/>
              </a:buClr>
              <a:buSzPts val="1800"/>
              <a:buFont typeface="Arial"/>
              <a:buChar char="-"/>
            </a:pPr>
            <a:r>
              <a:rPr b="0" i="0" lang="en-US" sz="1400" u="none" cap="none" strike="noStrike">
                <a:solidFill>
                  <a:schemeClr val="dk1"/>
                </a:solidFill>
                <a:latin typeface="Tajawal"/>
                <a:ea typeface="Tajawal"/>
                <a:cs typeface="Tajawal"/>
                <a:sym typeface="Tajawal"/>
              </a:rPr>
              <a:t>مع ذلك، تبرز فجوات واضحة في مجالات الصّحة النفسية لمقدّمي الرعاية، الإعاقة، الشمول الاجتماعي، تأثيرات التغيّر المناخي، والتعرّض الرقمي.</a:t>
            </a:r>
            <a:endParaRPr/>
          </a:p>
          <a:p>
            <a:pPr indent="-342900" lvl="0" marL="457200" marR="0" rtl="1" algn="just">
              <a:lnSpc>
                <a:spcPct val="100000"/>
              </a:lnSpc>
              <a:spcBef>
                <a:spcPts val="360"/>
              </a:spcBef>
              <a:spcAft>
                <a:spcPts val="0"/>
              </a:spcAft>
              <a:buClr>
                <a:schemeClr val="dk1"/>
              </a:buClr>
              <a:buSzPts val="1800"/>
              <a:buFont typeface="Arial"/>
              <a:buChar char="-"/>
            </a:pPr>
            <a:r>
              <a:rPr b="0" i="0" lang="en-US" sz="1400" u="none" cap="none" strike="noStrike">
                <a:solidFill>
                  <a:schemeClr val="dk1"/>
                </a:solidFill>
                <a:latin typeface="Tajawal"/>
                <a:ea typeface="Tajawal"/>
                <a:cs typeface="Tajawal"/>
                <a:sym typeface="Tajawal"/>
              </a:rPr>
              <a:t>لا تزال معظم الأبحاث تتّسم بالطابع الوصفي، مع ندرة الدراسات الطولية أو التجريبيّة، بالإضافة إلى محدوديّة استخدام أدوات تقييم ملائمة ثقافيًا وسياقيًا.</a:t>
            </a:r>
            <a:endParaRPr/>
          </a:p>
          <a:p>
            <a:pPr indent="-342900" lvl="0" marL="457200" marR="0" rtl="1" algn="just">
              <a:lnSpc>
                <a:spcPct val="100000"/>
              </a:lnSpc>
              <a:spcBef>
                <a:spcPts val="360"/>
              </a:spcBef>
              <a:spcAft>
                <a:spcPts val="0"/>
              </a:spcAft>
              <a:buClr>
                <a:schemeClr val="dk1"/>
              </a:buClr>
              <a:buSzPts val="1800"/>
              <a:buFont typeface="Arial"/>
              <a:buChar char="-"/>
            </a:pPr>
            <a:r>
              <a:rPr b="0" i="0" lang="en-US" sz="1400" u="none" cap="none" strike="noStrike">
                <a:solidFill>
                  <a:schemeClr val="dk1"/>
                </a:solidFill>
                <a:latin typeface="Tajawal"/>
                <a:ea typeface="Tajawal"/>
                <a:cs typeface="Tajawal"/>
                <a:sym typeface="Tajawal"/>
              </a:rPr>
              <a:t>هناك دعوات متزايدة لتعزيز الاستثمار في خدمات تنمية الطفولة المبكّرة، وتوسيع نطاق برامج دعم الوالدية، وإجراء أبحاث تطبيقية تسهم في رسم السياسات الاجتماعية والاقتصادية.</a:t>
            </a:r>
            <a:endParaRPr/>
          </a:p>
          <a:p>
            <a:pPr indent="-228600" lvl="0" marL="457200" marR="0" rtl="1" algn="just">
              <a:lnSpc>
                <a:spcPct val="100000"/>
              </a:lnSpc>
              <a:spcBef>
                <a:spcPts val="360"/>
              </a:spcBef>
              <a:spcAft>
                <a:spcPts val="0"/>
              </a:spcAft>
              <a:buClr>
                <a:schemeClr val="dk1"/>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id="175" name="Google Shape;175;p15"/>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pic>
        <p:nvPicPr>
          <p:cNvPr id="180" name="Google Shape;180;p16"/>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181" name="Google Shape;181;p16"/>
          <p:cNvSpPr txBox="1"/>
          <p:nvPr>
            <p:ph type="title"/>
          </p:nvPr>
        </p:nvSpPr>
        <p:spPr>
          <a:xfrm>
            <a:off x="457200" y="923308"/>
            <a:ext cx="8229600" cy="6537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لبنان في السياق الإقليمي</a:t>
            </a:r>
            <a:endParaRPr sz="2000">
              <a:solidFill>
                <a:srgbClr val="F37A87"/>
              </a:solidFill>
              <a:latin typeface="Tajawal"/>
              <a:ea typeface="Tajawal"/>
              <a:cs typeface="Tajawal"/>
              <a:sym typeface="Tajawal"/>
            </a:endParaRPr>
          </a:p>
        </p:txBody>
      </p:sp>
      <p:sp>
        <p:nvSpPr>
          <p:cNvPr id="182" name="Google Shape;182;p16"/>
          <p:cNvSpPr txBox="1"/>
          <p:nvPr>
            <p:ph idx="1" type="body"/>
          </p:nvPr>
        </p:nvSpPr>
        <p:spPr>
          <a:xfrm>
            <a:off x="807266" y="1447278"/>
            <a:ext cx="7453988" cy="3581922"/>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t/>
            </a:r>
            <a:endParaRPr sz="1800"/>
          </a:p>
          <a:p>
            <a:pPr indent="-228600" lvl="0" marL="457200" rtl="1" algn="just">
              <a:lnSpc>
                <a:spcPct val="100000"/>
              </a:lnSpc>
              <a:spcBef>
                <a:spcPts val="360"/>
              </a:spcBef>
              <a:spcAft>
                <a:spcPts val="0"/>
              </a:spcAft>
              <a:buSzPts val="1800"/>
              <a:buNone/>
            </a:pPr>
            <a:r>
              <a:t/>
            </a:r>
            <a:endParaRPr sz="1800">
              <a:solidFill>
                <a:schemeClr val="dk1"/>
              </a:solidFill>
              <a:latin typeface="Arial"/>
              <a:ea typeface="Arial"/>
              <a:cs typeface="Arial"/>
              <a:sym typeface="Arial"/>
            </a:endParaRPr>
          </a:p>
        </p:txBody>
      </p:sp>
      <p:pic>
        <p:nvPicPr>
          <p:cNvPr descr="star design2" id="183" name="Google Shape;183;p16"/>
          <p:cNvPicPr preferRelativeResize="0"/>
          <p:nvPr/>
        </p:nvPicPr>
        <p:blipFill rotWithShape="1">
          <a:blip r:embed="rId4">
            <a:alphaModFix/>
          </a:blip>
          <a:srcRect b="0" l="0" r="0" t="0"/>
          <a:stretch/>
        </p:blipFill>
        <p:spPr>
          <a:xfrm flipH="1">
            <a:off x="-1604114" y="3646251"/>
            <a:ext cx="3035965" cy="2998505"/>
          </a:xfrm>
          <a:prstGeom prst="rect">
            <a:avLst/>
          </a:prstGeom>
          <a:noFill/>
          <a:ln>
            <a:noFill/>
          </a:ln>
        </p:spPr>
      </p:pic>
      <p:sp>
        <p:nvSpPr>
          <p:cNvPr id="184" name="Google Shape;184;p16"/>
          <p:cNvSpPr txBox="1"/>
          <p:nvPr/>
        </p:nvSpPr>
        <p:spPr>
          <a:xfrm>
            <a:off x="1559441" y="1937649"/>
            <a:ext cx="6025117" cy="2646878"/>
          </a:xfrm>
          <a:prstGeom prst="rect">
            <a:avLst/>
          </a:prstGeom>
          <a:noFill/>
          <a:ln>
            <a:noFill/>
          </a:ln>
        </p:spPr>
        <p:txBody>
          <a:bodyPr anchorCtr="0" anchor="t" bIns="45700" lIns="91425" spcFirstLastPara="1" rIns="91425" wrap="square" tIns="45700">
            <a:spAutoFit/>
          </a:bodyPr>
          <a:lstStyle/>
          <a:p>
            <a:pPr indent="0" lvl="0" marL="0" marR="0" rtl="1" algn="just">
              <a:lnSpc>
                <a:spcPct val="100000"/>
              </a:lnSpc>
              <a:spcBef>
                <a:spcPts val="0"/>
              </a:spcBef>
              <a:spcAft>
                <a:spcPts val="0"/>
              </a:spcAft>
              <a:buNone/>
            </a:pPr>
            <a:r>
              <a:rPr b="1" i="0" lang="en-US" sz="1400" u="none" cap="none" strike="noStrike">
                <a:solidFill>
                  <a:srgbClr val="65C0BA"/>
                </a:solidFill>
                <a:latin typeface="Tajawal"/>
                <a:ea typeface="Tajawal"/>
                <a:cs typeface="Tajawal"/>
                <a:sym typeface="Tajawal"/>
              </a:rPr>
              <a:t>يعاني لبنان من أزمات اجتماعية-اقتصادية وسياسية مركّبة، ويستضيف أعدادًا كبيرة من اللاجئين والسكان ذوي الهشاشة.</a:t>
            </a:r>
            <a:endParaRPr/>
          </a:p>
          <a:p>
            <a:pPr indent="0" lvl="0" marL="0" marR="0" rtl="1" algn="just">
              <a:lnSpc>
                <a:spcPct val="100000"/>
              </a:lnSpc>
              <a:spcBef>
                <a:spcPts val="0"/>
              </a:spcBef>
              <a:spcAft>
                <a:spcPts val="0"/>
              </a:spcAft>
              <a:buNone/>
            </a:pPr>
            <a:r>
              <a:rPr b="1" i="0" lang="en-US" sz="1400" u="none" cap="none" strike="noStrike">
                <a:solidFill>
                  <a:srgbClr val="65C0BA"/>
                </a:solidFill>
                <a:latin typeface="Tajawal"/>
                <a:ea typeface="Tajawal"/>
                <a:cs typeface="Tajawal"/>
                <a:sym typeface="Tajawal"/>
              </a:rPr>
              <a:t>"أبرز التحديات المشتركة تمثّلت في الضغوط النفسية التي يواجهها الوالدان، والسلوكيات غير السويّة لدى الأطفال، بالإضافة إلى عدم استقرار العملية التعليميّة."</a:t>
            </a:r>
            <a:endParaRPr b="1" i="0" sz="1400" u="none" cap="none" strike="noStrike">
              <a:solidFill>
                <a:srgbClr val="65C0BA"/>
              </a:solidFill>
              <a:latin typeface="Tajawal"/>
              <a:ea typeface="Tajawal"/>
              <a:cs typeface="Tajawal"/>
              <a:sym typeface="Tajawal"/>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Tajawal"/>
              <a:ea typeface="Tajawal"/>
              <a:cs typeface="Tajawal"/>
              <a:sym typeface="Tajawal"/>
            </a:endParaRPr>
          </a:p>
          <a:p>
            <a:pPr indent="-285750" lvl="0" marL="285750" marR="0" rtl="1" algn="just">
              <a:lnSpc>
                <a:spcPct val="100000"/>
              </a:lnSpc>
              <a:spcBef>
                <a:spcPts val="0"/>
              </a:spcBef>
              <a:spcAft>
                <a:spcPts val="0"/>
              </a:spcAft>
              <a:buClr>
                <a:srgbClr val="65C0BA"/>
              </a:buClr>
              <a:buSzPts val="1400"/>
              <a:buFont typeface="Noto Sans Symbols"/>
              <a:buChar char="●"/>
            </a:pPr>
            <a:r>
              <a:rPr b="1" i="0" lang="en-US" sz="1400" u="none" cap="none" strike="noStrike">
                <a:solidFill>
                  <a:srgbClr val="000000"/>
                </a:solidFill>
                <a:latin typeface="Tajawal"/>
                <a:ea typeface="Tajawal"/>
                <a:cs typeface="Tajawal"/>
                <a:sym typeface="Tajawal"/>
              </a:rPr>
              <a:t>الواقع البرامجي في لبنان:</a:t>
            </a:r>
            <a:endParaRPr b="0"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الجهات المنفّذة: منظمات دولية مثل IRC وWorld Vision، اليونيسف لبنان، وزارة الشؤون الاجتماعية، ومنظمات محليّة مثل "حماية" و"أبعاد".</a:t>
            </a:r>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مجالات التركيز: الوالدية الإيجابية، الوقاية من العنف، التحفيز المبكر، الدعم النفسي-الاجتماعي.</a:t>
            </a:r>
            <a:endParaRPr b="0" i="0" sz="2000" u="none" cap="none" strike="noStrike">
              <a:solidFill>
                <a:srgbClr val="000000"/>
              </a:solidFill>
              <a:latin typeface="Arial"/>
              <a:ea typeface="Arial"/>
              <a:cs typeface="Arial"/>
              <a:sym typeface="Arial"/>
            </a:endParaRPr>
          </a:p>
          <a:p>
            <a:pPr indent="0" lvl="0" marL="0" marR="0" rtl="1" algn="just">
              <a:lnSpc>
                <a:spcPct val="100000"/>
              </a:lnSpc>
              <a:spcBef>
                <a:spcPts val="0"/>
              </a:spcBef>
              <a:spcAft>
                <a:spcPts val="0"/>
              </a:spcAft>
              <a:buNone/>
            </a:pPr>
            <a:r>
              <a:t/>
            </a:r>
            <a:endParaRPr b="0" i="0" sz="1200" u="none" cap="none" strike="noStrike">
              <a:solidFill>
                <a:srgbClr val="000000"/>
              </a:solidFill>
              <a:latin typeface="Calibri"/>
              <a:ea typeface="Calibri"/>
              <a:cs typeface="Calibri"/>
              <a:sym typeface="Calibri"/>
            </a:endParaRPr>
          </a:p>
        </p:txBody>
      </p:sp>
      <p:pic>
        <p:nvPicPr>
          <p:cNvPr id="185" name="Google Shape;185;p16"/>
          <p:cNvPicPr preferRelativeResize="0"/>
          <p:nvPr/>
        </p:nvPicPr>
        <p:blipFill rotWithShape="1">
          <a:blip r:embed="rId5">
            <a:alphaModFix/>
          </a:blip>
          <a:srcRect b="0" l="0" r="0" t="0"/>
          <a:stretch/>
        </p:blipFill>
        <p:spPr>
          <a:xfrm>
            <a:off x="6847366" y="181700"/>
            <a:ext cx="2045409" cy="51565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pic>
        <p:nvPicPr>
          <p:cNvPr id="190" name="Google Shape;190;p36"/>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191" name="Google Shape;191;p36"/>
          <p:cNvSpPr txBox="1"/>
          <p:nvPr>
            <p:ph type="title"/>
          </p:nvPr>
        </p:nvSpPr>
        <p:spPr>
          <a:xfrm>
            <a:off x="457200" y="923308"/>
            <a:ext cx="8229600" cy="6537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rgbClr val="E7CCD6"/>
              </a:buClr>
              <a:buSzPts val="4400"/>
              <a:buNone/>
            </a:pPr>
            <a:r>
              <a:rPr b="1" lang="en-US" sz="2000">
                <a:solidFill>
                  <a:srgbClr val="F37A87"/>
                </a:solidFill>
                <a:latin typeface="Tajawal"/>
                <a:ea typeface="Tajawal"/>
                <a:cs typeface="Tajawal"/>
                <a:sym typeface="Tajawal"/>
              </a:rPr>
              <a:t>لبنان في السياق الإقليمي</a:t>
            </a:r>
            <a:endParaRPr sz="2000">
              <a:solidFill>
                <a:srgbClr val="F37A87"/>
              </a:solidFill>
              <a:latin typeface="Tajawal"/>
              <a:ea typeface="Tajawal"/>
              <a:cs typeface="Tajawal"/>
              <a:sym typeface="Tajawal"/>
            </a:endParaRPr>
          </a:p>
        </p:txBody>
      </p:sp>
      <p:sp>
        <p:nvSpPr>
          <p:cNvPr id="192" name="Google Shape;192;p36"/>
          <p:cNvSpPr txBox="1"/>
          <p:nvPr>
            <p:ph idx="1" type="body"/>
          </p:nvPr>
        </p:nvSpPr>
        <p:spPr>
          <a:xfrm>
            <a:off x="807266" y="1447278"/>
            <a:ext cx="7453988" cy="3581922"/>
          </a:xfrm>
          <a:prstGeom prst="rect">
            <a:avLst/>
          </a:prstGeom>
          <a:noFill/>
          <a:ln>
            <a:noFill/>
          </a:ln>
        </p:spPr>
        <p:txBody>
          <a:bodyPr anchorCtr="0" anchor="t" bIns="45700" lIns="91425" spcFirstLastPara="1" rIns="91425" wrap="square" tIns="45700">
            <a:noAutofit/>
          </a:bodyPr>
          <a:lstStyle/>
          <a:p>
            <a:pPr indent="0" lvl="0" marL="114300" rtl="1" algn="just">
              <a:lnSpc>
                <a:spcPct val="100000"/>
              </a:lnSpc>
              <a:spcBef>
                <a:spcPts val="360"/>
              </a:spcBef>
              <a:spcAft>
                <a:spcPts val="0"/>
              </a:spcAft>
              <a:buSzPts val="1800"/>
              <a:buNone/>
            </a:pPr>
            <a:r>
              <a:t/>
            </a:r>
            <a:endParaRPr sz="1800"/>
          </a:p>
          <a:p>
            <a:pPr indent="-228600" lvl="0" marL="457200" rtl="1" algn="just">
              <a:lnSpc>
                <a:spcPct val="100000"/>
              </a:lnSpc>
              <a:spcBef>
                <a:spcPts val="360"/>
              </a:spcBef>
              <a:spcAft>
                <a:spcPts val="0"/>
              </a:spcAft>
              <a:buSzPts val="1800"/>
              <a:buNone/>
            </a:pPr>
            <a:r>
              <a:t/>
            </a:r>
            <a:endParaRPr sz="1800">
              <a:solidFill>
                <a:schemeClr val="dk1"/>
              </a:solidFill>
              <a:latin typeface="Arial"/>
              <a:ea typeface="Arial"/>
              <a:cs typeface="Arial"/>
              <a:sym typeface="Arial"/>
            </a:endParaRPr>
          </a:p>
        </p:txBody>
      </p:sp>
      <p:pic>
        <p:nvPicPr>
          <p:cNvPr descr="star design2" id="193" name="Google Shape;193;p36"/>
          <p:cNvPicPr preferRelativeResize="0"/>
          <p:nvPr/>
        </p:nvPicPr>
        <p:blipFill rotWithShape="1">
          <a:blip r:embed="rId4">
            <a:alphaModFix/>
          </a:blip>
          <a:srcRect b="0" l="0" r="0" t="0"/>
          <a:stretch/>
        </p:blipFill>
        <p:spPr>
          <a:xfrm flipH="1">
            <a:off x="-1604114" y="3646251"/>
            <a:ext cx="3035965" cy="2998505"/>
          </a:xfrm>
          <a:prstGeom prst="rect">
            <a:avLst/>
          </a:prstGeom>
          <a:noFill/>
          <a:ln>
            <a:noFill/>
          </a:ln>
        </p:spPr>
      </p:pic>
      <p:sp>
        <p:nvSpPr>
          <p:cNvPr id="194" name="Google Shape;194;p36"/>
          <p:cNvSpPr txBox="1"/>
          <p:nvPr/>
        </p:nvSpPr>
        <p:spPr>
          <a:xfrm>
            <a:off x="1559441" y="1937649"/>
            <a:ext cx="6025117" cy="2523768"/>
          </a:xfrm>
          <a:prstGeom prst="rect">
            <a:avLst/>
          </a:prstGeom>
          <a:noFill/>
          <a:ln>
            <a:noFill/>
          </a:ln>
        </p:spPr>
        <p:txBody>
          <a:bodyPr anchorCtr="0" anchor="t" bIns="45700" lIns="91425" spcFirstLastPara="1" rIns="91425" wrap="square" tIns="45700">
            <a:spAutoFit/>
          </a:bodyPr>
          <a:lstStyle/>
          <a:p>
            <a:pPr indent="-285750" lvl="0" marL="285750" marR="0" rtl="1" algn="just">
              <a:lnSpc>
                <a:spcPct val="100000"/>
              </a:lnSpc>
              <a:spcBef>
                <a:spcPts val="0"/>
              </a:spcBef>
              <a:spcAft>
                <a:spcPts val="0"/>
              </a:spcAft>
              <a:buClr>
                <a:srgbClr val="65C0BA"/>
              </a:buClr>
              <a:buSzPts val="1400"/>
              <a:buFont typeface="Noto Sans Symbols"/>
              <a:buChar char="●"/>
            </a:pPr>
            <a:r>
              <a:rPr b="1" i="0" lang="en-US" sz="1400" u="none" cap="none" strike="noStrike">
                <a:solidFill>
                  <a:srgbClr val="000000"/>
                </a:solidFill>
                <a:latin typeface="Tajawal"/>
                <a:ea typeface="Tajawal"/>
                <a:cs typeface="Tajawal"/>
                <a:sym typeface="Tajawal"/>
              </a:rPr>
              <a:t>البحث والابتكار:</a:t>
            </a:r>
            <a:endParaRPr b="1"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أبحاث ناشئة تقيّم فعالية برامج الوالدية في تحسين السلوك الاجتماعي وتقليل التوتر وتعزيز التعلم المبكر، بما في ذلك مشروع (HEPPP)</a:t>
            </a:r>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برامج مثل "سكّون" و"الوالدية الأفضل في لبنان" تقوم بتكييف المناهج العالمية مع السياق المحلي.</a:t>
            </a:r>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هناك زخم متزايد لدمج HEPPP في الاستراتيجيات الوطنية لتنمية الطفولة المبكّرة بدعم من اليونيسف وورشة الموارد العربية(ARC)  والشبكة العربية للطفولة المبكّرة  .(ANECD)    </a:t>
            </a:r>
            <a:endParaRPr b="0"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1" algn="just">
              <a:lnSpc>
                <a:spcPct val="100000"/>
              </a:lnSpc>
              <a:spcBef>
                <a:spcPts val="0"/>
              </a:spcBef>
              <a:spcAft>
                <a:spcPts val="0"/>
              </a:spcAft>
              <a:buNone/>
            </a:pPr>
            <a:r>
              <a:t/>
            </a:r>
            <a:endParaRPr b="0" i="0" sz="1200" u="none" cap="none" strike="noStrike">
              <a:solidFill>
                <a:srgbClr val="000000"/>
              </a:solidFill>
              <a:latin typeface="Calibri"/>
              <a:ea typeface="Calibri"/>
              <a:cs typeface="Calibri"/>
              <a:sym typeface="Calibri"/>
            </a:endParaRPr>
          </a:p>
        </p:txBody>
      </p:sp>
      <p:pic>
        <p:nvPicPr>
          <p:cNvPr id="195" name="Google Shape;195;p36"/>
          <p:cNvPicPr preferRelativeResize="0"/>
          <p:nvPr/>
        </p:nvPicPr>
        <p:blipFill rotWithShape="1">
          <a:blip r:embed="rId5">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pic>
        <p:nvPicPr>
          <p:cNvPr id="200" name="Google Shape;200;p37"/>
          <p:cNvPicPr preferRelativeResize="0"/>
          <p:nvPr/>
        </p:nvPicPr>
        <p:blipFill rotWithShape="1">
          <a:blip r:embed="rId3">
            <a:alphaModFix/>
          </a:blip>
          <a:srcRect b="0" l="0" r="0" t="0"/>
          <a:stretch/>
        </p:blipFill>
        <p:spPr>
          <a:xfrm>
            <a:off x="-6827" y="1614986"/>
            <a:ext cx="9144000" cy="3528513"/>
          </a:xfrm>
          <a:prstGeom prst="rect">
            <a:avLst/>
          </a:prstGeom>
          <a:noFill/>
          <a:ln>
            <a:noFill/>
          </a:ln>
        </p:spPr>
      </p:pic>
      <p:sp>
        <p:nvSpPr>
          <p:cNvPr id="201" name="Google Shape;201;p37"/>
          <p:cNvSpPr txBox="1"/>
          <p:nvPr/>
        </p:nvSpPr>
        <p:spPr>
          <a:xfrm>
            <a:off x="870141" y="1700214"/>
            <a:ext cx="7135628" cy="3443286"/>
          </a:xfrm>
          <a:prstGeom prst="rect">
            <a:avLst/>
          </a:prstGeom>
          <a:noFill/>
          <a:ln>
            <a:noFill/>
          </a:ln>
        </p:spPr>
        <p:txBody>
          <a:bodyPr anchorCtr="0" anchor="ctr" bIns="45700" lIns="91425" spcFirstLastPara="1" rIns="91425" wrap="square" tIns="45700">
            <a:noAutofit/>
          </a:bodyPr>
          <a:lstStyle/>
          <a:p>
            <a:pPr indent="-285750" lvl="0" marL="285750" marR="0" rtl="1" algn="just">
              <a:lnSpc>
                <a:spcPct val="100000"/>
              </a:lnSpc>
              <a:spcBef>
                <a:spcPts val="0"/>
              </a:spcBef>
              <a:spcAft>
                <a:spcPts val="0"/>
              </a:spcAft>
              <a:buClr>
                <a:srgbClr val="000000"/>
              </a:buClr>
              <a:buSzPts val="1400"/>
              <a:buFont typeface="Arial"/>
              <a:buChar char="•"/>
            </a:pPr>
            <a:r>
              <a:rPr b="1" i="0" lang="en-US" sz="1400" u="none" cap="none" strike="noStrike">
                <a:solidFill>
                  <a:srgbClr val="000000"/>
                </a:solidFill>
                <a:latin typeface="Tajawal"/>
                <a:ea typeface="Tajawal"/>
                <a:cs typeface="Tajawal"/>
                <a:sym typeface="Tajawal"/>
              </a:rPr>
              <a:t>خلفيته وأهميته:</a:t>
            </a:r>
            <a:endParaRPr b="1"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يشير علم تنمية الطفولة المبكرة إلى الأثر الحاسم للتفاعل بين العوامل الوراثية والبيئية، حيث يُعدّ وجود بيئة آمنة تقوم على </a:t>
            </a:r>
            <a:r>
              <a:rPr b="1" i="0" lang="en-US" sz="1400" u="none" cap="none" strike="noStrike">
                <a:solidFill>
                  <a:srgbClr val="000000"/>
                </a:solidFill>
                <a:latin typeface="Tajawal"/>
                <a:ea typeface="Tajawal"/>
                <a:cs typeface="Tajawal"/>
                <a:sym typeface="Tajawal"/>
              </a:rPr>
              <a:t>الوالدية المستجيبة</a:t>
            </a:r>
            <a:r>
              <a:rPr b="0" i="0" lang="en-US" sz="1400" u="none" cap="none" strike="noStrike">
                <a:solidFill>
                  <a:srgbClr val="000000"/>
                </a:solidFill>
                <a:latin typeface="Tajawal"/>
                <a:ea typeface="Tajawal"/>
                <a:cs typeface="Tajawal"/>
                <a:sym typeface="Tajawal"/>
              </a:rPr>
              <a:t> أمرًا أساسيًا لنمو الطفل الصحي.</a:t>
            </a:r>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في هذا السياق، طوّرت </a:t>
            </a:r>
            <a:r>
              <a:rPr b="1" i="0" lang="en-US" sz="1400" u="none" cap="none" strike="noStrike">
                <a:solidFill>
                  <a:srgbClr val="000000"/>
                </a:solidFill>
                <a:latin typeface="Tajawal"/>
                <a:ea typeface="Tajawal"/>
                <a:cs typeface="Tajawal"/>
                <a:sym typeface="Tajawal"/>
              </a:rPr>
              <a:t>ورشة الموارد العربيةARC)</a:t>
            </a:r>
            <a:r>
              <a:rPr b="0" i="0" lang="en-US" sz="1400" u="none" cap="none" strike="noStrike">
                <a:solidFill>
                  <a:srgbClr val="000000"/>
                </a:solidFill>
                <a:latin typeface="Tajawal"/>
                <a:ea typeface="Tajawal"/>
                <a:cs typeface="Tajawal"/>
                <a:sym typeface="Tajawal"/>
              </a:rPr>
              <a:t>  ) برنامج </a:t>
            </a:r>
            <a:r>
              <a:rPr b="1" i="0" lang="en-US" sz="1400" u="none" cap="none" strike="noStrike">
                <a:solidFill>
                  <a:srgbClr val="000000"/>
                </a:solidFill>
                <a:latin typeface="Tajawal"/>
                <a:ea typeface="Tajawal"/>
                <a:cs typeface="Tajawal"/>
                <a:sym typeface="Tajawal"/>
              </a:rPr>
              <a:t>HEPPP</a:t>
            </a:r>
            <a:r>
              <a:rPr b="0" i="0" lang="en-US" sz="1400" u="none" cap="none" strike="noStrike">
                <a:solidFill>
                  <a:srgbClr val="000000"/>
                </a:solidFill>
                <a:latin typeface="Tajawal"/>
                <a:ea typeface="Tajawal"/>
                <a:cs typeface="Tajawal"/>
                <a:sym typeface="Tajawal"/>
              </a:rPr>
              <a:t>، كأول مبادرة عربيّة متكاملة لدعم الوالدية في البيئات المتأثرة بالأزمات. يجمع البرنامج بين </a:t>
            </a:r>
            <a:r>
              <a:rPr b="1" i="0" lang="en-US" sz="1400" u="none" cap="none" strike="noStrike">
                <a:solidFill>
                  <a:srgbClr val="000000"/>
                </a:solidFill>
                <a:latin typeface="Tajawal"/>
                <a:ea typeface="Tajawal"/>
                <a:cs typeface="Tajawal"/>
                <a:sym typeface="Tajawal"/>
              </a:rPr>
              <a:t>الرعاية الصحية، والصحة النفسية، والتعلم المبكر، والانضباط الإيجابي</a:t>
            </a:r>
            <a:r>
              <a:rPr b="0" i="0" lang="en-US" sz="1400" u="none" cap="none" strike="noStrike">
                <a:solidFill>
                  <a:srgbClr val="000000"/>
                </a:solidFill>
                <a:latin typeface="Tajawal"/>
                <a:ea typeface="Tajawal"/>
                <a:cs typeface="Tajawal"/>
                <a:sym typeface="Tajawal"/>
              </a:rPr>
              <a:t> ضمن نموذج شمولي مرن، يستهدف الأطفال من الولادة حتى عمر 8 سنوات، مع تركيز على الجوانب </a:t>
            </a:r>
            <a:r>
              <a:rPr b="1" i="0" lang="en-US" sz="1400" u="none" cap="none" strike="noStrike">
                <a:solidFill>
                  <a:srgbClr val="000000"/>
                </a:solidFill>
                <a:latin typeface="Tajawal"/>
                <a:ea typeface="Tajawal"/>
                <a:cs typeface="Tajawal"/>
                <a:sym typeface="Tajawal"/>
              </a:rPr>
              <a:t>الوقائية والعلاجية السلوكية</a:t>
            </a:r>
            <a:r>
              <a:rPr b="0" i="0" lang="en-US" sz="1400" u="none" cap="none" strike="noStrike">
                <a:solidFill>
                  <a:srgbClr val="000000"/>
                </a:solidFill>
                <a:latin typeface="Tajawal"/>
                <a:ea typeface="Tajawal"/>
                <a:cs typeface="Tajawal"/>
                <a:sym typeface="Tajawal"/>
              </a:rPr>
              <a:t>.</a:t>
            </a:r>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Tajawal"/>
              <a:ea typeface="Tajawal"/>
              <a:cs typeface="Tajawal"/>
              <a:sym typeface="Tajawal"/>
            </a:endParaRPr>
          </a:p>
          <a:p>
            <a:pPr indent="0" lvl="0" marL="0" marR="0" rtl="1" algn="just">
              <a:lnSpc>
                <a:spcPct val="100000"/>
              </a:lnSpc>
              <a:spcBef>
                <a:spcPts val="0"/>
              </a:spcBef>
              <a:spcAft>
                <a:spcPts val="0"/>
              </a:spcAft>
              <a:buNone/>
            </a:pPr>
            <a:r>
              <a:rPr b="0" i="0" lang="en-US" sz="1400" u="none" cap="none" strike="noStrike">
                <a:solidFill>
                  <a:srgbClr val="000000"/>
                </a:solidFill>
                <a:latin typeface="Tajawal"/>
                <a:ea typeface="Tajawal"/>
                <a:cs typeface="Tajawal"/>
                <a:sym typeface="Tajawal"/>
              </a:rPr>
              <a:t>تم تطوير HEPPP على مدى أحد عشر عامًا، بمساهمة خبراء عرب من مجالات </a:t>
            </a:r>
            <a:r>
              <a:rPr b="1" i="0" lang="en-US" sz="1400" u="none" cap="none" strike="noStrike">
                <a:solidFill>
                  <a:srgbClr val="000000"/>
                </a:solidFill>
                <a:latin typeface="Tajawal"/>
                <a:ea typeface="Tajawal"/>
                <a:cs typeface="Tajawal"/>
                <a:sym typeface="Tajawal"/>
              </a:rPr>
              <a:t>الطب النفسي، التربية، والعلوم الاجتماعية</a:t>
            </a:r>
            <a:r>
              <a:rPr b="0" i="0" lang="en-US" sz="1400" u="none" cap="none" strike="noStrike">
                <a:solidFill>
                  <a:srgbClr val="000000"/>
                </a:solidFill>
                <a:latin typeface="Tajawal"/>
                <a:ea typeface="Tajawal"/>
                <a:cs typeface="Tajawal"/>
                <a:sym typeface="Tajawal"/>
              </a:rPr>
              <a:t>، مع تكييف المحتوى ليناسب السياقات الثقافية والمجتمعية في لبنان والعالم العربي. ويستند إلى أحدث الأبحاث حول </a:t>
            </a:r>
            <a:r>
              <a:rPr b="1" i="0" lang="en-US" sz="1400" u="none" cap="none" strike="noStrike">
                <a:solidFill>
                  <a:srgbClr val="000000"/>
                </a:solidFill>
                <a:latin typeface="Tajawal"/>
                <a:ea typeface="Tajawal"/>
                <a:cs typeface="Tajawal"/>
                <a:sym typeface="Tajawal"/>
              </a:rPr>
              <a:t>نمو الدماغ، التدخلات المبكرة، وممارسات التربية الإيجابية</a:t>
            </a:r>
            <a:r>
              <a:rPr b="0" i="0" lang="en-US" sz="1400" u="none" cap="none" strike="noStrike">
                <a:solidFill>
                  <a:srgbClr val="000000"/>
                </a:solidFill>
                <a:latin typeface="Tajawal"/>
                <a:ea typeface="Tajawal"/>
                <a:cs typeface="Tajawal"/>
                <a:sym typeface="Tajawal"/>
              </a:rPr>
              <a:t>.</a:t>
            </a:r>
            <a:endParaRPr/>
          </a:p>
          <a:p>
            <a:pPr indent="-215900" lvl="0" marL="342900" marR="0" rtl="1" algn="just">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sp>
        <p:nvSpPr>
          <p:cNvPr id="202" name="Google Shape;202;p37"/>
          <p:cNvSpPr txBox="1"/>
          <p:nvPr>
            <p:ph type="title"/>
          </p:nvPr>
        </p:nvSpPr>
        <p:spPr>
          <a:xfrm>
            <a:off x="2120057" y="343841"/>
            <a:ext cx="4635795" cy="1517982"/>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SzPts val="1800"/>
              <a:buNone/>
            </a:pPr>
            <a:r>
              <a:rPr b="1" lang="en-US" sz="2000">
                <a:solidFill>
                  <a:srgbClr val="F37A87"/>
                </a:solidFill>
                <a:latin typeface="Tajawal"/>
                <a:ea typeface="Tajawal"/>
                <a:cs typeface="Tajawal"/>
                <a:sym typeface="Tajawal"/>
              </a:rPr>
              <a:t> إسهامات ورشة الموارد العربية (ARC) في مجال دعم برامج الوالديّة المبكّرة</a:t>
            </a:r>
            <a:endParaRPr sz="2000">
              <a:solidFill>
                <a:srgbClr val="F37A87"/>
              </a:solidFill>
              <a:latin typeface="Tajawal"/>
              <a:ea typeface="Tajawal"/>
              <a:cs typeface="Tajawal"/>
              <a:sym typeface="Tajawal"/>
            </a:endParaRPr>
          </a:p>
        </p:txBody>
      </p:sp>
      <p:pic>
        <p:nvPicPr>
          <p:cNvPr id="203" name="Google Shape;203;p37"/>
          <p:cNvPicPr preferRelativeResize="0"/>
          <p:nvPr/>
        </p:nvPicPr>
        <p:blipFill rotWithShape="1">
          <a:blip r:embed="rId4">
            <a:alphaModFix/>
          </a:blip>
          <a:srcRect b="0" l="0" r="0" t="0"/>
          <a:stretch/>
        </p:blipFill>
        <p:spPr>
          <a:xfrm>
            <a:off x="6847366" y="181700"/>
            <a:ext cx="2045409" cy="51565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2021-04-26T10:07:52Z</dcterms:created>
  <dc:creator>nailapc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