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Lst>
  <p:sldSz cy="5143500" cx="9144000"/>
  <p:notesSz cx="6858000" cy="9144000"/>
  <p:embeddedFontLst>
    <p:embeddedFont>
      <p:font typeface="Tajawal Black"/>
      <p:bold r:id="rId45"/>
    </p:embeddedFont>
    <p:embeddedFont>
      <p:font typeface="Tajawal Medium"/>
      <p:regular r:id="rId46"/>
      <p:bold r:id="rId47"/>
    </p:embeddedFont>
    <p:embeddedFont>
      <p:font typeface="Tajawal"/>
      <p:regular r:id="rId48"/>
      <p:bold r:id="rId4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44">
          <p15:clr>
            <a:srgbClr val="000000"/>
          </p15:clr>
        </p15:guide>
        <p15:guide id="2" pos="2886">
          <p15:clr>
            <a:srgbClr val="000000"/>
          </p15:clr>
        </p15:guide>
      </p15:sldGuideLst>
    </p:ext>
    <p:ext uri="GoogleSlidesCustomDataVersion2">
      <go:slidesCustomData xmlns:go="http://customooxmlschemas.google.com/" r:id="rId50" roundtripDataSignature="AMtx7mgSr/OBGLa2CuqnNHmOACHV8RtXc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44" orient="horz"/>
        <p:guide pos="2886"/>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font" Target="fonts/TajawalMedium-regular.fntdata"/><Relationship Id="rId45" Type="http://schemas.openxmlformats.org/officeDocument/2006/relationships/font" Target="fonts/TajawalBlack-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48" Type="http://schemas.openxmlformats.org/officeDocument/2006/relationships/font" Target="fonts/Tajawal-regular.fntdata"/><Relationship Id="rId47" Type="http://schemas.openxmlformats.org/officeDocument/2006/relationships/font" Target="fonts/TajawalMedium-bold.fntdata"/><Relationship Id="rId49" Type="http://schemas.openxmlformats.org/officeDocument/2006/relationships/font" Target="fonts/Tajawal-bold.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5" name="Google Shape;215;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1" i="0" lang="en-US" sz="1100" u="none" cap="none" strike="noStrike">
                <a:solidFill>
                  <a:srgbClr val="000000"/>
                </a:solidFill>
                <a:latin typeface="Arial"/>
                <a:ea typeface="Arial"/>
                <a:cs typeface="Arial"/>
                <a:sym typeface="Arial"/>
              </a:rPr>
              <a:t>في بعض الخطوات الخاصة بدسترة حقوق الطفل</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37: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38: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9: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40: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1: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42: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43: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44: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4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3" name="Google Shape;153;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46: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47: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48: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49: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0: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51: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52: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53: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54: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5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fa8e0dded3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3" name="Google Shape;163;gfa8e0dded3_0_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56: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57: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58: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2743a19ef55_0_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8" name="Google Shape;358;g2743a19ef55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5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5" name="Google Shape;365;p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60: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61: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62: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9" name="Google Shape;38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fa8e0dded3_0_8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gfa8e0dded3_0_8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7: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6: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1"/>
          <p:cNvSpPr txBox="1"/>
          <p:nvPr>
            <p:ph idx="1" type="subTitle"/>
          </p:nvPr>
        </p:nvSpPr>
        <p:spPr>
          <a:xfrm>
            <a:off x="1143000" y="2701528"/>
            <a:ext cx="6858000" cy="12417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p:txBody>
      </p:sp>
      <p:sp>
        <p:nvSpPr>
          <p:cNvPr id="14" name="Google Shape;14;p1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6"/>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26"/>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6"/>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6"/>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7"/>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7"/>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27"/>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7"/>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7"/>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1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4"/>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9" name="Google Shape;89;p1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1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2" name="Shape 92"/>
        <p:cNvGrpSpPr/>
        <p:nvPr/>
      </p:nvGrpSpPr>
      <p:grpSpPr>
        <a:xfrm>
          <a:off x="0" y="0"/>
          <a:ext cx="0" cy="0"/>
          <a:chOff x="0" y="0"/>
          <a:chExt cx="0" cy="0"/>
        </a:xfrm>
      </p:grpSpPr>
      <p:sp>
        <p:nvSpPr>
          <p:cNvPr id="93" name="Google Shape;93;p28"/>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95" name="Google Shape;95;p28"/>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28"/>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28"/>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8" name="Shape 98"/>
        <p:cNvGrpSpPr/>
        <p:nvPr/>
      </p:nvGrpSpPr>
      <p:grpSpPr>
        <a:xfrm>
          <a:off x="0" y="0"/>
          <a:ext cx="0" cy="0"/>
          <a:chOff x="0" y="0"/>
          <a:chExt cx="0" cy="0"/>
        </a:xfrm>
      </p:grpSpPr>
      <p:sp>
        <p:nvSpPr>
          <p:cNvPr id="99" name="Google Shape;99;p29"/>
          <p:cNvSpPr txBox="1"/>
          <p:nvPr>
            <p:ph type="title"/>
          </p:nvPr>
        </p:nvSpPr>
        <p:spPr>
          <a:xfrm>
            <a:off x="629841" y="273844"/>
            <a:ext cx="7886700" cy="994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9"/>
          <p:cNvSpPr txBox="1"/>
          <p:nvPr>
            <p:ph idx="1" type="body"/>
          </p:nvPr>
        </p:nvSpPr>
        <p:spPr>
          <a:xfrm>
            <a:off x="629841" y="1260872"/>
            <a:ext cx="38682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101" name="Google Shape;101;p29"/>
          <p:cNvSpPr txBox="1"/>
          <p:nvPr>
            <p:ph idx="2" type="body"/>
          </p:nvPr>
        </p:nvSpPr>
        <p:spPr>
          <a:xfrm>
            <a:off x="629841" y="1878806"/>
            <a:ext cx="38682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2" name="Google Shape;102;p29"/>
          <p:cNvSpPr txBox="1"/>
          <p:nvPr>
            <p:ph idx="3" type="body"/>
          </p:nvPr>
        </p:nvSpPr>
        <p:spPr>
          <a:xfrm>
            <a:off x="4629150" y="1260872"/>
            <a:ext cx="38874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103" name="Google Shape;103;p29"/>
          <p:cNvSpPr txBox="1"/>
          <p:nvPr>
            <p:ph idx="4" type="body"/>
          </p:nvPr>
        </p:nvSpPr>
        <p:spPr>
          <a:xfrm>
            <a:off x="4629150" y="1878806"/>
            <a:ext cx="38874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4" name="Google Shape;104;p29"/>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29"/>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29"/>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7" name="Shape 107"/>
        <p:cNvGrpSpPr/>
        <p:nvPr/>
      </p:nvGrpSpPr>
      <p:grpSpPr>
        <a:xfrm>
          <a:off x="0" y="0"/>
          <a:ext cx="0" cy="0"/>
          <a:chOff x="0" y="0"/>
          <a:chExt cx="0" cy="0"/>
        </a:xfrm>
      </p:grpSpPr>
      <p:sp>
        <p:nvSpPr>
          <p:cNvPr id="108" name="Google Shape;108;p3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3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2" name="Shape 112"/>
        <p:cNvGrpSpPr/>
        <p:nvPr/>
      </p:nvGrpSpPr>
      <p:grpSpPr>
        <a:xfrm>
          <a:off x="0" y="0"/>
          <a:ext cx="0" cy="0"/>
          <a:chOff x="0" y="0"/>
          <a:chExt cx="0" cy="0"/>
        </a:xfrm>
      </p:grpSpPr>
      <p:sp>
        <p:nvSpPr>
          <p:cNvPr id="113" name="Google Shape;113;p3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3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3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6" name="Shape 116"/>
        <p:cNvGrpSpPr/>
        <p:nvPr/>
      </p:nvGrpSpPr>
      <p:grpSpPr>
        <a:xfrm>
          <a:off x="0" y="0"/>
          <a:ext cx="0" cy="0"/>
          <a:chOff x="0" y="0"/>
          <a:chExt cx="0" cy="0"/>
        </a:xfrm>
      </p:grpSpPr>
      <p:sp>
        <p:nvSpPr>
          <p:cNvPr id="117" name="Google Shape;117;p32"/>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32"/>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119" name="Google Shape;119;p32"/>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20" name="Google Shape;120;p3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3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3" name="Shape 123"/>
        <p:cNvGrpSpPr/>
        <p:nvPr/>
      </p:nvGrpSpPr>
      <p:grpSpPr>
        <a:xfrm>
          <a:off x="0" y="0"/>
          <a:ext cx="0" cy="0"/>
          <a:chOff x="0" y="0"/>
          <a:chExt cx="0" cy="0"/>
        </a:xfrm>
      </p:grpSpPr>
      <p:sp>
        <p:nvSpPr>
          <p:cNvPr id="124" name="Google Shape;124;p33"/>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3"/>
          <p:cNvSpPr/>
          <p:nvPr>
            <p:ph idx="2" type="pic"/>
          </p:nvPr>
        </p:nvSpPr>
        <p:spPr>
          <a:xfrm>
            <a:off x="3887391" y="740569"/>
            <a:ext cx="4629300" cy="3655200"/>
          </a:xfrm>
          <a:prstGeom prst="rect">
            <a:avLst/>
          </a:prstGeom>
          <a:noFill/>
          <a:ln>
            <a:noFill/>
          </a:ln>
        </p:spPr>
      </p:sp>
      <p:sp>
        <p:nvSpPr>
          <p:cNvPr id="126" name="Google Shape;126;p33"/>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27" name="Google Shape;127;p3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3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30" name="Shape 130"/>
        <p:cNvGrpSpPr/>
        <p:nvPr/>
      </p:nvGrpSpPr>
      <p:grpSpPr>
        <a:xfrm>
          <a:off x="0" y="0"/>
          <a:ext cx="0" cy="0"/>
          <a:chOff x="0" y="0"/>
          <a:chExt cx="0" cy="0"/>
        </a:xfrm>
      </p:grpSpPr>
      <p:sp>
        <p:nvSpPr>
          <p:cNvPr id="131" name="Google Shape;131;p3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4"/>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3" name="Google Shape;133;p3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4" name="Google Shape;134;p3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3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6" name="Shape 136"/>
        <p:cNvGrpSpPr/>
        <p:nvPr/>
      </p:nvGrpSpPr>
      <p:grpSpPr>
        <a:xfrm>
          <a:off x="0" y="0"/>
          <a:ext cx="0" cy="0"/>
          <a:chOff x="0" y="0"/>
          <a:chExt cx="0" cy="0"/>
        </a:xfrm>
      </p:grpSpPr>
      <p:sp>
        <p:nvSpPr>
          <p:cNvPr id="137" name="Google Shape;137;p35"/>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5"/>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9" name="Google Shape;139;p3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0" name="Google Shape;140;p3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3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9"/>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9"/>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26" name="Google Shape;26;p19"/>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9"/>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9"/>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0"/>
          <p:cNvSpPr txBox="1"/>
          <p:nvPr>
            <p:ph idx="1" type="body"/>
          </p:nvPr>
        </p:nvSpPr>
        <p:spPr>
          <a:xfrm>
            <a:off x="457200"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 name="Google Shape;32;p20"/>
          <p:cNvSpPr txBox="1"/>
          <p:nvPr>
            <p:ph idx="2" type="body"/>
          </p:nvPr>
        </p:nvSpPr>
        <p:spPr>
          <a:xfrm>
            <a:off x="4654296"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3" name="Google Shape;33;p2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1"/>
          <p:cNvSpPr txBox="1"/>
          <p:nvPr>
            <p:ph type="title"/>
          </p:nvPr>
        </p:nvSpPr>
        <p:spPr>
          <a:xfrm>
            <a:off x="629841" y="273844"/>
            <a:ext cx="7886700" cy="994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1"/>
          <p:cNvSpPr txBox="1"/>
          <p:nvPr>
            <p:ph idx="1" type="body"/>
          </p:nvPr>
        </p:nvSpPr>
        <p:spPr>
          <a:xfrm>
            <a:off x="629841" y="1260872"/>
            <a:ext cx="38682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39" name="Google Shape;39;p21"/>
          <p:cNvSpPr txBox="1"/>
          <p:nvPr>
            <p:ph idx="2" type="body"/>
          </p:nvPr>
        </p:nvSpPr>
        <p:spPr>
          <a:xfrm>
            <a:off x="629841" y="1878806"/>
            <a:ext cx="38682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0" name="Google Shape;40;p21"/>
          <p:cNvSpPr txBox="1"/>
          <p:nvPr>
            <p:ph idx="3" type="body"/>
          </p:nvPr>
        </p:nvSpPr>
        <p:spPr>
          <a:xfrm>
            <a:off x="4629150" y="1260872"/>
            <a:ext cx="38874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41" name="Google Shape;41;p21"/>
          <p:cNvSpPr txBox="1"/>
          <p:nvPr>
            <p:ph idx="4" type="body"/>
          </p:nvPr>
        </p:nvSpPr>
        <p:spPr>
          <a:xfrm>
            <a:off x="4629150" y="1878806"/>
            <a:ext cx="38874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2" name="Google Shape;42;p2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4"/>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4"/>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57" name="Google Shape;57;p24"/>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58" name="Google Shape;58;p2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5"/>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5"/>
          <p:cNvSpPr/>
          <p:nvPr>
            <p:ph idx="2" type="pic"/>
          </p:nvPr>
        </p:nvSpPr>
        <p:spPr>
          <a:xfrm>
            <a:off x="3887391" y="740569"/>
            <a:ext cx="4629300" cy="3655200"/>
          </a:xfrm>
          <a:prstGeom prst="rect">
            <a:avLst/>
          </a:prstGeom>
          <a:noFill/>
          <a:ln>
            <a:noFill/>
          </a:ln>
        </p:spPr>
      </p:sp>
      <p:sp>
        <p:nvSpPr>
          <p:cNvPr id="64" name="Google Shape;64;p25"/>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65" name="Google Shape;65;p2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0"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2" name="Google Shape;82;p1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3" name="Google Shape;83;p1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4" name="Google Shape;84;p1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5" name="Google Shape;85;p1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10.png"/><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0.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10.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10.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1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8.xml"/><Relationship Id="rId3" Type="http://schemas.openxmlformats.org/officeDocument/2006/relationships/image" Target="../media/image9.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
          <p:cNvSpPr txBox="1"/>
          <p:nvPr>
            <p:ph idx="1" type="subTitle"/>
          </p:nvPr>
        </p:nvSpPr>
        <p:spPr>
          <a:xfrm>
            <a:off x="0" y="1271200"/>
            <a:ext cx="9144000" cy="573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65C0BA"/>
              </a:buClr>
              <a:buSzPts val="3600"/>
              <a:buNone/>
            </a:pPr>
            <a:r>
              <a:rPr b="1" lang="en-US" sz="3600">
                <a:solidFill>
                  <a:srgbClr val="65C0BA"/>
                </a:solidFill>
                <a:latin typeface="Tajawal Black"/>
                <a:ea typeface="Tajawal Black"/>
                <a:cs typeface="Tajawal Black"/>
                <a:sym typeface="Tajawal Black"/>
              </a:rPr>
              <a:t>حقوق الطفل والقوانين في الدول العربية</a:t>
            </a:r>
            <a:endParaRPr sz="3600"/>
          </a:p>
        </p:txBody>
      </p:sp>
      <p:sp>
        <p:nvSpPr>
          <p:cNvPr id="147" name="Google Shape;147;p1"/>
          <p:cNvSpPr txBox="1"/>
          <p:nvPr/>
        </p:nvSpPr>
        <p:spPr>
          <a:xfrm>
            <a:off x="0" y="2216875"/>
            <a:ext cx="9144000" cy="29268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None/>
            </a:pPr>
            <a:r>
              <a:rPr b="1" i="0" lang="en-US" sz="1800" u="none" cap="none" strike="noStrike">
                <a:solidFill>
                  <a:srgbClr val="002060"/>
                </a:solidFill>
                <a:latin typeface="Tajawal Black"/>
                <a:ea typeface="Tajawal Black"/>
                <a:cs typeface="Tajawal Black"/>
                <a:sym typeface="Tajawal Black"/>
              </a:rPr>
              <a:t>د. حاتم قطران</a:t>
            </a:r>
            <a:endParaRPr b="0" i="0" sz="1800" u="none" cap="none" strike="noStrike">
              <a:solidFill>
                <a:srgbClr val="002060"/>
              </a:solidFill>
              <a:latin typeface="Tajawal Black"/>
              <a:ea typeface="Tajawal Black"/>
              <a:cs typeface="Tajawal Black"/>
              <a:sym typeface="Tajawal Black"/>
            </a:endParaRPr>
          </a:p>
          <a:p>
            <a:pPr indent="0" lvl="0" marL="0" marR="0" rtl="1" algn="ctr">
              <a:lnSpc>
                <a:spcPct val="100000"/>
              </a:lnSpc>
              <a:spcBef>
                <a:spcPts val="0"/>
              </a:spcBef>
              <a:spcAft>
                <a:spcPts val="0"/>
              </a:spcAft>
              <a:buNone/>
            </a:pPr>
            <a:r>
              <a:rPr b="0" i="0" lang="en-US" sz="1800" u="none" cap="none" strike="noStrike">
                <a:solidFill>
                  <a:srgbClr val="002060"/>
                </a:solidFill>
                <a:latin typeface="Tajawal Black"/>
                <a:ea typeface="Tajawal Black"/>
                <a:cs typeface="Tajawal Black"/>
                <a:sym typeface="Tajawal Black"/>
              </a:rPr>
              <a:t>أستاذ متميّز بكلية العلوم القانونية والسياسية والاجتماعية بتونس</a:t>
            </a:r>
            <a:endParaRPr/>
          </a:p>
          <a:p>
            <a:pPr indent="0" lvl="0" marL="0" marR="0" rtl="0" algn="ctr">
              <a:lnSpc>
                <a:spcPct val="100000"/>
              </a:lnSpc>
              <a:spcBef>
                <a:spcPts val="0"/>
              </a:spcBef>
              <a:spcAft>
                <a:spcPts val="0"/>
              </a:spcAft>
              <a:buNone/>
            </a:pPr>
            <a:r>
              <a:rPr b="0" i="0" lang="en-US" sz="1800" u="none" cap="none" strike="noStrike">
                <a:solidFill>
                  <a:srgbClr val="002060"/>
                </a:solidFill>
                <a:latin typeface="Tajawal Black"/>
                <a:ea typeface="Tajawal Black"/>
                <a:cs typeface="Tajawal Black"/>
                <a:sym typeface="Tajawal Black"/>
              </a:rPr>
              <a:t>عضوسابق ونائب رئيس لجنة حقوق الطفل بمنظمة الأمم المتحدة</a:t>
            </a:r>
            <a:endParaRPr b="0" i="0" sz="1800" u="none" cap="none" strike="noStrike">
              <a:solidFill>
                <a:srgbClr val="002060"/>
              </a:solidFill>
              <a:latin typeface="Tajawal Black"/>
              <a:ea typeface="Tajawal Black"/>
              <a:cs typeface="Tajawal Black"/>
              <a:sym typeface="Tajawal Black"/>
            </a:endParaRPr>
          </a:p>
        </p:txBody>
      </p:sp>
      <p:sp>
        <p:nvSpPr>
          <p:cNvPr id="148" name="Google Shape;148;p1"/>
          <p:cNvSpPr txBox="1"/>
          <p:nvPr/>
        </p:nvSpPr>
        <p:spPr>
          <a:xfrm>
            <a:off x="1114425" y="2452621"/>
            <a:ext cx="6858000" cy="506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rPr b="0" i="0" lang="en-US" sz="2600" u="none" cap="none" strike="noStrike">
                <a:solidFill>
                  <a:schemeClr val="lt1"/>
                </a:solidFill>
                <a:latin typeface="Tajawal"/>
                <a:ea typeface="Tajawal"/>
                <a:cs typeface="Tajawal"/>
                <a:sym typeface="Tajawal"/>
              </a:rPr>
              <a:t>إعادة رسم المستقبل لكل طفل</a:t>
            </a:r>
            <a:endParaRPr b="0" i="0" sz="1200" u="none" cap="none" strike="noStrike">
              <a:solidFill>
                <a:srgbClr val="000000"/>
              </a:solidFill>
              <a:latin typeface="Arial"/>
              <a:ea typeface="Arial"/>
              <a:cs typeface="Arial"/>
              <a:sym typeface="Arial"/>
            </a:endParaRPr>
          </a:p>
        </p:txBody>
      </p:sp>
      <p:pic>
        <p:nvPicPr>
          <p:cNvPr descr="Design2" id="149" name="Google Shape;149;p1"/>
          <p:cNvPicPr preferRelativeResize="0"/>
          <p:nvPr/>
        </p:nvPicPr>
        <p:blipFill rotWithShape="1">
          <a:blip r:embed="rId3">
            <a:alphaModFix/>
          </a:blip>
          <a:srcRect b="0" l="0" r="0" t="0"/>
          <a:stretch/>
        </p:blipFill>
        <p:spPr>
          <a:xfrm>
            <a:off x="3936392" y="2112398"/>
            <a:ext cx="1397300" cy="239250"/>
          </a:xfrm>
          <a:prstGeom prst="rect">
            <a:avLst/>
          </a:prstGeom>
          <a:noFill/>
          <a:ln>
            <a:noFill/>
          </a:ln>
        </p:spPr>
      </p:pic>
      <p:pic>
        <p:nvPicPr>
          <p:cNvPr id="150" name="Google Shape;150;p1"/>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36"/>
          <p:cNvSpPr txBox="1"/>
          <p:nvPr>
            <p:ph type="title"/>
          </p:nvPr>
        </p:nvSpPr>
        <p:spPr>
          <a:xfrm>
            <a:off x="457200" y="857250"/>
            <a:ext cx="8229600" cy="457200"/>
          </a:xfrm>
          <a:prstGeom prst="rect">
            <a:avLst/>
          </a:prstGeom>
          <a:noFill/>
          <a:ln>
            <a:noFill/>
          </a:ln>
        </p:spPr>
        <p:txBody>
          <a:bodyPr anchorCtr="0" anchor="ctr" bIns="45700" lIns="91425" spcFirstLastPara="1" rIns="91425" wrap="square" tIns="45700">
            <a:noAutofit/>
          </a:bodyPr>
          <a:lstStyle/>
          <a:p>
            <a:pPr indent="0" lvl="0" marL="0" rtl="1" algn="just">
              <a:lnSpc>
                <a:spcPct val="100000"/>
              </a:lnSpc>
              <a:spcBef>
                <a:spcPts val="0"/>
              </a:spcBef>
              <a:spcAft>
                <a:spcPts val="0"/>
              </a:spcAft>
              <a:buSzPts val="1800"/>
              <a:buNone/>
            </a:pPr>
            <a:r>
              <a:rPr lang="en-US" sz="2400">
                <a:solidFill>
                  <a:srgbClr val="F37A87"/>
                </a:solidFill>
                <a:latin typeface="Tajawal Black"/>
                <a:ea typeface="Tajawal Black"/>
                <a:cs typeface="Tajawal Black"/>
                <a:sym typeface="Tajawal Black"/>
              </a:rPr>
              <a:t>مكانة اتفاقية حقوق الطفل في الدستور وفي النظام الداخلي للدولة</a:t>
            </a:r>
            <a:endParaRPr sz="2400"/>
          </a:p>
        </p:txBody>
      </p:sp>
      <p:pic>
        <p:nvPicPr>
          <p:cNvPr id="218" name="Google Shape;218;p36"/>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19" name="Google Shape;219;p36"/>
          <p:cNvSpPr txBox="1"/>
          <p:nvPr>
            <p:ph idx="1" type="body"/>
          </p:nvPr>
        </p:nvSpPr>
        <p:spPr>
          <a:xfrm>
            <a:off x="457200" y="1508124"/>
            <a:ext cx="8229600" cy="3246755"/>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457200" rtl="1" algn="just">
              <a:lnSpc>
                <a:spcPct val="100000"/>
              </a:lnSpc>
              <a:spcBef>
                <a:spcPts val="960"/>
              </a:spcBef>
              <a:spcAft>
                <a:spcPts val="0"/>
              </a:spcAft>
              <a:buSzPts val="1800"/>
              <a:buNone/>
            </a:pPr>
            <a:r>
              <a:t/>
            </a:r>
            <a:endParaRPr b="1" sz="18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1600">
              <a:solidFill>
                <a:srgbClr val="002060"/>
              </a:solidFill>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مجموعة من الدول العربية نصّت على حقوق الطفل في الدستور</a:t>
            </a:r>
            <a:endParaRPr/>
          </a:p>
          <a:p>
            <a:pPr indent="-342900" lvl="0" marL="457200" rtl="1" algn="just">
              <a:lnSpc>
                <a:spcPct val="100000"/>
              </a:lnSpc>
              <a:spcBef>
                <a:spcPts val="360"/>
              </a:spcBef>
              <a:spcAft>
                <a:spcPts val="0"/>
              </a:spcAft>
              <a:buSzPts val="1800"/>
              <a:buFont typeface="Sakkal Majalla"/>
              <a:buChar char="-"/>
            </a:pPr>
            <a:r>
              <a:rPr b="1" lang="en-US" sz="2300">
                <a:latin typeface="Sakkal Majalla"/>
                <a:ea typeface="Sakkal Majalla"/>
                <a:cs typeface="Sakkal Majalla"/>
                <a:sym typeface="Sakkal Majalla"/>
              </a:rPr>
              <a:t>المغرب: </a:t>
            </a:r>
            <a:r>
              <a:rPr lang="en-US" sz="2300">
                <a:latin typeface="Sakkal Majalla"/>
                <a:ea typeface="Sakkal Majalla"/>
                <a:cs typeface="Sakkal Majalla"/>
                <a:sym typeface="Sakkal Majalla"/>
              </a:rPr>
              <a:t>المادة 32 من الدستور الجديد لسنة 2011</a:t>
            </a:r>
            <a:endParaRPr/>
          </a:p>
          <a:p>
            <a:pPr indent="-342900" lvl="0" marL="457200" rtl="1" algn="just">
              <a:lnSpc>
                <a:spcPct val="100000"/>
              </a:lnSpc>
              <a:spcBef>
                <a:spcPts val="360"/>
              </a:spcBef>
              <a:spcAft>
                <a:spcPts val="0"/>
              </a:spcAft>
              <a:buSzPts val="1800"/>
              <a:buFont typeface="Sakkal Majalla"/>
              <a:buChar char="-"/>
            </a:pPr>
            <a:r>
              <a:rPr b="1" lang="en-US" sz="2300">
                <a:latin typeface="Sakkal Majalla"/>
                <a:ea typeface="Sakkal Majalla"/>
                <a:cs typeface="Sakkal Majalla"/>
                <a:sym typeface="Sakkal Majalla"/>
              </a:rPr>
              <a:t>مصر: </a:t>
            </a:r>
            <a:r>
              <a:rPr lang="en-US" sz="2300">
                <a:latin typeface="Sakkal Majalla"/>
                <a:ea typeface="Sakkal Majalla"/>
                <a:cs typeface="Sakkal Majalla"/>
                <a:sym typeface="Sakkal Majalla"/>
              </a:rPr>
              <a:t>المادة 80 من الدستور الجديد لسنة 2014</a:t>
            </a:r>
            <a:endParaRPr/>
          </a:p>
          <a:p>
            <a:pPr indent="-342900" lvl="0" marL="457200" rtl="1" algn="just">
              <a:lnSpc>
                <a:spcPct val="100000"/>
              </a:lnSpc>
              <a:spcBef>
                <a:spcPts val="360"/>
              </a:spcBef>
              <a:spcAft>
                <a:spcPts val="0"/>
              </a:spcAft>
              <a:buSzPts val="1800"/>
              <a:buFont typeface="Sakkal Majalla"/>
              <a:buChar char="-"/>
            </a:pPr>
            <a:r>
              <a:rPr b="1" lang="en-US" sz="2300">
                <a:latin typeface="Sakkal Majalla"/>
                <a:ea typeface="Sakkal Majalla"/>
                <a:cs typeface="Sakkal Majalla"/>
                <a:sym typeface="Sakkal Majalla"/>
              </a:rPr>
              <a:t>تونس: </a:t>
            </a:r>
            <a:r>
              <a:rPr lang="en-US" sz="2300">
                <a:latin typeface="Sakkal Majalla"/>
                <a:ea typeface="Sakkal Majalla"/>
                <a:cs typeface="Sakkal Majalla"/>
                <a:sym typeface="Sakkal Majalla"/>
              </a:rPr>
              <a:t>المادة</a:t>
            </a:r>
            <a:r>
              <a:rPr b="1" lang="en-US" sz="2300">
                <a:latin typeface="Sakkal Majalla"/>
                <a:ea typeface="Sakkal Majalla"/>
                <a:cs typeface="Sakkal Majalla"/>
                <a:sym typeface="Sakkal Majalla"/>
              </a:rPr>
              <a:t> </a:t>
            </a:r>
            <a:r>
              <a:rPr lang="en-US" sz="2300">
                <a:latin typeface="Sakkal Majalla"/>
                <a:ea typeface="Sakkal Majalla"/>
                <a:cs typeface="Sakkal Majalla"/>
                <a:sym typeface="Sakkal Majalla"/>
              </a:rPr>
              <a:t>الثانية والخمسون من الدستور الجديد لسنة 2022</a:t>
            </a:r>
            <a:endParaRPr b="1" sz="23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هناك </a:t>
            </a:r>
            <a:r>
              <a:rPr b="1" lang="en-US" sz="2400">
                <a:latin typeface="Sakkal Majalla"/>
                <a:ea typeface="Sakkal Majalla"/>
                <a:cs typeface="Sakkal Majalla"/>
                <a:sym typeface="Sakkal Majalla"/>
              </a:rPr>
              <a:t>تردّد</a:t>
            </a:r>
            <a:r>
              <a:rPr lang="en-US" sz="2400">
                <a:latin typeface="Sakkal Majalla"/>
                <a:ea typeface="Sakkal Majalla"/>
                <a:cs typeface="Sakkal Majalla"/>
                <a:sym typeface="Sakkal Majalla"/>
              </a:rPr>
              <a:t> </a:t>
            </a:r>
            <a:r>
              <a:rPr b="1" lang="en-US" sz="2400">
                <a:latin typeface="Sakkal Majalla"/>
                <a:ea typeface="Sakkal Majalla"/>
                <a:cs typeface="Sakkal Majalla"/>
                <a:sym typeface="Sakkal Majalla"/>
              </a:rPr>
              <a:t>بخصوص الاعتراف الصريح بالأسبقية للصكوك الدولية لحقوق الإنسان بما فيها اتفاقية حقوق الطفل على التشريعات المحلية </a:t>
            </a:r>
            <a:r>
              <a:rPr b="1" lang="en-US" sz="2300">
                <a:latin typeface="Sakkal Majalla"/>
                <a:ea typeface="Sakkal Majalla"/>
                <a:cs typeface="Sakkal Majalla"/>
                <a:sym typeface="Sakkal Majalla"/>
              </a:rPr>
              <a:t>باستثناء كل من الجزائر (</a:t>
            </a:r>
            <a:r>
              <a:rPr lang="en-US" sz="2300">
                <a:latin typeface="Sakkal Majalla"/>
                <a:ea typeface="Sakkal Majalla"/>
                <a:cs typeface="Sakkal Majalla"/>
                <a:sym typeface="Sakkal Majalla"/>
              </a:rPr>
              <a:t>المادة 150 من الدستور الحديد لعام 2016) </a:t>
            </a:r>
            <a:r>
              <a:rPr b="1" lang="en-US" sz="2300">
                <a:latin typeface="Sakkal Majalla"/>
                <a:ea typeface="Sakkal Majalla"/>
                <a:cs typeface="Sakkal Majalla"/>
                <a:sym typeface="Sakkal Majalla"/>
              </a:rPr>
              <a:t>والمغرب (</a:t>
            </a:r>
            <a:r>
              <a:rPr lang="en-US" sz="2300">
                <a:latin typeface="Sakkal Majalla"/>
                <a:ea typeface="Sakkal Majalla"/>
                <a:cs typeface="Sakkal Majalla"/>
                <a:sym typeface="Sakkal Majalla"/>
              </a:rPr>
              <a:t>ديباجة الدستور الجديد لسنة 2011)</a:t>
            </a:r>
            <a:r>
              <a:rPr b="1" lang="en-US" sz="2300">
                <a:latin typeface="Sakkal Majalla"/>
                <a:ea typeface="Sakkal Majalla"/>
                <a:cs typeface="Sakkal Majalla"/>
                <a:sym typeface="Sakkal Majalla"/>
              </a:rPr>
              <a:t> </a:t>
            </a:r>
            <a:r>
              <a:rPr lang="en-US" sz="2300">
                <a:latin typeface="Sakkal Majalla"/>
                <a:ea typeface="Sakkal Majalla"/>
                <a:cs typeface="Sakkal Majalla"/>
                <a:sym typeface="Sakkal Majalla"/>
              </a:rPr>
              <a:t>وإلى حد ما </a:t>
            </a:r>
            <a:r>
              <a:rPr b="1" lang="en-US" sz="2300">
                <a:latin typeface="Sakkal Majalla"/>
                <a:ea typeface="Sakkal Majalla"/>
                <a:cs typeface="Sakkal Majalla"/>
                <a:sym typeface="Sakkal Majalla"/>
              </a:rPr>
              <a:t>تونس</a:t>
            </a:r>
            <a:r>
              <a:rPr lang="en-US" sz="2300">
                <a:latin typeface="Sakkal Majalla"/>
                <a:ea typeface="Sakkal Majalla"/>
                <a:cs typeface="Sakkal Majalla"/>
                <a:sym typeface="Sakkal Majalla"/>
              </a:rPr>
              <a:t> (الفصل الرابع والسبعون من الدستور الجديد لسنة 2022) </a:t>
            </a:r>
            <a:endParaRPr b="1" sz="23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7"/>
          <p:cNvSpPr txBox="1"/>
          <p:nvPr>
            <p:ph type="title"/>
          </p:nvPr>
        </p:nvSpPr>
        <p:spPr>
          <a:xfrm>
            <a:off x="457200" y="755600"/>
            <a:ext cx="8229600" cy="524560"/>
          </a:xfrm>
          <a:prstGeom prst="rect">
            <a:avLst/>
          </a:prstGeom>
          <a:noFill/>
          <a:ln>
            <a:noFill/>
          </a:ln>
        </p:spPr>
        <p:txBody>
          <a:bodyPr anchorCtr="0" anchor="ctr" bIns="45700" lIns="91425" spcFirstLastPara="1" rIns="91425" wrap="square" tIns="45700">
            <a:noAutofit/>
          </a:bodyPr>
          <a:lstStyle/>
          <a:p>
            <a:pPr indent="0" lvl="0" marL="0" rtl="1" algn="just">
              <a:lnSpc>
                <a:spcPct val="100000"/>
              </a:lnSpc>
              <a:spcBef>
                <a:spcPts val="0"/>
              </a:spcBef>
              <a:spcAft>
                <a:spcPts val="0"/>
              </a:spcAft>
              <a:buSzPts val="1800"/>
              <a:buNone/>
            </a:pPr>
            <a:r>
              <a:rPr lang="en-US" sz="2400">
                <a:solidFill>
                  <a:srgbClr val="F37A87"/>
                </a:solidFill>
                <a:latin typeface="Tajawal Black"/>
                <a:ea typeface="Tajawal Black"/>
                <a:cs typeface="Tajawal Black"/>
                <a:sym typeface="Tajawal Black"/>
              </a:rPr>
              <a:t>اعتماد قوانين جامعة لحقوق الطفل في عدد من الدول </a:t>
            </a:r>
            <a:endParaRPr sz="2400"/>
          </a:p>
        </p:txBody>
      </p:sp>
      <p:pic>
        <p:nvPicPr>
          <p:cNvPr id="225" name="Google Shape;225;p37"/>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26" name="Google Shape;226;p37"/>
          <p:cNvSpPr txBox="1"/>
          <p:nvPr>
            <p:ph idx="1" type="body"/>
          </p:nvPr>
        </p:nvSpPr>
        <p:spPr>
          <a:xfrm>
            <a:off x="457200" y="1329500"/>
            <a:ext cx="8229600" cy="3813999"/>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457200" rtl="1" algn="just">
              <a:lnSpc>
                <a:spcPct val="100000"/>
              </a:lnSpc>
              <a:spcBef>
                <a:spcPts val="960"/>
              </a:spcBef>
              <a:spcAft>
                <a:spcPts val="0"/>
              </a:spcAft>
              <a:buSzPts val="1800"/>
              <a:buNone/>
            </a:pPr>
            <a:r>
              <a:t/>
            </a:r>
            <a:endParaRPr b="1" sz="18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1600">
              <a:solidFill>
                <a:srgbClr val="002060"/>
              </a:solidFill>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2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2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200">
                <a:latin typeface="Sakkal Majalla"/>
                <a:ea typeface="Sakkal Majalla"/>
                <a:cs typeface="Sakkal Majalla"/>
                <a:sym typeface="Sakkal Majalla"/>
              </a:rPr>
              <a:t>مجلة حماية الطفل في تونس: </a:t>
            </a:r>
            <a:r>
              <a:rPr lang="en-US" sz="2200">
                <a:latin typeface="Sakkal Majalla"/>
                <a:ea typeface="Sakkal Majalla"/>
                <a:cs typeface="Sakkal Majalla"/>
                <a:sym typeface="Sakkal Majalla"/>
              </a:rPr>
              <a:t>القانون عدد 92 لسنة 1995 مؤرخ في 9 نوفمبر 1995</a:t>
            </a:r>
            <a:endParaRPr sz="22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الطفل في مصر  </a:t>
            </a:r>
            <a:r>
              <a:rPr lang="en-US" sz="2000">
                <a:latin typeface="Sakkal Majalla"/>
                <a:ea typeface="Sakkal Majalla"/>
                <a:cs typeface="Sakkal Majalla"/>
                <a:sym typeface="Sakkal Majalla"/>
              </a:rPr>
              <a:t>رقم 12 لسنة 1996، والمعدل سنة 2008</a:t>
            </a:r>
            <a:endParaRPr sz="20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الطفل الفلسطيني </a:t>
            </a:r>
            <a:r>
              <a:rPr lang="en-US" sz="2000">
                <a:latin typeface="Sakkal Majalla"/>
                <a:ea typeface="Sakkal Majalla"/>
                <a:cs typeface="Sakkal Majalla"/>
                <a:sym typeface="Sakkal Majalla"/>
              </a:rPr>
              <a:t>لسنة 2004، والمعدل سنة 2012</a:t>
            </a:r>
            <a:endParaRPr sz="20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الطفل في البحرين</a:t>
            </a:r>
            <a:r>
              <a:rPr lang="en-US" sz="2000">
                <a:latin typeface="Sakkal Majalla"/>
                <a:ea typeface="Sakkal Majalla"/>
                <a:cs typeface="Sakkal Majalla"/>
                <a:sym typeface="Sakkal Majalla"/>
              </a:rPr>
              <a:t>، رقم (37) لسنة 2012</a:t>
            </a:r>
            <a:endParaRPr sz="20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الطفل في عمان </a:t>
            </a:r>
            <a:r>
              <a:rPr lang="en-US" sz="2000">
                <a:latin typeface="Sakkal Majalla"/>
                <a:ea typeface="Sakkal Majalla"/>
                <a:cs typeface="Sakkal Majalla"/>
                <a:sym typeface="Sakkal Majalla"/>
              </a:rPr>
              <a:t>لسنة 2014</a:t>
            </a:r>
            <a:endParaRPr sz="20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نظام حماية الطفل ولائحته التنفيذية في السعودية </a:t>
            </a:r>
            <a:r>
              <a:rPr lang="en-US" sz="2000">
                <a:latin typeface="Sakkal Majalla"/>
                <a:ea typeface="Sakkal Majalla"/>
                <a:cs typeface="Sakkal Majalla"/>
                <a:sym typeface="Sakkal Majalla"/>
              </a:rPr>
              <a:t>لسنة 2014</a:t>
            </a:r>
            <a:endParaRPr sz="2000">
              <a:latin typeface="Sakkal Majalla"/>
              <a:ea typeface="Sakkal Majalla"/>
              <a:cs typeface="Sakkal Majalla"/>
              <a:sym typeface="Sakkal Majalla"/>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في شأن حقوق الطفل في الكويت </a:t>
            </a:r>
            <a:r>
              <a:rPr lang="en-US" sz="2000">
                <a:latin typeface="Sakkal Majalla"/>
                <a:ea typeface="Sakkal Majalla"/>
                <a:cs typeface="Sakkal Majalla"/>
                <a:sym typeface="Sakkal Majalla"/>
              </a:rPr>
              <a:t>لسنة 2015</a:t>
            </a:r>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حماية الطفل في الجزائر </a:t>
            </a:r>
            <a:r>
              <a:rPr lang="en-US" sz="2000">
                <a:latin typeface="Sakkal Majalla"/>
                <a:ea typeface="Sakkal Majalla"/>
                <a:cs typeface="Sakkal Majalla"/>
                <a:sym typeface="Sakkal Majalla"/>
              </a:rPr>
              <a:t>لسنة 2015</a:t>
            </a:r>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حقوق الطفل (وديمه) في الإمارات </a:t>
            </a:r>
            <a:r>
              <a:rPr lang="en-US" sz="2000">
                <a:latin typeface="Sakkal Majalla"/>
                <a:ea typeface="Sakkal Majalla"/>
                <a:cs typeface="Sakkal Majalla"/>
                <a:sym typeface="Sakkal Majalla"/>
              </a:rPr>
              <a:t>لسنة 2016</a:t>
            </a:r>
            <a:endParaRPr/>
          </a:p>
          <a:p>
            <a:pPr indent="-342900" lvl="0" marL="457200" rtl="1" algn="just">
              <a:lnSpc>
                <a:spcPct val="100000"/>
              </a:lnSpc>
              <a:spcBef>
                <a:spcPts val="600"/>
              </a:spcBef>
              <a:spcAft>
                <a:spcPts val="0"/>
              </a:spcAft>
              <a:buSzPts val="1800"/>
              <a:buChar char="•"/>
            </a:pPr>
            <a:r>
              <a:rPr b="1" lang="en-US" sz="2000">
                <a:latin typeface="Sakkal Majalla"/>
                <a:ea typeface="Sakkal Majalla"/>
                <a:cs typeface="Sakkal Majalla"/>
                <a:sym typeface="Sakkal Majalla"/>
              </a:rPr>
              <a:t>قانون حقوق الطفل في الأردن </a:t>
            </a:r>
            <a:r>
              <a:rPr lang="en-US" sz="2000">
                <a:latin typeface="Sakkal Majalla"/>
                <a:ea typeface="Sakkal Majalla"/>
                <a:cs typeface="Sakkal Majalla"/>
                <a:sym typeface="Sakkal Majalla"/>
              </a:rPr>
              <a:t>لسنة 2022</a:t>
            </a:r>
            <a:endParaRPr sz="20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sz="22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38"/>
          <p:cNvSpPr txBox="1"/>
          <p:nvPr>
            <p:ph type="title"/>
          </p:nvPr>
        </p:nvSpPr>
        <p:spPr>
          <a:xfrm>
            <a:off x="457200" y="777249"/>
            <a:ext cx="8229600" cy="12963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None/>
            </a:pPr>
            <a:r>
              <a:rPr b="0" i="0" lang="en-US" sz="2400" u="none">
                <a:solidFill>
                  <a:srgbClr val="F37A87"/>
                </a:solidFill>
                <a:latin typeface="Tajawal Black"/>
                <a:ea typeface="Tajawal Black"/>
                <a:cs typeface="Tajawal Black"/>
                <a:sym typeface="Tajawal Black"/>
              </a:rPr>
              <a:t>الباب الثاني- </a:t>
            </a:r>
            <a:r>
              <a:rPr b="1" lang="en-US" sz="2400">
                <a:solidFill>
                  <a:srgbClr val="D18B89"/>
                </a:solidFill>
                <a:latin typeface="Tajawal Black"/>
                <a:ea typeface="Tajawal Black"/>
                <a:cs typeface="Tajawal Black"/>
                <a:sym typeface="Tajawal Black"/>
              </a:rPr>
              <a:t>الخطوات </a:t>
            </a:r>
            <a:r>
              <a:rPr b="1" lang="en-US" sz="2400">
                <a:solidFill>
                  <a:srgbClr val="D99593"/>
                </a:solidFill>
                <a:latin typeface="Tajawal Black"/>
                <a:ea typeface="Tajawal Black"/>
                <a:cs typeface="Tajawal Black"/>
                <a:sym typeface="Tajawal Black"/>
              </a:rPr>
              <a:t>المتخذة و</a:t>
            </a:r>
            <a:r>
              <a:rPr lang="en-US" sz="2400">
                <a:solidFill>
                  <a:srgbClr val="D99593"/>
                </a:solidFill>
                <a:latin typeface="Tajawal Black"/>
                <a:ea typeface="Tajawal Black"/>
                <a:cs typeface="Tajawal Black"/>
                <a:sym typeface="Tajawal Black"/>
              </a:rPr>
              <a:t>الصعوبات في مجال تعريف الطفل، والمبادئ العامة، والحريات والحقوق المدنية، والعنف ضد الأطفال</a:t>
            </a:r>
            <a:endParaRPr sz="2400">
              <a:solidFill>
                <a:srgbClr val="D99593"/>
              </a:solidFill>
            </a:endParaRPr>
          </a:p>
        </p:txBody>
      </p:sp>
      <p:pic>
        <p:nvPicPr>
          <p:cNvPr id="232" name="Google Shape;232;p38"/>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33" name="Google Shape;233;p38"/>
          <p:cNvSpPr txBox="1"/>
          <p:nvPr>
            <p:ph idx="1" type="body"/>
          </p:nvPr>
        </p:nvSpPr>
        <p:spPr>
          <a:xfrm>
            <a:off x="457200" y="2073625"/>
            <a:ext cx="8229600" cy="306990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t/>
            </a:r>
            <a:endParaRPr b="1" sz="2400">
              <a:solidFill>
                <a:schemeClr val="dk1"/>
              </a:solidFill>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b="1" sz="2400">
              <a:solidFill>
                <a:schemeClr val="dk1"/>
              </a:solidFill>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200">
                <a:solidFill>
                  <a:schemeClr val="dk1"/>
                </a:solidFill>
                <a:latin typeface="Sakkal Majalla"/>
                <a:ea typeface="Sakkal Majalla"/>
                <a:cs typeface="Sakkal Majalla"/>
                <a:sym typeface="Sakkal Majalla"/>
              </a:rPr>
              <a:t>تعريف الطفل </a:t>
            </a:r>
            <a:endParaRPr sz="3000"/>
          </a:p>
          <a:p>
            <a:pPr indent="-355600" lvl="0" marL="457200" rtl="1" algn="just">
              <a:lnSpc>
                <a:spcPct val="100000"/>
              </a:lnSpc>
              <a:spcBef>
                <a:spcPts val="0"/>
              </a:spcBef>
              <a:spcAft>
                <a:spcPts val="0"/>
              </a:spcAft>
              <a:buSzPts val="2000"/>
              <a:buChar char="•"/>
            </a:pPr>
            <a:r>
              <a:rPr lang="en-US" sz="2000">
                <a:latin typeface="Sakkal Majalla"/>
                <a:ea typeface="Sakkal Majalla"/>
                <a:cs typeface="Sakkal Majalla"/>
                <a:sym typeface="Sakkal Majalla"/>
              </a:rPr>
              <a:t>يواجه عدد من الدول العربية صعوبات خاصة فيما يتصل </a:t>
            </a:r>
            <a:r>
              <a:rPr b="1" lang="en-US" sz="2000">
                <a:latin typeface="Sakkal Majalla"/>
                <a:ea typeface="Sakkal Majalla"/>
                <a:cs typeface="Sakkal Majalla"/>
                <a:sym typeface="Sakkal Majalla"/>
              </a:rPr>
              <a:t>بالسن الأدنى للزواج</a:t>
            </a:r>
            <a:endParaRPr b="1" sz="2000">
              <a:latin typeface="Sakkal Majalla"/>
              <a:ea typeface="Sakkal Majalla"/>
              <a:cs typeface="Sakkal Majalla"/>
              <a:sym typeface="Sakkal Majalla"/>
            </a:endParaRPr>
          </a:p>
          <a:p>
            <a:pPr indent="-355600" lvl="0" marL="457200" rtl="1" algn="just">
              <a:lnSpc>
                <a:spcPct val="100000"/>
              </a:lnSpc>
              <a:spcBef>
                <a:spcPts val="300"/>
              </a:spcBef>
              <a:spcAft>
                <a:spcPts val="0"/>
              </a:spcAft>
              <a:buSzPts val="2000"/>
              <a:buChar char="•"/>
            </a:pPr>
            <a:r>
              <a:rPr b="1" lang="en-US" sz="2000">
                <a:latin typeface="Sakkal Majalla"/>
                <a:ea typeface="Sakkal Majalla"/>
                <a:cs typeface="Sakkal Majalla"/>
                <a:sym typeface="Sakkal Majalla"/>
              </a:rPr>
              <a:t>لبنان: </a:t>
            </a:r>
            <a:r>
              <a:rPr lang="en-US" sz="2000">
                <a:latin typeface="Sakkal Majalla"/>
                <a:ea typeface="Sakkal Majalla"/>
                <a:cs typeface="Sakkal Majalla"/>
                <a:sym typeface="Sakkal Majalla"/>
              </a:rPr>
              <a:t>السن الدنيا للزواج في البلد هي أربع عشرة سنة للبنات وست عشرة سنة للبنين، بل وأصغر من ذلك في ظروف معينة (راجع الوثيقةCRC/C/LBN/CO/4-5 ، 22 يونيو 2017)</a:t>
            </a:r>
            <a:endParaRPr sz="2000"/>
          </a:p>
          <a:p>
            <a:pPr indent="-355600" lvl="0" marL="457200" rtl="1" algn="just">
              <a:lnSpc>
                <a:spcPct val="100000"/>
              </a:lnSpc>
              <a:spcBef>
                <a:spcPts val="300"/>
              </a:spcBef>
              <a:spcAft>
                <a:spcPts val="0"/>
              </a:spcAft>
              <a:buSzPts val="2000"/>
              <a:buChar char="•"/>
            </a:pPr>
            <a:r>
              <a:rPr b="1" lang="en-US" sz="2000">
                <a:latin typeface="Sakkal Majalla"/>
                <a:ea typeface="Sakkal Majalla"/>
                <a:cs typeface="Sakkal Majalla"/>
                <a:sym typeface="Sakkal Majalla"/>
              </a:rPr>
              <a:t>الأردن: </a:t>
            </a:r>
            <a:r>
              <a:rPr lang="en-US" sz="2000">
                <a:latin typeface="Sakkal Majalla"/>
                <a:ea typeface="Sakkal Majalla"/>
                <a:cs typeface="Sakkal Majalla"/>
                <a:sym typeface="Sakkal Majalla"/>
              </a:rPr>
              <a:t>(راجع الوثيقة CRC/C/JOT/CO/6)</a:t>
            </a:r>
            <a:endParaRPr sz="2000">
              <a:latin typeface="Sakkal Majalla"/>
              <a:ea typeface="Sakkal Majalla"/>
              <a:cs typeface="Sakkal Majalla"/>
              <a:sym typeface="Sakkal Majalla"/>
            </a:endParaRPr>
          </a:p>
          <a:p>
            <a:pPr indent="-355600" lvl="0" marL="457200" rtl="1" algn="just">
              <a:lnSpc>
                <a:spcPct val="100000"/>
              </a:lnSpc>
              <a:spcBef>
                <a:spcPts val="300"/>
              </a:spcBef>
              <a:spcAft>
                <a:spcPts val="0"/>
              </a:spcAft>
              <a:buSzPts val="2000"/>
              <a:buChar char="•"/>
            </a:pPr>
            <a:r>
              <a:rPr b="1" lang="en-US" sz="2000">
                <a:latin typeface="Sakkal Majalla"/>
                <a:ea typeface="Sakkal Majalla"/>
                <a:cs typeface="Sakkal Majalla"/>
                <a:sym typeface="Sakkal Majalla"/>
              </a:rPr>
              <a:t>فلسطين : </a:t>
            </a:r>
            <a:r>
              <a:rPr lang="en-US" sz="2000">
                <a:latin typeface="Sakkal Majalla"/>
                <a:ea typeface="Sakkal Majalla"/>
                <a:cs typeface="Sakkal Majalla"/>
                <a:sym typeface="Sakkal Majalla"/>
              </a:rPr>
              <a:t>(راجع الوثيقة CRC/C/PSE/CO/1)</a:t>
            </a:r>
            <a:r>
              <a:rPr b="1" lang="en-US" sz="2000">
                <a:latin typeface="Sakkal Majalla"/>
                <a:ea typeface="Sakkal Majalla"/>
                <a:cs typeface="Sakkal Majalla"/>
                <a:sym typeface="Sakkal Majalla"/>
              </a:rPr>
              <a:t> </a:t>
            </a:r>
            <a:endParaRPr sz="2000"/>
          </a:p>
          <a:p>
            <a:pPr indent="-355600" lvl="0" marL="457200" rtl="1" algn="just">
              <a:lnSpc>
                <a:spcPct val="100000"/>
              </a:lnSpc>
              <a:spcBef>
                <a:spcPts val="300"/>
              </a:spcBef>
              <a:spcAft>
                <a:spcPts val="0"/>
              </a:spcAft>
              <a:buSzPts val="2000"/>
              <a:buChar char="•"/>
            </a:pPr>
            <a:r>
              <a:rPr b="1" lang="en-US" sz="2000">
                <a:latin typeface="Sakkal Majalla"/>
                <a:ea typeface="Sakkal Majalla"/>
                <a:cs typeface="Sakkal Majalla"/>
                <a:sym typeface="Sakkal Majalla"/>
              </a:rPr>
              <a:t>مصر :"</a:t>
            </a:r>
            <a:r>
              <a:rPr lang="en-US" sz="2000">
                <a:latin typeface="Sakkal Majalla"/>
                <a:ea typeface="Sakkal Majalla"/>
                <a:cs typeface="Sakkal Majalla"/>
                <a:sym typeface="Sakkal Majalla"/>
              </a:rPr>
              <a:t> القانون الداخلي لا يزال يفتقر إلى نص صريح بشأن حظر وتجريم الزواج من أشخاص تقل أعمارهم عن ثمانية عشر عاماً"</a:t>
            </a:r>
            <a:r>
              <a:rPr b="1" lang="en-US" sz="2000">
                <a:latin typeface="Sakkal Majalla"/>
                <a:ea typeface="Sakkal Majalla"/>
                <a:cs typeface="Sakkal Majalla"/>
                <a:sym typeface="Sakkal Majalla"/>
              </a:rPr>
              <a:t> </a:t>
            </a:r>
            <a:r>
              <a:rPr lang="en-US" sz="2000">
                <a:latin typeface="Sakkal Majalla"/>
                <a:ea typeface="Sakkal Majalla"/>
                <a:cs typeface="Sakkal Majalla"/>
                <a:sym typeface="Sakkal Majalla"/>
              </a:rPr>
              <a:t>(راجع الوثيقة CRC/C/EGY/CO/3-4)</a:t>
            </a:r>
            <a:r>
              <a:rPr b="1" lang="en-US" sz="2000">
                <a:latin typeface="Sakkal Majalla"/>
                <a:ea typeface="Sakkal Majalla"/>
                <a:cs typeface="Sakkal Majalla"/>
                <a:sym typeface="Sakkal Majalla"/>
              </a:rPr>
              <a:t> </a:t>
            </a:r>
            <a:endParaRPr sz="20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0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2000">
              <a:latin typeface="Sakkal Majalla"/>
              <a:ea typeface="Sakkal Majalla"/>
              <a:cs typeface="Sakkal Majalla"/>
              <a:sym typeface="Sakkal Majalla"/>
            </a:endParaRPr>
          </a:p>
          <a:p>
            <a:pPr indent="-228600" lvl="0" marL="457200" rtl="1" algn="r">
              <a:lnSpc>
                <a:spcPct val="100000"/>
              </a:lnSpc>
              <a:spcBef>
                <a:spcPts val="360"/>
              </a:spcBef>
              <a:spcAft>
                <a:spcPts val="0"/>
              </a:spcAft>
              <a:buSzPts val="1800"/>
              <a:buNone/>
            </a:pPr>
            <a:r>
              <a:t/>
            </a:r>
            <a:endParaRPr sz="2000">
              <a:solidFill>
                <a:schemeClr val="dk1"/>
              </a:solidFill>
              <a:latin typeface="Sakkal Majalla"/>
              <a:ea typeface="Sakkal Majalla"/>
              <a:cs typeface="Sakkal Majalla"/>
              <a:sym typeface="Sakkal Majall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pic>
        <p:nvPicPr>
          <p:cNvPr id="238" name="Google Shape;238;p39"/>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39" name="Google Shape;239;p39"/>
          <p:cNvSpPr txBox="1"/>
          <p:nvPr>
            <p:ph idx="1" type="body"/>
          </p:nvPr>
        </p:nvSpPr>
        <p:spPr>
          <a:xfrm>
            <a:off x="457200" y="1051560"/>
            <a:ext cx="8206740" cy="409194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t/>
            </a:r>
            <a:endParaRPr b="1" sz="2400">
              <a:solidFill>
                <a:schemeClr val="dk1"/>
              </a:solidFill>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عدم التمييز</a:t>
            </a:r>
            <a:endParaRPr/>
          </a:p>
          <a:p>
            <a:pPr indent="-342900" lvl="0" marL="457200" rtl="1" algn="just">
              <a:lnSpc>
                <a:spcPct val="100000"/>
              </a:lnSpc>
              <a:spcBef>
                <a:spcPts val="0"/>
              </a:spcBef>
              <a:spcAft>
                <a:spcPts val="0"/>
              </a:spcAft>
              <a:buSzPts val="1800"/>
              <a:buChar char="•"/>
            </a:pPr>
            <a:r>
              <a:rPr lang="en-US" sz="2200">
                <a:latin typeface="Sakkal Majalla"/>
                <a:ea typeface="Sakkal Majalla"/>
                <a:cs typeface="Sakkal Majalla"/>
                <a:sym typeface="Sakkal Majalla"/>
              </a:rPr>
              <a:t>تواجه جل الدول العربية -بصفة متفاوتة بلا ريب-، عدة صعوبات في مجال إعمال مبدأ عدم التمييز، خاصة فيما يتصل بكل من التمييز ضد الفتيات، والتمييز ضد الأطفال المولودين خارج إطار الزواج، والتمييز ضد الأطفال الذين يعيشون في ظل الفقر، والتمييز ضد الأطفال الأجانب</a:t>
            </a:r>
            <a:endParaRPr sz="2200">
              <a:latin typeface="Sakkal Majalla"/>
              <a:ea typeface="Sakkal Majalla"/>
              <a:cs typeface="Sakkal Majalla"/>
              <a:sym typeface="Sakkal Majalla"/>
            </a:endParaRPr>
          </a:p>
          <a:p>
            <a:pPr indent="-342900" lvl="0" marL="457200" rtl="1" algn="just">
              <a:lnSpc>
                <a:spcPct val="100000"/>
              </a:lnSpc>
              <a:spcBef>
                <a:spcPts val="200"/>
              </a:spcBef>
              <a:spcAft>
                <a:spcPts val="0"/>
              </a:spcAft>
              <a:buSzPts val="1800"/>
              <a:buFont typeface="Sakkal Majalla"/>
              <a:buChar char="-"/>
            </a:pPr>
            <a:r>
              <a:rPr lang="en-US" sz="2200">
                <a:latin typeface="Sakkal Majalla"/>
                <a:ea typeface="Sakkal Majalla"/>
                <a:cs typeface="Sakkal Majalla"/>
                <a:sym typeface="Sakkal Majalla"/>
              </a:rPr>
              <a:t>التقرير الدوري الثاني للإمارات</a:t>
            </a:r>
            <a:endParaRPr sz="2200">
              <a:latin typeface="Sakkal Majalla"/>
              <a:ea typeface="Sakkal Majalla"/>
              <a:cs typeface="Sakkal Majalla"/>
              <a:sym typeface="Sakkal Majalla"/>
            </a:endParaRPr>
          </a:p>
          <a:p>
            <a:pPr indent="-342900" lvl="0" marL="457200" rtl="1" algn="just">
              <a:lnSpc>
                <a:spcPct val="100000"/>
              </a:lnSpc>
              <a:spcBef>
                <a:spcPts val="200"/>
              </a:spcBef>
              <a:spcAft>
                <a:spcPts val="0"/>
              </a:spcAft>
              <a:buSzPts val="1800"/>
              <a:buFont typeface="Sakkal Majalla"/>
              <a:buChar char="-"/>
            </a:pPr>
            <a:r>
              <a:rPr lang="en-US" sz="2200">
                <a:latin typeface="Sakkal Majalla"/>
                <a:ea typeface="Sakkal Majalla"/>
                <a:cs typeface="Sakkal Majalla"/>
                <a:sym typeface="Sakkal Majalla"/>
              </a:rPr>
              <a:t>التقرير الجامع للتقارير الدورية من الثاني إلى الرابع للعراق</a:t>
            </a:r>
            <a:endParaRPr sz="2200">
              <a:latin typeface="Sakkal Majalla"/>
              <a:ea typeface="Sakkal Majalla"/>
              <a:cs typeface="Sakkal Majalla"/>
              <a:sym typeface="Sakkal Majalla"/>
            </a:endParaRPr>
          </a:p>
          <a:p>
            <a:pPr indent="-342900" lvl="0" marL="457200" rtl="1" algn="just">
              <a:lnSpc>
                <a:spcPct val="100000"/>
              </a:lnSpc>
              <a:spcBef>
                <a:spcPts val="200"/>
              </a:spcBef>
              <a:spcAft>
                <a:spcPts val="0"/>
              </a:spcAft>
              <a:buSzPts val="1800"/>
              <a:buFont typeface="Sakkal Majalla"/>
              <a:buChar char="-"/>
            </a:pPr>
            <a:r>
              <a:rPr lang="en-US" sz="2200">
                <a:latin typeface="Sakkal Majalla"/>
                <a:ea typeface="Sakkal Majalla"/>
                <a:cs typeface="Sakkal Majalla"/>
                <a:sym typeface="Sakkal Majalla"/>
              </a:rPr>
              <a:t>التقرير الدوري الجامع للتقريرين الثالث والرابع لعمان</a:t>
            </a:r>
            <a:endParaRPr sz="2200">
              <a:latin typeface="Sakkal Majalla"/>
              <a:ea typeface="Sakkal Majalla"/>
              <a:cs typeface="Sakkal Majalla"/>
              <a:sym typeface="Sakkal Majalla"/>
            </a:endParaRPr>
          </a:p>
          <a:p>
            <a:pPr indent="-342900" lvl="0" marL="457200" rtl="1" algn="just">
              <a:lnSpc>
                <a:spcPct val="100000"/>
              </a:lnSpc>
              <a:spcBef>
                <a:spcPts val="200"/>
              </a:spcBef>
              <a:spcAft>
                <a:spcPts val="0"/>
              </a:spcAft>
              <a:buSzPts val="1800"/>
              <a:buFont typeface="Sakkal Majalla"/>
              <a:buChar char="-"/>
            </a:pPr>
            <a:r>
              <a:rPr lang="en-US" sz="2200">
                <a:latin typeface="Sakkal Majalla"/>
                <a:ea typeface="Sakkal Majalla"/>
                <a:cs typeface="Sakkal Majalla"/>
                <a:sym typeface="Sakkal Majalla"/>
              </a:rPr>
              <a:t>التقرير الجامع للتقريرين الدوريين الرابع والخامس للبنان</a:t>
            </a:r>
            <a:endParaRPr sz="2200">
              <a:latin typeface="Sakkal Majalla"/>
              <a:ea typeface="Sakkal Majalla"/>
              <a:cs typeface="Sakkal Majalla"/>
              <a:sym typeface="Sakkal Majalla"/>
            </a:endParaRPr>
          </a:p>
          <a:p>
            <a:pPr indent="-342900" lvl="0" marL="457200" rtl="1" algn="just">
              <a:lnSpc>
                <a:spcPct val="100000"/>
              </a:lnSpc>
              <a:spcBef>
                <a:spcPts val="200"/>
              </a:spcBef>
              <a:spcAft>
                <a:spcPts val="0"/>
              </a:spcAft>
              <a:buSzPts val="1800"/>
              <a:buFont typeface="Sakkal Majalla"/>
              <a:buChar char="-"/>
            </a:pPr>
            <a:r>
              <a:rPr lang="en-US" sz="2200">
                <a:latin typeface="Sakkal Majalla"/>
                <a:ea typeface="Sakkal Majalla"/>
                <a:cs typeface="Sakkal Majalla"/>
                <a:sym typeface="Sakkal Majalla"/>
              </a:rPr>
              <a:t>التقرير السادس لأردن</a:t>
            </a:r>
            <a:endParaRPr sz="2200">
              <a:latin typeface="Sakkal Majalla"/>
              <a:ea typeface="Sakkal Majalla"/>
              <a:cs typeface="Sakkal Majalla"/>
              <a:sym typeface="Sakkal Majalla"/>
            </a:endParaRPr>
          </a:p>
          <a:p>
            <a:pPr indent="-342900" lvl="0" marL="457200" rtl="1" algn="just">
              <a:lnSpc>
                <a:spcPct val="100000"/>
              </a:lnSpc>
              <a:spcBef>
                <a:spcPts val="560"/>
              </a:spcBef>
              <a:spcAft>
                <a:spcPts val="0"/>
              </a:spcAft>
              <a:buSzPts val="1800"/>
              <a:buFont typeface="Sakkal Majalla"/>
              <a:buChar char="-"/>
            </a:pPr>
            <a:r>
              <a:rPr lang="en-US" sz="2200">
                <a:latin typeface="Sakkal Majalla"/>
                <a:ea typeface="Sakkal Majalla"/>
                <a:cs typeface="Sakkal Majalla"/>
                <a:sym typeface="Sakkal Majalla"/>
              </a:rPr>
              <a:t>التقرير الجامع للتقارير الدورية من الرابع إلى السادس لتونس </a:t>
            </a:r>
            <a:endParaRPr b="1" sz="2000">
              <a:latin typeface="Sakkal Majalla"/>
              <a:ea typeface="Sakkal Majalla"/>
              <a:cs typeface="Sakkal Majalla"/>
              <a:sym typeface="Sakkal Majalla"/>
            </a:endParaRPr>
          </a:p>
          <a:p>
            <a:pPr indent="-228600" lvl="0" marL="457200" rtl="1" algn="r">
              <a:lnSpc>
                <a:spcPct val="100000"/>
              </a:lnSpc>
              <a:spcBef>
                <a:spcPts val="360"/>
              </a:spcBef>
              <a:spcAft>
                <a:spcPts val="0"/>
              </a:spcAft>
              <a:buSzPts val="1800"/>
              <a:buNone/>
            </a:pPr>
            <a:r>
              <a:t/>
            </a:r>
            <a:endParaRPr sz="2000">
              <a:solidFill>
                <a:schemeClr val="dk1"/>
              </a:solidFill>
              <a:latin typeface="Sakkal Majalla"/>
              <a:ea typeface="Sakkal Majalla"/>
              <a:cs typeface="Sakkal Majalla"/>
              <a:sym typeface="Sakkal Majall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pic>
        <p:nvPicPr>
          <p:cNvPr id="244" name="Google Shape;244;p40"/>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45" name="Google Shape;245;p40"/>
          <p:cNvSpPr txBox="1"/>
          <p:nvPr>
            <p:ph idx="1" type="body"/>
          </p:nvPr>
        </p:nvSpPr>
        <p:spPr>
          <a:xfrm>
            <a:off x="457200" y="755650"/>
            <a:ext cx="8229600" cy="3838575"/>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مصلحة الطفل الفضلى</a:t>
            </a:r>
            <a:endParaRPr/>
          </a:p>
          <a:p>
            <a:pPr indent="-342900" lvl="0" marL="457200" rtl="1" algn="just">
              <a:lnSpc>
                <a:spcPct val="100000"/>
              </a:lnSpc>
              <a:spcBef>
                <a:spcPts val="0"/>
              </a:spcBef>
              <a:spcAft>
                <a:spcPts val="0"/>
              </a:spcAft>
              <a:buSzPts val="1800"/>
              <a:buChar char="•"/>
            </a:pPr>
            <a:r>
              <a:rPr lang="en-US" sz="2400">
                <a:latin typeface="Sakkal Majalla"/>
                <a:ea typeface="Sakkal Majalla"/>
                <a:cs typeface="Sakkal Majalla"/>
                <a:sym typeface="Sakkal Majalla"/>
              </a:rPr>
              <a:t>تواجه جل الدول العربية -بصفة متفاوتة بلا ريب-، عدة صعوبات في مجال احترام حقّ الطفل في إيلاء الاعتبار الأول لمصالحه الفُضلى</a:t>
            </a:r>
            <a:endParaRPr/>
          </a:p>
          <a:p>
            <a:pPr indent="-342900" lvl="0" marL="457200" rtl="1" algn="just">
              <a:lnSpc>
                <a:spcPct val="100000"/>
              </a:lnSpc>
              <a:spcBef>
                <a:spcPts val="200"/>
              </a:spcBef>
              <a:spcAft>
                <a:spcPts val="200"/>
              </a:spcAft>
              <a:buSzPts val="1800"/>
              <a:buChar char="•"/>
            </a:pPr>
            <a:r>
              <a:rPr lang="en-US" sz="2400">
                <a:latin typeface="Sakkal Majalla"/>
                <a:ea typeface="Sakkal Majalla"/>
                <a:cs typeface="Sakkal Majalla"/>
                <a:sym typeface="Sakkal Majalla"/>
              </a:rPr>
              <a:t>بوجه عام نجد نفس التوصية التي تقدّمت بها لجنة حقوق الطفل للدول المعنية والمتمثّلة في إدماج هذا المبدأ إدماجاً ملائماً في جميع الإجراءات والقرارات التشريعية والإدارية والقضائية، وجميع السياسات والبرامج والمشاريع المتصلة بالطفل والمؤثرة عليه، وإلى تفسيره وتطبيقه على نحو ثابت فيها جميعاً، مع الحاجة لاستحداث إجراءات ومعايير لتقديم التوجيه والتدريب إلى كل منْ لديه سلطة لتحديد مصالح الطفل الفضلى في أي مجال كان، ومنحها ما تستحقه من وزن بوصفها الاعتبار الأساسي</a:t>
            </a:r>
            <a:endParaRPr sz="2400">
              <a:latin typeface="Sakkal Majalla"/>
              <a:ea typeface="Sakkal Majalla"/>
              <a:cs typeface="Sakkal Majalla"/>
              <a:sym typeface="Sakkal Majall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pic>
        <p:nvPicPr>
          <p:cNvPr id="250" name="Google Shape;250;p41"/>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51" name="Google Shape;251;p41"/>
          <p:cNvSpPr txBox="1"/>
          <p:nvPr>
            <p:ph idx="1" type="body"/>
          </p:nvPr>
        </p:nvSpPr>
        <p:spPr>
          <a:xfrm>
            <a:off x="457200" y="755650"/>
            <a:ext cx="8229600" cy="3838575"/>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الحق في الحياة </a:t>
            </a:r>
            <a:r>
              <a:rPr b="1" lang="en-US" sz="2400">
                <a:latin typeface="Sakkal Majalla"/>
                <a:ea typeface="Sakkal Majalla"/>
                <a:cs typeface="Sakkal Majalla"/>
                <a:sym typeface="Sakkal Majalla"/>
              </a:rPr>
              <a:t>والبقاء والنمو  </a:t>
            </a:r>
            <a:endParaRPr b="1"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الجرائم المرتكبة بداعي ما يسمى "جرائم الشرف": </a:t>
            </a:r>
            <a:r>
              <a:rPr lang="en-US" sz="2400">
                <a:latin typeface="Sakkal Majalla"/>
                <a:ea typeface="Sakkal Majalla"/>
                <a:cs typeface="Sakkal Majalla"/>
                <a:sym typeface="Sakkal Majalla"/>
              </a:rPr>
              <a:t>أعربت لجنة حقوق الطفل من جديد، في ملاحظاتها الختامية الصادرة عقب النظر في التقرير السادس لأردن، على أسفها مما يلي:</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"(أ) عدم إحراز تقدم في إلغاء المواد من 7 إلى 99، والمواد 310 و340 و345 مكررا من القانون الجنائي، على الرغم من التوصيات التي قدمتها اللجنة وغيرها من الهيئات المنشأة بموجب معاهدات، وعلى عدم تجريم جميع أشكال العنف القائم على نوع الجنس، مما يسهم في إشاعة ثقافة إفلات الجناة من العقاب؛</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(ب) انتشار الاعتداء الجنسي والعنف القائم على نوع الجنس ضد الفتيات، بما في ذلك القتل باسم ما يسمى بالشرف..."</a:t>
            </a:r>
            <a:endParaRPr sz="2400">
              <a:latin typeface="Sakkal Majalla"/>
              <a:ea typeface="Sakkal Majalla"/>
              <a:cs typeface="Sakkal Majalla"/>
              <a:sym typeface="Sakkal Majall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pic>
        <p:nvPicPr>
          <p:cNvPr id="256" name="Google Shape;256;p42"/>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57" name="Google Shape;257;p42"/>
          <p:cNvSpPr txBox="1"/>
          <p:nvPr>
            <p:ph idx="1" type="body"/>
          </p:nvPr>
        </p:nvSpPr>
        <p:spPr>
          <a:xfrm>
            <a:off x="457200" y="925513"/>
            <a:ext cx="8229600" cy="3668712"/>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الحق في الحياة </a:t>
            </a:r>
            <a:r>
              <a:rPr b="1" lang="en-US" sz="2400">
                <a:latin typeface="Sakkal Majalla"/>
                <a:ea typeface="Sakkal Majalla"/>
                <a:cs typeface="Sakkal Majalla"/>
                <a:sym typeface="Sakkal Majalla"/>
              </a:rPr>
              <a:t>والبقاء والنمو وتأثير النزاعات المسلحة</a:t>
            </a:r>
            <a:endParaRPr b="1"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lang="en-US" sz="2400">
                <a:latin typeface="Sakkal Majalla"/>
                <a:ea typeface="Sakkal Majalla"/>
                <a:cs typeface="Sakkal Majalla"/>
                <a:sym typeface="Sakkal Majalla"/>
              </a:rPr>
              <a:t>تمر عدة دول عربية، بما في ذلك دولة فلسطين، بصعوبات وخيمة ناجمة عن استمرار النزاعات المسلحة والأوضاع الأمنية والسياسية والاقتصادية والاجتماعية غير المستقرة التي تواجهها، والتي بلغت فيها الانتهاكات الجسيمة لحقوق الطفل  الفلسطيني خاصة عقب أحداث يوم 7 أكتوبر 2023 درجة غير مسبوقة في تاريخ النزاعات المسلحة، تجسّم في قتل وإصابة عشرات الآلاف من الأطفال من قبل قوات الاحتلال العسكرية الإسرائيلية، ونحو ذلك من الانتهاكات التي زادت في الحالة المأساوية التي يعيشها الشعب الفلسطيني بأسره</a:t>
            </a:r>
            <a:endParaRPr sz="2400">
              <a:latin typeface="Sakkal Majalla"/>
              <a:ea typeface="Sakkal Majalla"/>
              <a:cs typeface="Sakkal Majalla"/>
              <a:sym typeface="Sakkal Majall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pic>
        <p:nvPicPr>
          <p:cNvPr id="262" name="Google Shape;262;p43"/>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63" name="Google Shape;263;p43"/>
          <p:cNvSpPr txBox="1"/>
          <p:nvPr>
            <p:ph idx="1" type="body"/>
          </p:nvPr>
        </p:nvSpPr>
        <p:spPr>
          <a:xfrm>
            <a:off x="457200" y="857250"/>
            <a:ext cx="8229600" cy="3736975"/>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احترام آراء الطفل والحق في المشاركة</a:t>
            </a:r>
            <a:endParaRPr b="1"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على الرغم من الخطوات التي اتخذت في عدد من الدول العربية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والتقدم المحرز في مجال توسيع مجالات وأنماط مشاركة الأطفال في الحياة الأسرية والمجتمعية - مثل تجربة نوادي الأطفال، وبرلمان الطفل، والمجالس البلدية للأطفال، وغيرها، التي تم إنشاؤها في عدد من هذه الدول-، لا تزال الجهود المبذولة والخطوات المحرزة محدودة الوقع وبعيدة عن تحقيق الأهداف المرسومة</a:t>
            </a:r>
            <a:endParaRPr sz="2400">
              <a:latin typeface="Sakkal Majalla"/>
              <a:ea typeface="Sakkal Majalla"/>
              <a:cs typeface="Sakkal Majalla"/>
              <a:sym typeface="Sakkal Majall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pic>
        <p:nvPicPr>
          <p:cNvPr id="268" name="Google Shape;268;p44"/>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69" name="Google Shape;269;p44"/>
          <p:cNvSpPr txBox="1"/>
          <p:nvPr>
            <p:ph idx="1" type="body"/>
          </p:nvPr>
        </p:nvSpPr>
        <p:spPr>
          <a:xfrm>
            <a:off x="457200" y="892175"/>
            <a:ext cx="8229600" cy="370205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الاسم والجنسية والحق في الهوية</a:t>
            </a:r>
            <a:endParaRPr b="1"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تواجه بعض الدول صعوبات خاصة في مجال تأمين حق الأمهات في نقل جنسيتهن إلى أبنائهن شأنهن شأن الرجال، وفي مجال ضمان قيد جميع الأطفال، ولا سيما أطفال اللاجئين وملتمسي اللجوء، وأطفال العمال المهاجرين</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حرية التعبير وتكوين الجمعيات والتجمع السلمي والحصول على المعلومات المناسبة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على الرغم من الخطوات التي تحققت في بعض الدول العربية فهي تبقى - بلا ريب - في أغلب الحالات محتشمة وبطيئة، بالنظر إلى الثقافة السائدة والتي لا تزال تنظر إلى الطفل بمنطوق التبعية وليس كشخص كامل الحقوق</a:t>
            </a:r>
            <a:endParaRPr sz="2400">
              <a:latin typeface="Sakkal Majalla"/>
              <a:ea typeface="Sakkal Majalla"/>
              <a:cs typeface="Sakkal Majalla"/>
              <a:sym typeface="Sakkal Majall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5"/>
          <p:cNvSpPr txBox="1"/>
          <p:nvPr>
            <p:ph type="title"/>
          </p:nvPr>
        </p:nvSpPr>
        <p:spPr>
          <a:xfrm>
            <a:off x="457200" y="755600"/>
            <a:ext cx="8229600" cy="901750"/>
          </a:xfrm>
          <a:prstGeom prst="rect">
            <a:avLst/>
          </a:prstGeom>
          <a:noFill/>
          <a:ln>
            <a:noFill/>
          </a:ln>
        </p:spPr>
        <p:txBody>
          <a:bodyPr anchorCtr="0" anchor="ctr" bIns="45700" lIns="91425" spcFirstLastPara="1" rIns="91425" wrap="square" tIns="45700">
            <a:noAutofit/>
          </a:bodyPr>
          <a:lstStyle/>
          <a:p>
            <a:pPr indent="0" lvl="0" marL="0" rtl="1" algn="just">
              <a:lnSpc>
                <a:spcPct val="100000"/>
              </a:lnSpc>
              <a:spcBef>
                <a:spcPts val="0"/>
              </a:spcBef>
              <a:spcAft>
                <a:spcPts val="0"/>
              </a:spcAft>
              <a:buSzPts val="1800"/>
              <a:buNone/>
            </a:pPr>
            <a:r>
              <a:rPr lang="en-US" sz="2400">
                <a:solidFill>
                  <a:srgbClr val="F37A87"/>
                </a:solidFill>
                <a:latin typeface="Tajawal Black"/>
                <a:ea typeface="Tajawal Black"/>
                <a:cs typeface="Tajawal Black"/>
                <a:sym typeface="Tajawal Black"/>
              </a:rPr>
              <a:t>الباب الثالث- </a:t>
            </a:r>
            <a:r>
              <a:rPr b="1" lang="en-US" sz="2400">
                <a:solidFill>
                  <a:srgbClr val="D18B89"/>
                </a:solidFill>
                <a:latin typeface="Tajawal Black"/>
                <a:ea typeface="Tajawal Black"/>
                <a:cs typeface="Tajawal Black"/>
                <a:sym typeface="Tajawal Black"/>
              </a:rPr>
              <a:t>الخطوات المتخذة والصعوبات في مجال البيئة الأسرية والرعاية البديلة</a:t>
            </a:r>
            <a:endParaRPr sz="2400"/>
          </a:p>
        </p:txBody>
      </p:sp>
      <p:pic>
        <p:nvPicPr>
          <p:cNvPr id="275" name="Google Shape;275;p45"/>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76" name="Google Shape;276;p45"/>
          <p:cNvSpPr txBox="1"/>
          <p:nvPr>
            <p:ph idx="1" type="body"/>
          </p:nvPr>
        </p:nvSpPr>
        <p:spPr>
          <a:xfrm>
            <a:off x="457200" y="1911350"/>
            <a:ext cx="8229600" cy="3007891"/>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solidFill>
                  <a:schemeClr val="dk1"/>
                </a:solidFill>
                <a:latin typeface="Sakkal Majalla"/>
                <a:ea typeface="Sakkal Majalla"/>
                <a:cs typeface="Sakkal Majalla"/>
                <a:sym typeface="Sakkal Majalla"/>
              </a:rPr>
              <a:t>تعزيز الشراكة بين الوالدين وتهيئة بيئة أسرية داعمة للأطفال</a:t>
            </a:r>
            <a:endParaRPr b="1"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لئن حققت بعض الدول بعض الدول العربية – على غرار تونس – تقدّما ملحوظا في هذا المجال، لا تزال الجهود المبذولة والخطوات المحرزة محدودة ومبنية على تصوّرات غير متلائمة مع مقتضيات اتفاقية حقوق الطفل</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إعطاء الأولوية لرعاية الأطفال المحرومين من البيئة العائلية في البيئة الأسرية البديلة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تبقى أوجه الانشغال قائمة عن وضع الأطفال المهملين في الدول العربية </a:t>
            </a:r>
            <a:endParaRPr sz="2400">
              <a:latin typeface="Sakkal Majalla"/>
              <a:ea typeface="Sakkal Majalla"/>
              <a:cs typeface="Sakkal Majalla"/>
              <a:sym typeface="Sakkal Majall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
          <p:cNvSpPr/>
          <p:nvPr/>
        </p:nvSpPr>
        <p:spPr>
          <a:xfrm>
            <a:off x="0" y="1971300"/>
            <a:ext cx="9144000" cy="3172200"/>
          </a:xfrm>
          <a:prstGeom prst="rect">
            <a:avLst/>
          </a:prstGeom>
          <a:solidFill>
            <a:srgbClr val="F3F3F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2"/>
          <p:cNvSpPr txBox="1"/>
          <p:nvPr>
            <p:ph type="title"/>
          </p:nvPr>
        </p:nvSpPr>
        <p:spPr>
          <a:xfrm>
            <a:off x="466725" y="1167994"/>
            <a:ext cx="8431200" cy="653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None/>
            </a:pPr>
            <a:r>
              <a:rPr lang="en-US" sz="3200">
                <a:solidFill>
                  <a:srgbClr val="F37A87"/>
                </a:solidFill>
                <a:latin typeface="Tajawal Black"/>
                <a:ea typeface="Tajawal Black"/>
                <a:cs typeface="Tajawal Black"/>
                <a:sym typeface="Tajawal Black"/>
              </a:rPr>
              <a:t>أهداف العرض</a:t>
            </a:r>
            <a:endParaRPr sz="3200">
              <a:solidFill>
                <a:srgbClr val="F37A87"/>
              </a:solidFill>
            </a:endParaRPr>
          </a:p>
        </p:txBody>
      </p:sp>
      <p:sp>
        <p:nvSpPr>
          <p:cNvPr id="157" name="Google Shape;157;p2"/>
          <p:cNvSpPr txBox="1"/>
          <p:nvPr>
            <p:ph idx="1" type="body"/>
          </p:nvPr>
        </p:nvSpPr>
        <p:spPr>
          <a:xfrm>
            <a:off x="1359100" y="2118121"/>
            <a:ext cx="7392900" cy="2253900"/>
          </a:xfrm>
          <a:prstGeom prst="rect">
            <a:avLst/>
          </a:prstGeom>
          <a:noFill/>
          <a:ln>
            <a:noFill/>
          </a:ln>
        </p:spPr>
        <p:txBody>
          <a:bodyPr anchorCtr="0" anchor="t" bIns="45700" lIns="91425" spcFirstLastPara="1" rIns="91425" wrap="square" tIns="45700">
            <a:noAutofit/>
          </a:bodyPr>
          <a:lstStyle/>
          <a:p>
            <a:pPr indent="-342900" lvl="0" marL="457200" rtl="1" algn="just">
              <a:lnSpc>
                <a:spcPct val="80000"/>
              </a:lnSpc>
              <a:spcBef>
                <a:spcPts val="360"/>
              </a:spcBef>
              <a:spcAft>
                <a:spcPts val="0"/>
              </a:spcAft>
              <a:buSzPts val="1800"/>
              <a:buChar char="•"/>
            </a:pPr>
            <a:r>
              <a:rPr lang="en-US" sz="1800">
                <a:solidFill>
                  <a:schemeClr val="dk1"/>
                </a:solidFill>
                <a:latin typeface="Tajawal"/>
                <a:ea typeface="Tajawal"/>
                <a:cs typeface="Tajawal"/>
                <a:sym typeface="Tajawal"/>
              </a:rPr>
              <a:t>تمكين المشاركين من اكتساب معلومات معمقة ومتخصصة حول اتفاقية حقوق الطفل وواجبات الدول الأطراف المترتبة عنها</a:t>
            </a:r>
            <a:endParaRPr sz="1800">
              <a:solidFill>
                <a:schemeClr val="dk1"/>
              </a:solidFill>
              <a:latin typeface="Tajawal"/>
              <a:ea typeface="Tajawal"/>
              <a:cs typeface="Tajawal"/>
              <a:sym typeface="Tajawal"/>
            </a:endParaRPr>
          </a:p>
          <a:p>
            <a:pPr indent="-342900" lvl="0" marL="457200" rtl="1" algn="just">
              <a:lnSpc>
                <a:spcPct val="80000"/>
              </a:lnSpc>
              <a:spcBef>
                <a:spcPts val="1560"/>
              </a:spcBef>
              <a:spcAft>
                <a:spcPts val="0"/>
              </a:spcAft>
              <a:buSzPts val="1800"/>
              <a:buChar char="•"/>
            </a:pPr>
            <a:r>
              <a:rPr lang="en-US" sz="1800">
                <a:solidFill>
                  <a:schemeClr val="dk1"/>
                </a:solidFill>
                <a:latin typeface="Tajawal"/>
                <a:ea typeface="Tajawal"/>
                <a:cs typeface="Tajawal"/>
                <a:sym typeface="Tajawal"/>
              </a:rPr>
              <a:t>التعريف بوضع اتفاقية حقوق الطفل وبروتوكولاتها الاختيارية في الدول العربية في ضوء القوانين والآليات المعتمدة والصعوبات المعترضة </a:t>
            </a:r>
            <a:endParaRPr/>
          </a:p>
          <a:p>
            <a:pPr indent="-342900" lvl="0" marL="457200" rtl="1" algn="just">
              <a:lnSpc>
                <a:spcPct val="80000"/>
              </a:lnSpc>
              <a:spcBef>
                <a:spcPts val="1560"/>
              </a:spcBef>
              <a:spcAft>
                <a:spcPts val="1200"/>
              </a:spcAft>
              <a:buSzPts val="1800"/>
              <a:buChar char="•"/>
            </a:pPr>
            <a:r>
              <a:rPr lang="en-US" sz="1800">
                <a:solidFill>
                  <a:schemeClr val="dk1"/>
                </a:solidFill>
                <a:latin typeface="Tajawal"/>
                <a:ea typeface="Tajawal"/>
                <a:cs typeface="Tajawal"/>
                <a:sym typeface="Tajawal"/>
              </a:rPr>
              <a:t>تعميق التفكير حول الطريقة التي يتعين اعتمادها بهدف إدراج حقوق الطفل في منهجية وإجراءات عمل  مختلف الأجهزة – العامة والخاصة – ذات الاهتمام</a:t>
            </a:r>
            <a:endParaRPr sz="1800">
              <a:solidFill>
                <a:schemeClr val="dk1"/>
              </a:solidFill>
              <a:latin typeface="Tajawal"/>
              <a:ea typeface="Tajawal"/>
              <a:cs typeface="Tajawal"/>
              <a:sym typeface="Tajawal"/>
            </a:endParaRPr>
          </a:p>
        </p:txBody>
      </p:sp>
      <p:cxnSp>
        <p:nvCxnSpPr>
          <p:cNvPr id="158" name="Google Shape;158;p2"/>
          <p:cNvCxnSpPr/>
          <p:nvPr/>
        </p:nvCxnSpPr>
        <p:spPr>
          <a:xfrm>
            <a:off x="8791775" y="2085975"/>
            <a:ext cx="0" cy="2307300"/>
          </a:xfrm>
          <a:prstGeom prst="straightConnector1">
            <a:avLst/>
          </a:prstGeom>
          <a:noFill/>
          <a:ln cap="flat" cmpd="sng" w="63500">
            <a:solidFill>
              <a:srgbClr val="E7CCD6"/>
            </a:solidFill>
            <a:prstDash val="solid"/>
            <a:miter lim="800000"/>
            <a:headEnd len="sm" w="sm" type="none"/>
            <a:tailEnd len="sm" w="sm" type="none"/>
          </a:ln>
        </p:spPr>
      </p:cxnSp>
      <p:pic>
        <p:nvPicPr>
          <p:cNvPr descr="star design" id="159" name="Google Shape;159;p2"/>
          <p:cNvPicPr preferRelativeResize="0"/>
          <p:nvPr/>
        </p:nvPicPr>
        <p:blipFill rotWithShape="1">
          <a:blip r:embed="rId3">
            <a:alphaModFix/>
          </a:blip>
          <a:srcRect b="49962" l="49851" r="0" t="0"/>
          <a:stretch/>
        </p:blipFill>
        <p:spPr>
          <a:xfrm>
            <a:off x="0" y="3224900"/>
            <a:ext cx="1922625" cy="1918600"/>
          </a:xfrm>
          <a:prstGeom prst="rect">
            <a:avLst/>
          </a:prstGeom>
          <a:noFill/>
          <a:ln>
            <a:noFill/>
          </a:ln>
        </p:spPr>
      </p:pic>
      <p:pic>
        <p:nvPicPr>
          <p:cNvPr id="160" name="Google Shape;160;p2"/>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46"/>
          <p:cNvSpPr txBox="1"/>
          <p:nvPr>
            <p:ph type="title"/>
          </p:nvPr>
        </p:nvSpPr>
        <p:spPr>
          <a:xfrm>
            <a:off x="457200" y="844951"/>
            <a:ext cx="8229600" cy="810229"/>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800"/>
              <a:buNone/>
            </a:pPr>
            <a:r>
              <a:rPr lang="en-US" sz="2400">
                <a:solidFill>
                  <a:srgbClr val="F37A87"/>
                </a:solidFill>
                <a:latin typeface="Tajawal Black"/>
                <a:ea typeface="Tajawal Black"/>
                <a:cs typeface="Tajawal Black"/>
                <a:sym typeface="Tajawal Black"/>
              </a:rPr>
              <a:t>الباب الرابع- </a:t>
            </a:r>
            <a:r>
              <a:rPr b="1" lang="en-US" sz="2400">
                <a:solidFill>
                  <a:srgbClr val="D18B89"/>
                </a:solidFill>
                <a:latin typeface="Tajawal Black"/>
                <a:ea typeface="Tajawal Black"/>
                <a:cs typeface="Tajawal Black"/>
                <a:sym typeface="Tajawal Black"/>
              </a:rPr>
              <a:t>الخطوات المتخذة والصعوبات في مجال التربية والتعليم، بما في ذلك الطفولة المبكرة</a:t>
            </a:r>
            <a:endParaRPr sz="2400"/>
          </a:p>
        </p:txBody>
      </p:sp>
      <p:pic>
        <p:nvPicPr>
          <p:cNvPr id="282" name="Google Shape;282;p46"/>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83" name="Google Shape;283;p46"/>
          <p:cNvSpPr txBox="1"/>
          <p:nvPr>
            <p:ph idx="1" type="body"/>
          </p:nvPr>
        </p:nvSpPr>
        <p:spPr>
          <a:xfrm>
            <a:off x="457200" y="1744663"/>
            <a:ext cx="8229600" cy="3174578"/>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000">
                <a:latin typeface="Sakkal Majalla"/>
                <a:ea typeface="Sakkal Majalla"/>
                <a:cs typeface="Sakkal Majalla"/>
                <a:sym typeface="Sakkal Majalla"/>
              </a:rPr>
              <a:t>يتصدّر الحق في التعليم </a:t>
            </a:r>
            <a:r>
              <a:rPr b="1" lang="en-US" sz="2000">
                <a:latin typeface="Sakkal Majalla"/>
                <a:ea typeface="Sakkal Majalla"/>
                <a:cs typeface="Sakkal Majalla"/>
                <a:sym typeface="Sakkal Majalla"/>
              </a:rPr>
              <a:t>أجندة التنمية المستدامة 2030 </a:t>
            </a:r>
            <a:r>
              <a:rPr lang="en-US" sz="2000">
                <a:latin typeface="Sakkal Majalla"/>
                <a:ea typeface="Sakkal Majalla"/>
                <a:cs typeface="Sakkal Majalla"/>
                <a:sym typeface="Sakkal Majalla"/>
              </a:rPr>
              <a:t>و</a:t>
            </a:r>
            <a:r>
              <a:rPr b="1" lang="en-US" sz="2000">
                <a:latin typeface="Sakkal Majalla"/>
                <a:ea typeface="Sakkal Majalla"/>
                <a:cs typeface="Sakkal Majalla"/>
                <a:sym typeface="Sakkal Majalla"/>
              </a:rPr>
              <a:t>الهدف4</a:t>
            </a:r>
            <a:r>
              <a:rPr lang="en-US" sz="2000">
                <a:latin typeface="Sakkal Majalla"/>
                <a:ea typeface="Sakkal Majalla"/>
                <a:cs typeface="Sakkal Majalla"/>
                <a:sym typeface="Sakkal Majalla"/>
              </a:rPr>
              <a:t> </a:t>
            </a:r>
            <a:r>
              <a:rPr b="1" lang="en-US" sz="2000">
                <a:latin typeface="Sakkal Majalla"/>
                <a:ea typeface="Sakkal Majalla"/>
                <a:cs typeface="Sakkal Majalla"/>
                <a:sym typeface="Sakkal Majalla"/>
              </a:rPr>
              <a:t> </a:t>
            </a:r>
            <a:r>
              <a:rPr lang="en-US" sz="2000">
                <a:latin typeface="Sakkal Majalla"/>
                <a:ea typeface="Sakkal Majalla"/>
                <a:cs typeface="Sakkal Majalla"/>
                <a:sym typeface="Sakkal Majalla"/>
              </a:rPr>
              <a:t>منها المتعلق بضـمان التعلـيم </a:t>
            </a:r>
            <a:r>
              <a:rPr b="1" lang="en-US" sz="2000">
                <a:latin typeface="Sakkal Majalla"/>
                <a:ea typeface="Sakkal Majalla"/>
                <a:cs typeface="Sakkal Majalla"/>
                <a:sym typeface="Sakkal Majalla"/>
              </a:rPr>
              <a:t>55</a:t>
            </a:r>
            <a:endParaRPr b="1" sz="20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000">
                <a:latin typeface="Sakkal Majalla"/>
                <a:ea typeface="Sakkal Majalla"/>
                <a:cs typeface="Sakkal Majalla"/>
                <a:sym typeface="Sakkal Majalla"/>
              </a:rPr>
              <a:t>التقرير الصادر في باريس في 10 نوفمبر 2021 خلال المؤتمر العام لمنظمة اليونسكو بعنوان "إعادة التفكير في مستقبلنا معا: عقد اجتماعي جديد للتعليم" </a:t>
            </a:r>
            <a:endParaRPr b="1" sz="20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000">
                <a:latin typeface="Sakkal Majalla"/>
                <a:ea typeface="Sakkal Majalla"/>
                <a:cs typeface="Sakkal Majalla"/>
                <a:sym typeface="Sakkal Majalla"/>
              </a:rPr>
              <a:t>قمة "تحويل التعليم"</a:t>
            </a:r>
            <a:r>
              <a:rPr lang="en-US" sz="2000">
                <a:latin typeface="Sakkal Majalla"/>
                <a:ea typeface="Sakkal Majalla"/>
                <a:cs typeface="Sakkal Majalla"/>
                <a:sym typeface="Sakkal Majalla"/>
              </a:rPr>
              <a:t> المنعقدة بنيويورك، 16 و17 و19 سبتمبر 2022:</a:t>
            </a:r>
            <a:r>
              <a:rPr b="1" lang="en-US" sz="2000">
                <a:latin typeface="Sakkal Majalla"/>
                <a:ea typeface="Sakkal Majalla"/>
                <a:cs typeface="Sakkal Majalla"/>
                <a:sym typeface="Sakkal Majalla"/>
              </a:rPr>
              <a:t> </a:t>
            </a:r>
            <a:r>
              <a:rPr lang="en-US" sz="2000">
                <a:latin typeface="Sakkal Majalla"/>
                <a:ea typeface="Sakkal Majalla"/>
                <a:cs typeface="Sakkal Majalla"/>
                <a:sym typeface="Sakkal Majalla"/>
              </a:rPr>
              <a:t>إدراج التفكير حول الإصلاح التربوي في أفق كوني يركز على الفرد كفاعل وهدف التنمية والقيم الإنسانية ومبادئ حقوق الإنسان ويرصد الممارسات الجيدة في بناء المواطنة الفاعلة وفي إدارة الشأن التربوي وفق مقاربة تسعى لمقاومة التهميش وتكرّس المساواة</a:t>
            </a:r>
            <a:endParaRPr sz="20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على الرغم من التقدم الذي تحقق حتى الآن في بعض الدول العربية، فإن معظم هذه الدول ظلت بعيدة على تحقيق مجمل الأهداف المشار إليها أعلاه</a:t>
            </a:r>
            <a:endParaRPr sz="2400">
              <a:latin typeface="Sakkal Majalla"/>
              <a:ea typeface="Sakkal Majalla"/>
              <a:cs typeface="Sakkal Majalla"/>
              <a:sym typeface="Sakkal Majall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pic>
        <p:nvPicPr>
          <p:cNvPr id="288" name="Google Shape;288;p47"/>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89" name="Google Shape;289;p47"/>
          <p:cNvSpPr txBox="1"/>
          <p:nvPr>
            <p:ph idx="1" type="body"/>
          </p:nvPr>
        </p:nvSpPr>
        <p:spPr>
          <a:xfrm>
            <a:off x="457200" y="844550"/>
            <a:ext cx="8229600" cy="412115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لبنان: </a:t>
            </a:r>
            <a:r>
              <a:rPr lang="en-US" sz="2200">
                <a:latin typeface="Sakkal Majalla"/>
                <a:ea typeface="Sakkal Majalla"/>
                <a:cs typeface="Sakkal Majalla"/>
                <a:sym typeface="Sakkal Majalla"/>
              </a:rPr>
              <a:t>أشادت لجنة حقوق الطفل </a:t>
            </a:r>
            <a:r>
              <a:rPr lang="en-US" sz="2400">
                <a:latin typeface="Sakkal Majalla"/>
                <a:ea typeface="Sakkal Majalla"/>
                <a:cs typeface="Sakkal Majalla"/>
                <a:sym typeface="Sakkal Majalla"/>
              </a:rPr>
              <a:t>في ملاحظاتها الختامية الصادرة عقب النظر في التقرير الجامع للتقريرين الرابع والخامس للبنان بارتفاع </a:t>
            </a:r>
            <a:r>
              <a:rPr lang="en-US" sz="2200">
                <a:latin typeface="Sakkal Majalla"/>
                <a:ea typeface="Sakkal Majalla"/>
                <a:cs typeface="Sakkal Majalla"/>
                <a:sym typeface="Sakkal Majalla"/>
              </a:rPr>
              <a:t>صافي معدلات الالتحاق بالتعليم إجمالاً، ولرفع سن التعليم الإلزامي فيها إلى خمس عشرة سنة، وتمديد التعليم في مرحلة الطفولة المبكرة، إلا أنها أعربت عن شعورها بالقلق إزاء عدد من الصعوبات وتقدّمت بعدة توصيات، من بينها </a:t>
            </a:r>
            <a:endParaRPr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"(أ) ضمان الحق في التعليم الإلزامي المجاني للجميع ومواصلة الجهود الرامية إلى زيادة فرص حصول الأطفال اللاجئين وملتمسي اللجوء والأطفال عديمي الجنسية على التعليم، عن طريق إزالة الحواجز التي تحول دون ذلك، ومنها عدم كفاية المرافق والتمويل</a:t>
            </a:r>
            <a:endParaRPr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(ب) تعزيز الجهود المبذولة لرفع معدلات الاستمرار في الدراسة وخفض معدلات الانقطاع المبكر، ودعم توفير التدريب المهني الجيد من أجل تعزيز مهارات الأطفال</a:t>
            </a:r>
            <a:endParaRPr sz="22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8"/>
          <p:cNvSpPr txBox="1"/>
          <p:nvPr>
            <p:ph idx="1" type="body"/>
          </p:nvPr>
        </p:nvSpPr>
        <p:spPr>
          <a:xfrm>
            <a:off x="457200" y="983848"/>
            <a:ext cx="8229600" cy="3610802"/>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(ج) اتخاذ تدابير لرفع مستوى جودة التعليم بشكل عام، ولا سيما في المدارس العامة، وزيادة عدد المعلمين المؤهلين، بمن فيهم العاملون مع الأطفال ذوي الإعاقة، وتنفيذ معايير الجودة على برامج التعليم غير الرسمية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(د) تحديث المناهج الدراسية، بما يضمن توسيع نطاقها وأهميتها وشمولها، وضمان أن تؤدي إلى التعلم والتقييم على أساس الحقوق، وأن تكفل مشاركة الطفل في ذلك</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(ه) تنفيذ سياستها المتعلقة بالرعاية والتعليم في مرحلة </a:t>
            </a:r>
            <a:r>
              <a:rPr b="1" lang="en-US" sz="2400">
                <a:latin typeface="Sakkal Majalla"/>
                <a:ea typeface="Sakkal Majalla"/>
                <a:cs typeface="Sakkal Majalla"/>
                <a:sym typeface="Sakkal Majalla"/>
              </a:rPr>
              <a:t>الطفولة المبكرة </a:t>
            </a:r>
            <a:r>
              <a:rPr lang="en-US" sz="2400">
                <a:latin typeface="Sakkal Majalla"/>
                <a:ea typeface="Sakkal Majalla"/>
                <a:cs typeface="Sakkal Majalla"/>
                <a:sym typeface="Sakkal Majalla"/>
              </a:rPr>
              <a:t>وتخصيص موارد مالية كافية لتنفيذها، ولا سيما في المناطق الواقعة خارج محافظتي بيروت وجبل لبنان؛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(و) ضمان وصول جميع الأطفال، ولا سيما الأطفال القادمين من مجتمعات مهمّشة، إلى أماكن اللعب والمساحات الخضراء المأمونة والمرافق الثقافية"</a:t>
            </a:r>
            <a:endParaRPr sz="2400">
              <a:latin typeface="Sakkal Majalla"/>
              <a:ea typeface="Sakkal Majalla"/>
              <a:cs typeface="Sakkal Majalla"/>
              <a:sym typeface="Sakkal Majalla"/>
            </a:endParaRPr>
          </a:p>
        </p:txBody>
      </p:sp>
      <p:pic>
        <p:nvPicPr>
          <p:cNvPr id="295" name="Google Shape;295;p48"/>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9"/>
          <p:cNvSpPr txBox="1"/>
          <p:nvPr>
            <p:ph idx="1" type="body"/>
          </p:nvPr>
        </p:nvSpPr>
        <p:spPr>
          <a:xfrm>
            <a:off x="457200" y="972274"/>
            <a:ext cx="8229600" cy="3958502"/>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الأردن: </a:t>
            </a:r>
            <a:r>
              <a:rPr lang="en-US" sz="2400">
                <a:latin typeface="Sakkal Majalla"/>
                <a:ea typeface="Sakkal Majalla"/>
                <a:cs typeface="Sakkal Majalla"/>
                <a:sym typeface="Sakkal Majalla"/>
              </a:rPr>
              <a:t>في حين رحّبت لجنة حقوق الطفل، في ملاحظاتها الختامية الصادرة عقب النظر في التقرير السادس للأردن، بالتدابير الرامية إلى تعزيز التعليم الشامل للجميع وتعزيز نظام المعلومات لإدارة التعليم، فقد أعربت عن شعورها "بقلق بالغ" إزاء عدد من الصعوبات المعترضة في هذا المجال وتقدّمت بعدة توصيات تتمثّل في:</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"(أ) تعزيز التدابير الرامية إلى ضمان تكافؤ فرص حصول الأطفال الذين يعيشون في أوضاع محرومة، بمن فيهم ملتمسو اللجوء واللاجئون والمهاجرون، والأطفال من أصل فلسطيني، والأطفال ذوو الإعاقة، والأطفال الذين ليس لديهم إقامة قانونية، على التعليم العام مجانا...</a:t>
            </a:r>
            <a:endParaRPr sz="2400">
              <a:latin typeface="Sakkal Majalla"/>
              <a:ea typeface="Sakkal Majalla"/>
              <a:cs typeface="Sakkal Majalla"/>
              <a:sym typeface="Sakkal Majalla"/>
            </a:endParaRPr>
          </a:p>
        </p:txBody>
      </p:sp>
      <p:pic>
        <p:nvPicPr>
          <p:cNvPr id="301" name="Google Shape;301;p49"/>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50"/>
          <p:cNvSpPr txBox="1"/>
          <p:nvPr>
            <p:ph idx="1" type="body"/>
          </p:nvPr>
        </p:nvSpPr>
        <p:spPr>
          <a:xfrm>
            <a:off x="312516" y="937549"/>
            <a:ext cx="8580260" cy="3657101"/>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(ب) اتخاذ تدابير هادفة لمعالجة معدلات التسرب من المدارس وأسبابها، مع إيلاء اهتمام خاص للفتيات والأطفال المعوقين والأطفال الذين ينتمون إلى أوضاع محرومة، بما في ذلك عن طريق ما يلي: (ب1) ضمان إبقاء جميع الأطفال، بمن فيهم المراهقات الحوامل والأمهات، في المدارس وإنهائها؛ (ب2) إلغاء السياسة التي تمنع إعادة التحاق الأطفال الذين انقطعوا عن التعليم الإلزامي لمدة ثلاث سنوات على الأقل وضمان إعادة التحاق جميع الأطفال بالمدارس؛ (ب3) توسيع نطاق تغطية برامج التعليم غير الرسمي للعدد الكبير من الأطفال غير الملتحقين بالمدارس</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(ج) تعزيز الفرص التعليمية ونتائج التعلم للبنين والبنات على السواء على جميع المستويات، بما في ذلك من خلال بناء قدرات المعلمين ومديري التعليم</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t/>
            </a:r>
            <a:endParaRPr sz="2000">
              <a:latin typeface="Sakkal Majalla"/>
              <a:ea typeface="Sakkal Majalla"/>
              <a:cs typeface="Sakkal Majalla"/>
              <a:sym typeface="Sakkal Majalla"/>
            </a:endParaRPr>
          </a:p>
        </p:txBody>
      </p:sp>
      <p:pic>
        <p:nvPicPr>
          <p:cNvPr id="307" name="Google Shape;307;p50"/>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51"/>
          <p:cNvSpPr txBox="1"/>
          <p:nvPr>
            <p:ph idx="1" type="body"/>
          </p:nvPr>
        </p:nvSpPr>
        <p:spPr>
          <a:xfrm>
            <a:off x="457200" y="1200150"/>
            <a:ext cx="8229600" cy="3707516"/>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(د) </a:t>
            </a:r>
            <a:r>
              <a:rPr b="1" lang="en-US" sz="2400">
                <a:latin typeface="Sakkal Majalla"/>
                <a:ea typeface="Sakkal Majalla"/>
                <a:cs typeface="Sakkal Majalla"/>
                <a:sym typeface="Sakkal Majalla"/>
              </a:rPr>
              <a:t>ضمان توفير التعليم الشامل للجميع في مرحلة الطفولة المبكرة </a:t>
            </a:r>
            <a:r>
              <a:rPr lang="en-US" sz="2400">
                <a:latin typeface="Sakkal Majalla"/>
                <a:ea typeface="Sakkal Majalla"/>
                <a:cs typeface="Sakkal Majalla"/>
                <a:sym typeface="Sakkal Majalla"/>
              </a:rPr>
              <a:t>والمدارس العادية لجميع الأطفال المعوقين عن طريق تكييف المناهج الدراسية والتدريب وتعيين مدرسين ومهنيين متخصصين في فصول متكاملة، بحيث يتلقى الأطفال ذوو الإعاقة الذين يعانون من صعوبات في التعلم الدعم الفردي والاهتمام الواجب، وضمان الترتيبات التيسيرية المعقولة داخل الهياكل الأساسية للمدارس</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(ه) مكافحة العنف في المدارس، بما في ذلك تسلط الأقران والعنف عبر الإنترنت، وضمان أن تشمل هذه التدابير الوقاية، وآليات الكشف المبكر، وتمكين الأطفال والمهنيين، وبروتوكولات التدخل، والتوعية بآثاره الضارة، وتدريب المعلمين على منع العنف في المدارس والتصدي له</a:t>
            </a:r>
            <a:endParaRPr sz="2400">
              <a:latin typeface="Sakkal Majalla"/>
              <a:ea typeface="Sakkal Majalla"/>
              <a:cs typeface="Sakkal Majalla"/>
              <a:sym typeface="Sakkal Majalla"/>
            </a:endParaRPr>
          </a:p>
        </p:txBody>
      </p:sp>
      <p:pic>
        <p:nvPicPr>
          <p:cNvPr id="313" name="Google Shape;313;p51"/>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52"/>
          <p:cNvSpPr txBox="1"/>
          <p:nvPr>
            <p:ph idx="1" type="body"/>
          </p:nvPr>
        </p:nvSpPr>
        <p:spPr>
          <a:xfrm>
            <a:off x="370390" y="983848"/>
            <a:ext cx="8461094" cy="3992965"/>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(و) الإنفاذ الفعال لحظر العقوبة البدنية في المدارس، وضمان أن تتاح للأطفال قنوات إبلاغ فعالة وسرية وملائمة للأطفال عن هذه الحالات، وألا يواجهوا أعمالا انتقامية بسبب الإبلاغ عن الاعتداءات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(ز) القضاء على القوالب النمطية الجنسانية التمييزية والسلبية والإيديولوجيات الأبوية من المناهج الدراسية والكتب المدرسية على جميع المستويات، وتعزيز ممارسات التدريس الشاملة والمراعية للفوارق بين الجنسين، وتنويع الخيارات التعليمية والمهنية للفتيات والفتيان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(ح) مواصلة تعزيز التدابير الرامية إلى تيسير حصول الأطفال ملتمسي اللجوء واللاجئين على التعليم</a:t>
            </a:r>
            <a:endParaRPr sz="2400">
              <a:latin typeface="Sakkal Majalla"/>
              <a:ea typeface="Sakkal Majalla"/>
              <a:cs typeface="Sakkal Majalla"/>
              <a:sym typeface="Sakkal Majalla"/>
            </a:endParaRPr>
          </a:p>
        </p:txBody>
      </p:sp>
      <p:pic>
        <p:nvPicPr>
          <p:cNvPr id="319" name="Google Shape;319;p52"/>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pic>
        <p:nvPicPr>
          <p:cNvPr id="324" name="Google Shape;324;p53"/>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325" name="Google Shape;325;p53"/>
          <p:cNvSpPr txBox="1"/>
          <p:nvPr>
            <p:ph idx="1" type="body"/>
          </p:nvPr>
        </p:nvSpPr>
        <p:spPr>
          <a:xfrm>
            <a:off x="457200" y="1006997"/>
            <a:ext cx="8229600" cy="3865945"/>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تونس: </a:t>
            </a:r>
            <a:r>
              <a:rPr lang="en-US" sz="2400">
                <a:latin typeface="Sakkal Majalla"/>
                <a:ea typeface="Sakkal Majalla"/>
                <a:cs typeface="Sakkal Majalla"/>
                <a:sym typeface="Sakkal Majalla"/>
              </a:rPr>
              <a:t>في حين أثنت لجنة</a:t>
            </a:r>
            <a:r>
              <a:rPr b="1" lang="en-US" sz="2400">
                <a:latin typeface="Sakkal Majalla"/>
                <a:ea typeface="Sakkal Majalla"/>
                <a:cs typeface="Sakkal Majalla"/>
                <a:sym typeface="Sakkal Majalla"/>
              </a:rPr>
              <a:t> </a:t>
            </a:r>
            <a:r>
              <a:rPr lang="en-US" sz="2400">
                <a:latin typeface="Sakkal Majalla"/>
                <a:ea typeface="Sakkal Majalla"/>
                <a:cs typeface="Sakkal Majalla"/>
                <a:sym typeface="Sakkal Majalla"/>
              </a:rPr>
              <a:t>حقوق الطفل في ملاحظاتها الختامية الصادرة عقب النظر في التقرير الجامع للتقارير من الرابع إلى السادس لتونس</a:t>
            </a:r>
            <a:r>
              <a:rPr b="1" lang="en-US" sz="2400">
                <a:latin typeface="Sakkal Majalla"/>
                <a:ea typeface="Sakkal Majalla"/>
                <a:cs typeface="Sakkal Majalla"/>
                <a:sym typeface="Sakkal Majalla"/>
              </a:rPr>
              <a:t> </a:t>
            </a:r>
            <a:r>
              <a:rPr lang="en-US" sz="2400">
                <a:latin typeface="Sakkal Majalla"/>
                <a:ea typeface="Sakkal Majalla"/>
                <a:cs typeface="Sakkal Majalla"/>
                <a:sym typeface="Sakkal Majalla"/>
              </a:rPr>
              <a:t>على التدابير المتخذة لمعالجة العدد الكبير من المتسربين، بما في ذلك من خلال برنامجها للتعليم في مجال الفرصة الثانية، فقد أعربت عن شعورها بالقلق إزاء عدد من الصعوبات المعترضة وأوصت خاصة بما يلي:</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"(أ) اتخاذ تدابير عاجلة لتوفير التعليم الابتدائي المجاني والإلزامي لجميع الأطفال وتحسين فرص الحصول على التعليم الثانوي والاحتفاظ به، مع إيلاء اهتمام خاص للأطفال الذين يعيشون في فقر والأطفال في المناطق الريفية والأطفال ذوي الإعاقة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(ب) تخصيص الموارد اللازمة لضمان جودة التعليم العام وإمكانية الوصول إليه، وتنظيم المدارس الخاصة ورصدها بهدف معالجة عدم المساواة في النظام التعليمي</a:t>
            </a:r>
            <a:endParaRPr sz="2400">
              <a:latin typeface="Sakkal Majalla"/>
              <a:ea typeface="Sakkal Majalla"/>
              <a:cs typeface="Sakkal Majalla"/>
              <a:sym typeface="Sakkal Majall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54"/>
          <p:cNvSpPr txBox="1"/>
          <p:nvPr>
            <p:ph idx="1" type="body"/>
          </p:nvPr>
        </p:nvSpPr>
        <p:spPr>
          <a:xfrm>
            <a:off x="289367" y="879675"/>
            <a:ext cx="8599989" cy="4039565"/>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(ج) تعزيز نوعية التعليم، بما في ذلك عن طريق إصلاح مناهجه الدراسية، وضمان توافر المعلمين المؤهلين، وتوفير التدريب الجيد قبل الخدمة والتدريب أثناء الخدمة، وضمان أن تكون المدارس متاحة للجميع بشكل كامل وآمنة ومجهزة بالمرافق الأساسية والتكنولوجيات التعليمية الملائمة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(د) وضع استراتيجية شاملة تهدف إلى تحسين مرافق المياه والصرف الصحي والنظافة الصحية في المدارس تشمل أنشطة توعية الجمهور ورصد تنفيذ المعايير الوطنية المتعلقة بمرافق المياه والصرف الصحي، وضمان تخصيص موارد كافية للاستراتيجية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(ه) تعزيز البرامج وأنشطة التوعية ضد العنف وسوء المعاملة والبلطجة في المدارس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(و) تعزيز جهودها الرامية إلى التصدي للأعداد الكبيرة من حالات الرسوب والتسرب، ولا سيما في التعليم الثانوي، بما في ذلك عن طريق تنفيذ برنامجها للتعليم في مجال الفرصة الثانية على الصعيد الوطني بالتعاون مع الشركاء من القطاعين العام والخاص على السواء...</a:t>
            </a:r>
            <a:endParaRPr sz="2400">
              <a:latin typeface="Sakkal Majalla"/>
              <a:ea typeface="Sakkal Majalla"/>
              <a:cs typeface="Sakkal Majalla"/>
              <a:sym typeface="Sakkal Majalla"/>
            </a:endParaRPr>
          </a:p>
        </p:txBody>
      </p:sp>
      <p:pic>
        <p:nvPicPr>
          <p:cNvPr id="331" name="Google Shape;331;p54"/>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55"/>
          <p:cNvSpPr txBox="1"/>
          <p:nvPr>
            <p:ph idx="1" type="body"/>
          </p:nvPr>
        </p:nvSpPr>
        <p:spPr>
          <a:xfrm>
            <a:off x="457200" y="1200150"/>
            <a:ext cx="8229600" cy="339450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200">
                <a:latin typeface="Sakkal Majalla"/>
                <a:ea typeface="Sakkal Majalla"/>
                <a:cs typeface="Sakkal Majalla"/>
                <a:sym typeface="Sakkal Majalla"/>
              </a:rPr>
              <a:t>وبخصوص تنمية الطفولة المبكرة، </a:t>
            </a:r>
            <a:r>
              <a:rPr lang="en-US" sz="2200">
                <a:latin typeface="Sakkal Majalla"/>
                <a:ea typeface="Sakkal Majalla"/>
                <a:cs typeface="Sakkal Majalla"/>
                <a:sym typeface="Sakkal Majalla"/>
              </a:rPr>
              <a:t>أوصت اللجنة بما يلي: </a:t>
            </a:r>
            <a:endParaRPr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"(أ) تخصيص موارد مالية كافية للتنفيذ الفعال للاستراتيجية الوطنية لتنمية الطفولة المبكرة، مع إيلاء اهتمام خاص لضمان حصول الأطفال الذين يعيشون في فقر والأطفال في المناطق الريفية والأطفال المعوقين على التعليم قبل المدرسي</a:t>
            </a:r>
            <a:endParaRPr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(ب) تعيين سلطة حكومية، مثل وزارة التعليم، لقيادة تنفيذ ورصد التعليم في مرحلة الطفولة المبكرة</a:t>
            </a:r>
            <a:endParaRPr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(ج) الإسراع في اعتماد المعايير الوطنية المتعلقة برعاية الطفولة المبكرة ومؤهلات المعلمين، وضمان تلقي المعلمين تدريبا منهجيا ومناسبا أثناء الخدمة</a:t>
            </a:r>
            <a:endParaRPr sz="2200">
              <a:latin typeface="Sakkal Majalla"/>
              <a:ea typeface="Sakkal Majalla"/>
              <a:cs typeface="Sakkal Majalla"/>
              <a:sym typeface="Sakkal Majall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gfa8e0dded3_0_3"/>
          <p:cNvSpPr/>
          <p:nvPr/>
        </p:nvSpPr>
        <p:spPr>
          <a:xfrm>
            <a:off x="0" y="1971300"/>
            <a:ext cx="9144000" cy="3172200"/>
          </a:xfrm>
          <a:prstGeom prst="rect">
            <a:avLst/>
          </a:prstGeom>
          <a:solidFill>
            <a:srgbClr val="65C0B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gfa8e0dded3_0_3"/>
          <p:cNvSpPr txBox="1"/>
          <p:nvPr>
            <p:ph type="title"/>
          </p:nvPr>
        </p:nvSpPr>
        <p:spPr>
          <a:xfrm>
            <a:off x="466725" y="1167994"/>
            <a:ext cx="8431200" cy="653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None/>
            </a:pPr>
            <a:r>
              <a:rPr lang="en-US" sz="3200">
                <a:solidFill>
                  <a:srgbClr val="F37A87"/>
                </a:solidFill>
                <a:latin typeface="Tajawal Black"/>
                <a:ea typeface="Tajawal Black"/>
                <a:cs typeface="Tajawal Black"/>
                <a:sym typeface="Tajawal Black"/>
              </a:rPr>
              <a:t>محتوى العرض</a:t>
            </a:r>
            <a:endParaRPr sz="3200">
              <a:solidFill>
                <a:srgbClr val="F37A87"/>
              </a:solidFill>
            </a:endParaRPr>
          </a:p>
        </p:txBody>
      </p:sp>
      <p:sp>
        <p:nvSpPr>
          <p:cNvPr id="167" name="Google Shape;167;gfa8e0dded3_0_3"/>
          <p:cNvSpPr txBox="1"/>
          <p:nvPr>
            <p:ph idx="1" type="body"/>
          </p:nvPr>
        </p:nvSpPr>
        <p:spPr>
          <a:xfrm>
            <a:off x="196770" y="1978281"/>
            <a:ext cx="8595005" cy="2848361"/>
          </a:xfrm>
          <a:prstGeom prst="rect">
            <a:avLst/>
          </a:prstGeom>
          <a:noFill/>
          <a:ln>
            <a:noFill/>
          </a:ln>
        </p:spPr>
        <p:txBody>
          <a:bodyPr anchorCtr="0" anchor="t" bIns="45700" lIns="91425" spcFirstLastPara="1" rIns="91425" wrap="square" tIns="45700">
            <a:noAutofit/>
          </a:bodyPr>
          <a:lstStyle/>
          <a:p>
            <a:pPr indent="-342900" lvl="0" marL="358775" rtl="1" algn="just">
              <a:lnSpc>
                <a:spcPct val="100000"/>
              </a:lnSpc>
              <a:spcBef>
                <a:spcPts val="0"/>
              </a:spcBef>
              <a:spcAft>
                <a:spcPts val="0"/>
              </a:spcAft>
              <a:buSzPts val="1800"/>
              <a:buNone/>
            </a:pPr>
            <a:r>
              <a:rPr b="1" lang="en-US" sz="1600">
                <a:solidFill>
                  <a:srgbClr val="FF0000"/>
                </a:solidFill>
                <a:latin typeface="Tajawal Black"/>
                <a:ea typeface="Tajawal Black"/>
                <a:cs typeface="Tajawal Black"/>
                <a:sym typeface="Tajawal Black"/>
              </a:rPr>
              <a:t>مقدمة- </a:t>
            </a:r>
            <a:r>
              <a:rPr b="1" lang="en-US" sz="1600">
                <a:solidFill>
                  <a:schemeClr val="dk1"/>
                </a:solidFill>
                <a:latin typeface="Tajawal Black"/>
                <a:ea typeface="Tajawal Black"/>
                <a:cs typeface="Tajawal Black"/>
                <a:sym typeface="Tajawal Black"/>
              </a:rPr>
              <a:t>اتفاقية حقوق الطفل اعتراف عالمي بان الطفل صاحب حقوق وآراء</a:t>
            </a:r>
            <a:endParaRPr b="1" sz="1600">
              <a:solidFill>
                <a:srgbClr val="FF0000"/>
              </a:solidFill>
              <a:latin typeface="Tajawal Black"/>
              <a:ea typeface="Tajawal Black"/>
              <a:cs typeface="Tajawal Black"/>
              <a:sym typeface="Tajawal Black"/>
            </a:endParaRPr>
          </a:p>
          <a:p>
            <a:pPr indent="-342900" lvl="0" marL="358775" rtl="1" algn="just">
              <a:lnSpc>
                <a:spcPct val="100000"/>
              </a:lnSpc>
              <a:spcBef>
                <a:spcPts val="1200"/>
              </a:spcBef>
              <a:spcAft>
                <a:spcPts val="0"/>
              </a:spcAft>
              <a:buSzPts val="1800"/>
              <a:buNone/>
            </a:pPr>
            <a:r>
              <a:rPr b="1" lang="en-US" sz="1600">
                <a:solidFill>
                  <a:srgbClr val="FF0000"/>
                </a:solidFill>
                <a:latin typeface="Tajawal Black"/>
                <a:ea typeface="Tajawal Black"/>
                <a:cs typeface="Tajawal Black"/>
                <a:sym typeface="Tajawal Black"/>
              </a:rPr>
              <a:t>الباب الأول- </a:t>
            </a:r>
            <a:r>
              <a:rPr b="1" lang="en-US" sz="1600">
                <a:solidFill>
                  <a:schemeClr val="dk1"/>
                </a:solidFill>
                <a:latin typeface="Tajawal Black"/>
                <a:ea typeface="Tajawal Black"/>
                <a:cs typeface="Tajawal Black"/>
                <a:sym typeface="Tajawal Black"/>
              </a:rPr>
              <a:t>مكانة اتفاقية حقوق الطفل في الدستور وفي التشريعات العربية</a:t>
            </a:r>
            <a:endParaRPr/>
          </a:p>
          <a:p>
            <a:pPr indent="-342900" lvl="0" marL="358775" rtl="1" algn="just">
              <a:lnSpc>
                <a:spcPct val="100000"/>
              </a:lnSpc>
              <a:spcBef>
                <a:spcPts val="1200"/>
              </a:spcBef>
              <a:spcAft>
                <a:spcPts val="0"/>
              </a:spcAft>
              <a:buSzPts val="1800"/>
              <a:buNone/>
            </a:pPr>
            <a:r>
              <a:rPr b="1" lang="en-US" sz="1600">
                <a:solidFill>
                  <a:srgbClr val="FF0000"/>
                </a:solidFill>
                <a:latin typeface="Tajawal Black"/>
                <a:ea typeface="Tajawal Black"/>
                <a:cs typeface="Tajawal Black"/>
                <a:sym typeface="Tajawal Black"/>
              </a:rPr>
              <a:t>الباب الثاني- </a:t>
            </a:r>
            <a:r>
              <a:rPr b="1" lang="en-US" sz="1600">
                <a:solidFill>
                  <a:schemeClr val="dk1"/>
                </a:solidFill>
                <a:latin typeface="Tajawal Black"/>
                <a:ea typeface="Tajawal Black"/>
                <a:cs typeface="Tajawal Black"/>
                <a:sym typeface="Tajawal Black"/>
              </a:rPr>
              <a:t>الخطوات المتخذة و</a:t>
            </a:r>
            <a:r>
              <a:rPr lang="en-US" sz="1600">
                <a:solidFill>
                  <a:schemeClr val="dk1"/>
                </a:solidFill>
                <a:latin typeface="Tajawal Black"/>
                <a:ea typeface="Tajawal Black"/>
                <a:cs typeface="Tajawal Black"/>
                <a:sym typeface="Tajawal Black"/>
              </a:rPr>
              <a:t>الصعوبات في مجال تعريف الطفل، والمبادئ العامة لحقوق الطفل، والحريات والحقوق المدنية، والعنف ضد الأطفال</a:t>
            </a:r>
            <a:endParaRPr sz="1600">
              <a:solidFill>
                <a:schemeClr val="dk1"/>
              </a:solidFill>
              <a:latin typeface="Tajawal Black"/>
              <a:ea typeface="Tajawal Black"/>
              <a:cs typeface="Tajawal Black"/>
              <a:sym typeface="Tajawal Black"/>
            </a:endParaRPr>
          </a:p>
          <a:p>
            <a:pPr indent="-342900" lvl="0" marL="358775" rtl="1" algn="just">
              <a:lnSpc>
                <a:spcPct val="100000"/>
              </a:lnSpc>
              <a:spcBef>
                <a:spcPts val="1200"/>
              </a:spcBef>
              <a:spcAft>
                <a:spcPts val="0"/>
              </a:spcAft>
              <a:buSzPts val="1800"/>
              <a:buNone/>
            </a:pPr>
            <a:r>
              <a:rPr b="1" lang="en-US" sz="1600">
                <a:solidFill>
                  <a:srgbClr val="FF0000"/>
                </a:solidFill>
                <a:latin typeface="Tajawal Black"/>
                <a:ea typeface="Tajawal Black"/>
                <a:cs typeface="Tajawal Black"/>
                <a:sym typeface="Tajawal Black"/>
              </a:rPr>
              <a:t>الباب الثالث- </a:t>
            </a:r>
            <a:r>
              <a:rPr b="1" lang="en-US" sz="1600">
                <a:solidFill>
                  <a:schemeClr val="dk1"/>
                </a:solidFill>
                <a:latin typeface="Tajawal Black"/>
                <a:ea typeface="Tajawal Black"/>
                <a:cs typeface="Tajawal Black"/>
                <a:sym typeface="Tajawal Black"/>
              </a:rPr>
              <a:t>الخطوات المتخذة و</a:t>
            </a:r>
            <a:r>
              <a:rPr lang="en-US" sz="1600">
                <a:solidFill>
                  <a:schemeClr val="dk1"/>
                </a:solidFill>
                <a:latin typeface="Tajawal Black"/>
                <a:ea typeface="Tajawal Black"/>
                <a:cs typeface="Tajawal Black"/>
                <a:sym typeface="Tajawal Black"/>
              </a:rPr>
              <a:t>الصعوبات في مجال </a:t>
            </a:r>
            <a:r>
              <a:rPr b="1" lang="en-US" sz="1600">
                <a:solidFill>
                  <a:schemeClr val="dk1"/>
                </a:solidFill>
                <a:latin typeface="Tajawal Black"/>
                <a:ea typeface="Tajawal Black"/>
                <a:cs typeface="Tajawal Black"/>
                <a:sym typeface="Tajawal Black"/>
              </a:rPr>
              <a:t>البيئة الأسرية والرعاية البديلة</a:t>
            </a:r>
            <a:endParaRPr b="1" sz="1600">
              <a:solidFill>
                <a:schemeClr val="dk1"/>
              </a:solidFill>
              <a:latin typeface="Tajawal Black"/>
              <a:ea typeface="Tajawal Black"/>
              <a:cs typeface="Tajawal Black"/>
              <a:sym typeface="Tajawal Black"/>
            </a:endParaRPr>
          </a:p>
          <a:p>
            <a:pPr indent="-342900" lvl="0" marL="358775" rtl="1" algn="just">
              <a:lnSpc>
                <a:spcPct val="100000"/>
              </a:lnSpc>
              <a:spcBef>
                <a:spcPts val="1200"/>
              </a:spcBef>
              <a:spcAft>
                <a:spcPts val="0"/>
              </a:spcAft>
              <a:buSzPts val="1800"/>
              <a:buNone/>
            </a:pPr>
            <a:r>
              <a:rPr b="1" lang="en-US" sz="1600">
                <a:solidFill>
                  <a:srgbClr val="FF0000"/>
                </a:solidFill>
                <a:latin typeface="Tajawal Black"/>
                <a:ea typeface="Tajawal Black"/>
                <a:cs typeface="Tajawal Black"/>
                <a:sym typeface="Tajawal Black"/>
              </a:rPr>
              <a:t>الباب الرابع- </a:t>
            </a:r>
            <a:r>
              <a:rPr b="1" lang="en-US" sz="1600">
                <a:solidFill>
                  <a:schemeClr val="dk1"/>
                </a:solidFill>
                <a:latin typeface="Tajawal Black"/>
                <a:ea typeface="Tajawal Black"/>
                <a:cs typeface="Tajawal Black"/>
                <a:sym typeface="Tajawal Black"/>
              </a:rPr>
              <a:t>الخطوات المتخذة و</a:t>
            </a:r>
            <a:r>
              <a:rPr lang="en-US" sz="1600">
                <a:solidFill>
                  <a:schemeClr val="dk1"/>
                </a:solidFill>
                <a:latin typeface="Tajawal Black"/>
                <a:ea typeface="Tajawal Black"/>
                <a:cs typeface="Tajawal Black"/>
                <a:sym typeface="Tajawal Black"/>
              </a:rPr>
              <a:t>الصعوبات في مجال التربية والتعليم، بما في ذلك الطفولة المبكرة</a:t>
            </a:r>
            <a:endParaRPr/>
          </a:p>
          <a:p>
            <a:pPr indent="-342900" lvl="0" marL="358775" rtl="1" algn="just">
              <a:lnSpc>
                <a:spcPct val="100000"/>
              </a:lnSpc>
              <a:spcBef>
                <a:spcPts val="1200"/>
              </a:spcBef>
              <a:spcAft>
                <a:spcPts val="0"/>
              </a:spcAft>
              <a:buSzPts val="1800"/>
              <a:buNone/>
            </a:pPr>
            <a:r>
              <a:rPr b="1" lang="en-US" sz="1600">
                <a:solidFill>
                  <a:srgbClr val="FF0000"/>
                </a:solidFill>
                <a:latin typeface="Tajawal Black"/>
                <a:ea typeface="Tajawal Black"/>
                <a:cs typeface="Tajawal Black"/>
                <a:sym typeface="Tajawal Black"/>
              </a:rPr>
              <a:t>الباب الخامس- </a:t>
            </a:r>
            <a:r>
              <a:rPr lang="en-US" sz="1600">
                <a:solidFill>
                  <a:schemeClr val="dk1"/>
                </a:solidFill>
                <a:latin typeface="Tajawal Black"/>
                <a:ea typeface="Tajawal Black"/>
                <a:cs typeface="Tajawal Black"/>
                <a:sym typeface="Tajawal Black"/>
              </a:rPr>
              <a:t>تدابير الحماية الخاصة</a:t>
            </a:r>
            <a:endParaRPr/>
          </a:p>
          <a:p>
            <a:pPr indent="-342900" lvl="0" marL="358775" rtl="1" algn="just">
              <a:lnSpc>
                <a:spcPct val="100000"/>
              </a:lnSpc>
              <a:spcBef>
                <a:spcPts val="1200"/>
              </a:spcBef>
              <a:spcAft>
                <a:spcPts val="300"/>
              </a:spcAft>
              <a:buSzPts val="1800"/>
              <a:buNone/>
            </a:pPr>
            <a:r>
              <a:t/>
            </a:r>
            <a:endParaRPr sz="1600">
              <a:latin typeface="Tajawal Black"/>
              <a:ea typeface="Tajawal Black"/>
              <a:cs typeface="Tajawal Black"/>
              <a:sym typeface="Tajawal Black"/>
            </a:endParaRPr>
          </a:p>
        </p:txBody>
      </p:sp>
      <p:cxnSp>
        <p:nvCxnSpPr>
          <p:cNvPr id="168" name="Google Shape;168;gfa8e0dded3_0_3"/>
          <p:cNvCxnSpPr/>
          <p:nvPr/>
        </p:nvCxnSpPr>
        <p:spPr>
          <a:xfrm>
            <a:off x="8791775" y="2085975"/>
            <a:ext cx="0" cy="2307300"/>
          </a:xfrm>
          <a:prstGeom prst="straightConnector1">
            <a:avLst/>
          </a:prstGeom>
          <a:noFill/>
          <a:ln cap="flat" cmpd="sng" w="63500">
            <a:solidFill>
              <a:srgbClr val="E7CCD6"/>
            </a:solidFill>
            <a:prstDash val="solid"/>
            <a:miter lim="800000"/>
            <a:headEnd len="sm" w="sm" type="none"/>
            <a:tailEnd len="sm" w="sm" type="none"/>
          </a:ln>
        </p:spPr>
      </p:cxnSp>
      <p:pic>
        <p:nvPicPr>
          <p:cNvPr descr="star design" id="169" name="Google Shape;169;gfa8e0dded3_0_3"/>
          <p:cNvPicPr preferRelativeResize="0"/>
          <p:nvPr/>
        </p:nvPicPr>
        <p:blipFill rotWithShape="1">
          <a:blip r:embed="rId3">
            <a:alphaModFix/>
          </a:blip>
          <a:srcRect b="49963" l="49851" r="0" t="0"/>
          <a:stretch/>
        </p:blipFill>
        <p:spPr>
          <a:xfrm>
            <a:off x="0" y="3436144"/>
            <a:ext cx="1710928" cy="1707356"/>
          </a:xfrm>
          <a:prstGeom prst="rect">
            <a:avLst/>
          </a:prstGeom>
          <a:noFill/>
          <a:ln>
            <a:noFill/>
          </a:ln>
        </p:spPr>
      </p:pic>
      <p:pic>
        <p:nvPicPr>
          <p:cNvPr id="170" name="Google Shape;170;gfa8e0dded3_0_3"/>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6"/>
          <p:cNvSpPr txBox="1"/>
          <p:nvPr>
            <p:ph type="title"/>
          </p:nvPr>
        </p:nvSpPr>
        <p:spPr>
          <a:xfrm>
            <a:off x="457200" y="755600"/>
            <a:ext cx="8229600" cy="821740"/>
          </a:xfrm>
          <a:prstGeom prst="rect">
            <a:avLst/>
          </a:prstGeom>
          <a:noFill/>
          <a:ln>
            <a:noFill/>
          </a:ln>
        </p:spPr>
        <p:txBody>
          <a:bodyPr anchorCtr="0" anchor="ctr" bIns="45700" lIns="91425" spcFirstLastPara="1" rIns="91425" wrap="square" tIns="45700">
            <a:noAutofit/>
          </a:bodyPr>
          <a:lstStyle/>
          <a:p>
            <a:pPr indent="0" lvl="0" marL="358775" rtl="1" algn="just">
              <a:lnSpc>
                <a:spcPct val="100000"/>
              </a:lnSpc>
              <a:spcBef>
                <a:spcPts val="0"/>
              </a:spcBef>
              <a:spcAft>
                <a:spcPts val="1200"/>
              </a:spcAft>
              <a:buSzPts val="1800"/>
              <a:buNone/>
            </a:pPr>
            <a:r>
              <a:rPr lang="en-US" sz="2400">
                <a:solidFill>
                  <a:srgbClr val="F37A87"/>
                </a:solidFill>
                <a:latin typeface="Tajawal Black"/>
                <a:ea typeface="Tajawal Black"/>
                <a:cs typeface="Tajawal Black"/>
                <a:sym typeface="Tajawal Black"/>
              </a:rPr>
              <a:t>الباب الخامس- </a:t>
            </a:r>
            <a:r>
              <a:rPr b="1" lang="en-US" sz="2400">
                <a:solidFill>
                  <a:srgbClr val="D18B89"/>
                </a:solidFill>
                <a:latin typeface="Tajawal Black"/>
                <a:ea typeface="Tajawal Black"/>
                <a:cs typeface="Tajawal Black"/>
                <a:sym typeface="Tajawal Black"/>
              </a:rPr>
              <a:t>الخطوات المتخذة والصعوبات في مجال تدابير الحماية الخاصة</a:t>
            </a:r>
            <a:endParaRPr/>
          </a:p>
        </p:txBody>
      </p:sp>
      <p:pic>
        <p:nvPicPr>
          <p:cNvPr id="342" name="Google Shape;342;p56"/>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343" name="Google Shape;343;p56"/>
          <p:cNvSpPr txBox="1"/>
          <p:nvPr>
            <p:ph idx="1" type="body"/>
          </p:nvPr>
        </p:nvSpPr>
        <p:spPr>
          <a:xfrm>
            <a:off x="457200" y="1874520"/>
            <a:ext cx="8343900" cy="2719705"/>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800">
                <a:solidFill>
                  <a:schemeClr val="dk1"/>
                </a:solidFill>
                <a:latin typeface="Sakkal Majalla"/>
                <a:ea typeface="Sakkal Majalla"/>
                <a:cs typeface="Sakkal Majalla"/>
                <a:sym typeface="Sakkal Majalla"/>
              </a:rPr>
              <a:t>الحق في الحماية من العنف</a:t>
            </a:r>
            <a:r>
              <a:rPr b="1" lang="en-US" sz="2800">
                <a:latin typeface="Sakkal Majalla"/>
                <a:ea typeface="Sakkal Majalla"/>
                <a:cs typeface="Sakkal Majalla"/>
                <a:sym typeface="Sakkal Majalla"/>
              </a:rPr>
              <a:t>، بما في ذلك حظر العقوبات الجسدية</a:t>
            </a:r>
            <a:endParaRPr b="1" sz="28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800">
                <a:latin typeface="Sakkal Majalla"/>
                <a:ea typeface="Sakkal Majalla"/>
                <a:cs typeface="Sakkal Majalla"/>
                <a:sym typeface="Sakkal Majalla"/>
              </a:rPr>
              <a:t>يواجه عدد من الدول العربية صعوبات حقيقية في مجال حماية الطفل من شتى أشكال العنف وإساءة المعاملة أو الاستغلال، ولا سيما بسبب عدم وجود حظر صريح للعقوبة البدنية في القانون</a:t>
            </a:r>
            <a:endParaRPr sz="28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800">
                <a:latin typeface="Sakkal Majalla"/>
                <a:ea typeface="Sakkal Majalla"/>
                <a:cs typeface="Sakkal Majalla"/>
                <a:sym typeface="Sakkal Majalla"/>
              </a:rPr>
              <a:t>عدم وجود نظام شامل لمنع جميع حالات إساءة معاملة الأطفال في المنزل وفي المدارس وغيرها من مرافق رعاية الأطفال والإبلاغ عنها والتحقيق فيها</a:t>
            </a:r>
            <a:endParaRPr sz="2800">
              <a:latin typeface="Sakkal Majalla"/>
              <a:ea typeface="Sakkal Majalla"/>
              <a:cs typeface="Sakkal Majalla"/>
              <a:sym typeface="Sakkal Majalla"/>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57"/>
          <p:cNvSpPr txBox="1"/>
          <p:nvPr>
            <p:ph idx="1" type="body"/>
          </p:nvPr>
        </p:nvSpPr>
        <p:spPr>
          <a:xfrm>
            <a:off x="457200" y="1005840"/>
            <a:ext cx="8229600" cy="358881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600">
                <a:solidFill>
                  <a:schemeClr val="dk1"/>
                </a:solidFill>
                <a:latin typeface="Sakkal Majalla"/>
                <a:ea typeface="Sakkal Majalla"/>
                <a:cs typeface="Sakkal Majalla"/>
                <a:sym typeface="Sakkal Majalla"/>
              </a:rPr>
              <a:t>حقوق الأطفال </a:t>
            </a:r>
            <a:r>
              <a:rPr b="1" lang="en-US" sz="2600">
                <a:latin typeface="Sakkal Majalla"/>
                <a:ea typeface="Sakkal Majalla"/>
                <a:cs typeface="Sakkal Majalla"/>
                <a:sym typeface="Sakkal Majalla"/>
              </a:rPr>
              <a:t>في حالات الاستغلال الاقتصادي، بما في ذلك الأطفال في حالات الشارع</a:t>
            </a:r>
            <a:endParaRPr b="1" sz="26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تواجه عدّة دول عربية صعوبات في مجال عمالة الأطفال وحالات الأطفال في الشوارع التي تفاقمت –بصفة متفاوتة بلا ريب– في السنوات الأخيرة، مثلما يبرز ذلك من خلال ملاحظات لجنة حقوق الطفل وتوصياتها، عقب النظر في كل من: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 التقرير الجامع للتقريرين الرابع والخامس للبنان،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 والتقرير السادس للأردن،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 والتقرير الدوري الأولي لدولة فلسطين،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 والتقرير الجامع للتقارير الدورية من الرابع إلى السادس لتونس</a:t>
            </a:r>
            <a:endParaRPr sz="2400">
              <a:latin typeface="Sakkal Majalla"/>
              <a:ea typeface="Sakkal Majalla"/>
              <a:cs typeface="Sakkal Majalla"/>
              <a:sym typeface="Sakkal Majalla"/>
            </a:endParaRPr>
          </a:p>
        </p:txBody>
      </p:sp>
      <p:pic>
        <p:nvPicPr>
          <p:cNvPr id="349" name="Google Shape;349;p57"/>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id="354" name="Google Shape;354;p58"/>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355" name="Google Shape;355;p58"/>
          <p:cNvSpPr txBox="1"/>
          <p:nvPr>
            <p:ph idx="1" type="body"/>
          </p:nvPr>
        </p:nvSpPr>
        <p:spPr>
          <a:xfrm>
            <a:off x="457200" y="914400"/>
            <a:ext cx="8229600" cy="3966210"/>
          </a:xfrm>
          <a:prstGeom prst="rect">
            <a:avLst/>
          </a:prstGeom>
          <a:solidFill>
            <a:srgbClr val="65C0BA"/>
          </a:solidFill>
          <a:ln>
            <a:noFill/>
          </a:ln>
        </p:spPr>
        <p:txBody>
          <a:bodyPr anchorCtr="0" anchor="ctr" bIns="91425" lIns="91425" spcFirstLastPara="1" rIns="91425" wrap="square" tIns="91425">
            <a:noAutofit/>
          </a:bodyPr>
          <a:lstStyle/>
          <a:p>
            <a:pPr indent="0" lvl="0" marL="114300" rtl="1" algn="just">
              <a:lnSpc>
                <a:spcPct val="100000"/>
              </a:lnSpc>
              <a:spcBef>
                <a:spcPts val="360"/>
              </a:spcBef>
              <a:spcAft>
                <a:spcPts val="0"/>
              </a:spcAft>
              <a:buSzPts val="1800"/>
              <a:buNone/>
            </a:pPr>
            <a:r>
              <a:rPr b="1" lang="en-US" sz="2800">
                <a:solidFill>
                  <a:schemeClr val="dk1"/>
                </a:solidFill>
                <a:latin typeface="Sakkal Majalla"/>
                <a:ea typeface="Sakkal Majalla"/>
                <a:cs typeface="Sakkal Majalla"/>
                <a:sym typeface="Sakkal Majalla"/>
              </a:rPr>
              <a:t>حقوق الأطفال </a:t>
            </a:r>
            <a:r>
              <a:rPr b="1" lang="en-US" sz="2800">
                <a:latin typeface="Sakkal Majalla"/>
                <a:ea typeface="Sakkal Majalla"/>
                <a:cs typeface="Sakkal Majalla"/>
                <a:sym typeface="Sakkal Majalla"/>
              </a:rPr>
              <a:t>في نظام قضاء الأطفال</a:t>
            </a:r>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لا يزال نظام</a:t>
            </a:r>
            <a:r>
              <a:rPr lang="en-US" sz="2400">
                <a:latin typeface="Sakkal Majalla"/>
                <a:ea typeface="Sakkal Majalla"/>
                <a:cs typeface="Sakkal Majalla"/>
                <a:sym typeface="Sakkal Majalla"/>
              </a:rPr>
              <a:t> </a:t>
            </a:r>
            <a:r>
              <a:rPr b="1" lang="en-US" sz="2400">
                <a:latin typeface="Sakkal Majalla"/>
                <a:ea typeface="Sakkal Majalla"/>
                <a:cs typeface="Sakkal Majalla"/>
                <a:sym typeface="Sakkal Majalla"/>
              </a:rPr>
              <a:t>قضاء الأطفال</a:t>
            </a:r>
            <a:r>
              <a:rPr lang="en-US" sz="2400">
                <a:latin typeface="Sakkal Majalla"/>
                <a:ea typeface="Sakkal Majalla"/>
                <a:cs typeface="Sakkal Majalla"/>
                <a:sym typeface="Sakkal Majalla"/>
              </a:rPr>
              <a:t> </a:t>
            </a:r>
            <a:r>
              <a:rPr b="1" lang="en-US" sz="2400">
                <a:latin typeface="Sakkal Majalla"/>
                <a:ea typeface="Sakkal Majalla"/>
                <a:cs typeface="Sakkal Majalla"/>
                <a:sym typeface="Sakkal Majalla"/>
              </a:rPr>
              <a:t>يعطي بوجه عام الأولوية للإجراءات العقابية والزجرية على حساب العمل التربوي والاجتماعي</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السن الأدنى للمساءلة الجزائية واستمرار تحديدها عند سبع سنوات في بعض هذه الدول (على غرار الأردن والبحرين والكويت وقطر والسعودية والإمارات واليمن)، وأحيانا عند سن تسع سنوات (على غرار العراق وعمان)، أي في سن أدنى بكثير من المعايير الدولية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الصعوبات الناتجة عن عدم وجود تدابير بديلة لاحتجاز الأطفال الجانحين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سوء المعاملة أحيانا في مرافق احتجاز مع البالغين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قانون الإجراءات الجنائية لا يحدد مهلة زمنية للاحتجاز السابق للمحاكمة للأطفال</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عدم وجود ضمانات إجرائية للحفاظ علي خصوصية الأطفال المدعي عليهم</a:t>
            </a:r>
            <a:endParaRPr sz="2400">
              <a:latin typeface="Sakkal Majalla"/>
              <a:ea typeface="Sakkal Majalla"/>
              <a:cs typeface="Sakkal Majalla"/>
              <a:sym typeface="Sakkal Majalla"/>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pic>
        <p:nvPicPr>
          <p:cNvPr id="360" name="Google Shape;360;g2743a19ef55_0_16"/>
          <p:cNvPicPr preferRelativeResize="0"/>
          <p:nvPr/>
        </p:nvPicPr>
        <p:blipFill rotWithShape="1">
          <a:blip r:embed="rId3">
            <a:alphaModFix/>
          </a:blip>
          <a:srcRect b="0" l="0" r="0" t="0"/>
          <a:stretch/>
        </p:blipFill>
        <p:spPr>
          <a:xfrm>
            <a:off x="6527075" y="0"/>
            <a:ext cx="2616925" cy="5143500"/>
          </a:xfrm>
          <a:prstGeom prst="rect">
            <a:avLst/>
          </a:prstGeom>
          <a:noFill/>
          <a:ln>
            <a:noFill/>
          </a:ln>
        </p:spPr>
      </p:pic>
      <p:pic>
        <p:nvPicPr>
          <p:cNvPr id="361" name="Google Shape;361;g2743a19ef55_0_16"/>
          <p:cNvPicPr preferRelativeResize="0"/>
          <p:nvPr/>
        </p:nvPicPr>
        <p:blipFill rotWithShape="1">
          <a:blip r:embed="rId4">
            <a:alphaModFix/>
          </a:blip>
          <a:srcRect b="0" l="0" r="0" t="0"/>
          <a:stretch/>
        </p:blipFill>
        <p:spPr>
          <a:xfrm>
            <a:off x="6624650" y="203800"/>
            <a:ext cx="2276452" cy="564325"/>
          </a:xfrm>
          <a:prstGeom prst="rect">
            <a:avLst/>
          </a:prstGeom>
          <a:noFill/>
          <a:ln>
            <a:noFill/>
          </a:ln>
        </p:spPr>
      </p:pic>
      <p:sp>
        <p:nvSpPr>
          <p:cNvPr id="362" name="Google Shape;362;g2743a19ef55_0_16"/>
          <p:cNvSpPr txBox="1"/>
          <p:nvPr/>
        </p:nvSpPr>
        <p:spPr>
          <a:xfrm>
            <a:off x="197650" y="514351"/>
            <a:ext cx="5699700" cy="462915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700"/>
              <a:buFont typeface="Arial"/>
              <a:buNone/>
            </a:pPr>
            <a:r>
              <a:t/>
            </a:r>
            <a:endParaRPr b="0" i="0" sz="1700" u="none" cap="none" strike="noStrike">
              <a:solidFill>
                <a:srgbClr val="888888"/>
              </a:solidFill>
              <a:latin typeface="Tajawal Medium"/>
              <a:ea typeface="Tajawal Medium"/>
              <a:cs typeface="Tajawal Medium"/>
              <a:sym typeface="Tajawal Medium"/>
            </a:endParaRPr>
          </a:p>
          <a:p>
            <a:pPr indent="0" lvl="0" marL="0" marR="0" rtl="1" algn="ctr">
              <a:lnSpc>
                <a:spcPct val="100000"/>
              </a:lnSpc>
              <a:spcBef>
                <a:spcPts val="0"/>
              </a:spcBef>
              <a:spcAft>
                <a:spcPts val="0"/>
              </a:spcAft>
              <a:buNone/>
            </a:pPr>
            <a:r>
              <a:rPr b="1" i="0" lang="en-US" sz="2800" u="none" cap="none" strike="noStrike">
                <a:solidFill>
                  <a:srgbClr val="D18B89"/>
                </a:solidFill>
                <a:latin typeface="Tajawal Black"/>
                <a:ea typeface="Tajawal Black"/>
                <a:cs typeface="Tajawal Black"/>
                <a:sym typeface="Tajawal Black"/>
              </a:rPr>
              <a:t>التوصيات الختامية</a:t>
            </a:r>
            <a:endParaRPr/>
          </a:p>
          <a:p>
            <a:pPr indent="0" lvl="0" marL="0" marR="0" rtl="1" algn="ctr">
              <a:lnSpc>
                <a:spcPct val="100000"/>
              </a:lnSpc>
              <a:spcBef>
                <a:spcPts val="0"/>
              </a:spcBef>
              <a:spcAft>
                <a:spcPts val="0"/>
              </a:spcAft>
              <a:buNone/>
            </a:pPr>
            <a:r>
              <a:t/>
            </a:r>
            <a:endParaRPr b="1" i="0" sz="2800" u="none" cap="none" strike="noStrike">
              <a:solidFill>
                <a:srgbClr val="D18B89"/>
              </a:solidFill>
              <a:latin typeface="Tajawal Black"/>
              <a:ea typeface="Tajawal Black"/>
              <a:cs typeface="Tajawal Black"/>
              <a:sym typeface="Tajawal Black"/>
            </a:endParaRPr>
          </a:p>
          <a:p>
            <a:pPr indent="0" lvl="0" marL="0" marR="0" rtl="1" algn="just">
              <a:lnSpc>
                <a:spcPct val="100000"/>
              </a:lnSpc>
              <a:spcBef>
                <a:spcPts val="0"/>
              </a:spcBef>
              <a:spcAft>
                <a:spcPts val="0"/>
              </a:spcAft>
              <a:buNone/>
            </a:pPr>
            <a:r>
              <a:rPr b="1" i="0" lang="en-US" sz="2800" u="none" cap="none" strike="noStrike">
                <a:solidFill>
                  <a:srgbClr val="000000"/>
                </a:solidFill>
                <a:latin typeface="Sakkal Majalla"/>
                <a:ea typeface="Sakkal Majalla"/>
                <a:cs typeface="Sakkal Majalla"/>
                <a:sym typeface="Sakkal Majalla"/>
              </a:rPr>
              <a:t>أولا: ضمان الأسبقية الفعلية لاتفاقية حقوق الطفل، على التشريعات الوطنية</a:t>
            </a:r>
            <a:endParaRPr b="1" i="0" sz="2800" u="none" cap="none" strike="noStrike">
              <a:solidFill>
                <a:srgbClr val="000000"/>
              </a:solidFill>
              <a:latin typeface="Sakkal Majalla"/>
              <a:ea typeface="Sakkal Majalla"/>
              <a:cs typeface="Sakkal Majalla"/>
              <a:sym typeface="Sakkal Majalla"/>
            </a:endParaRPr>
          </a:p>
          <a:p>
            <a:pPr indent="0" lvl="0" marL="0" marR="0" rtl="1" algn="just">
              <a:lnSpc>
                <a:spcPct val="100000"/>
              </a:lnSpc>
              <a:spcBef>
                <a:spcPts val="600"/>
              </a:spcBef>
              <a:spcAft>
                <a:spcPts val="0"/>
              </a:spcAft>
              <a:buNone/>
            </a:pPr>
            <a:r>
              <a:rPr b="1" i="0" lang="en-US" sz="2400" u="none" cap="none" strike="noStrike">
                <a:solidFill>
                  <a:srgbClr val="000000"/>
                </a:solidFill>
                <a:latin typeface="Sakkal Majalla"/>
                <a:ea typeface="Sakkal Majalla"/>
                <a:cs typeface="Sakkal Majalla"/>
                <a:sym typeface="Sakkal Majalla"/>
              </a:rPr>
              <a:t>توصية عدد 1: </a:t>
            </a:r>
            <a:r>
              <a:rPr b="0" i="0" lang="en-US" sz="2400" u="none" cap="none" strike="noStrike">
                <a:solidFill>
                  <a:srgbClr val="000000"/>
                </a:solidFill>
                <a:latin typeface="Sakkal Majalla"/>
                <a:ea typeface="Sakkal Majalla"/>
                <a:cs typeface="Sakkal Majalla"/>
                <a:sym typeface="Sakkal Majalla"/>
              </a:rPr>
              <a:t>تحديد مركز واضح لاتفاقية حقوق الطفل، وضمان أسبقيتها على القوانين الوطنية</a:t>
            </a:r>
            <a:endParaRPr b="0" i="0" sz="2400" u="none" cap="none" strike="noStrike">
              <a:solidFill>
                <a:srgbClr val="000000"/>
              </a:solidFill>
              <a:latin typeface="Sakkal Majalla"/>
              <a:ea typeface="Sakkal Majalla"/>
              <a:cs typeface="Sakkal Majalla"/>
              <a:sym typeface="Sakkal Majalla"/>
            </a:endParaRPr>
          </a:p>
          <a:p>
            <a:pPr indent="0" lvl="0" marL="0" marR="0" rtl="1" algn="just">
              <a:lnSpc>
                <a:spcPct val="100000"/>
              </a:lnSpc>
              <a:spcBef>
                <a:spcPts val="600"/>
              </a:spcBef>
              <a:spcAft>
                <a:spcPts val="0"/>
              </a:spcAft>
              <a:buNone/>
            </a:pPr>
            <a:r>
              <a:rPr b="1" i="0" lang="en-US" sz="2400" u="none" cap="none" strike="noStrike">
                <a:solidFill>
                  <a:srgbClr val="000000"/>
                </a:solidFill>
                <a:latin typeface="Sakkal Majalla"/>
                <a:ea typeface="Sakkal Majalla"/>
                <a:cs typeface="Sakkal Majalla"/>
                <a:sym typeface="Sakkal Majalla"/>
              </a:rPr>
              <a:t>توصية عدد 2: </a:t>
            </a:r>
            <a:r>
              <a:rPr b="0" i="0" lang="en-US" sz="2400" u="none" cap="none" strike="noStrike">
                <a:solidFill>
                  <a:srgbClr val="000000"/>
                </a:solidFill>
                <a:latin typeface="Sakkal Majalla"/>
                <a:ea typeface="Sakkal Majalla"/>
                <a:cs typeface="Sakkal Majalla"/>
                <a:sym typeface="Sakkal Majalla"/>
              </a:rPr>
              <a:t>إعادة النظر في التحفظات على اتفاقية حقوق الطفل -واتفاقية مناهضة جميع أشكال التمييز ضد المرأة- بهدف سحبها وفقا لمبادئ "إعلان فيينا" وخطة العمل الصادرين عن المؤتمر العالمي لحقوق الإنسان لعام 1993 </a:t>
            </a:r>
            <a:endParaRPr b="0" i="0" sz="2400" u="none" cap="none" strike="noStrike">
              <a:solidFill>
                <a:srgbClr val="000000"/>
              </a:solidFill>
              <a:latin typeface="Sakkal Majalla"/>
              <a:ea typeface="Sakkal Majalla"/>
              <a:cs typeface="Sakkal Majalla"/>
              <a:sym typeface="Sakkal Majalla"/>
            </a:endParaRPr>
          </a:p>
          <a:p>
            <a:pPr indent="0" lvl="0" marL="0" marR="0" rtl="1" algn="ctr">
              <a:lnSpc>
                <a:spcPct val="100000"/>
              </a:lnSpc>
              <a:spcBef>
                <a:spcPts val="0"/>
              </a:spcBef>
              <a:spcAft>
                <a:spcPts val="0"/>
              </a:spcAft>
              <a:buNone/>
            </a:pPr>
            <a:r>
              <a:t/>
            </a:r>
            <a:endParaRPr b="0" i="0" sz="2400" u="none" cap="none" strike="noStrike">
              <a:solidFill>
                <a:srgbClr val="888888"/>
              </a:solidFill>
              <a:latin typeface="Sakkal Majalla"/>
              <a:ea typeface="Sakkal Majalla"/>
              <a:cs typeface="Sakkal Majalla"/>
              <a:sym typeface="Sakkal Majalla"/>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59"/>
          <p:cNvSpPr txBox="1"/>
          <p:nvPr>
            <p:ph idx="1" type="body"/>
          </p:nvPr>
        </p:nvSpPr>
        <p:spPr>
          <a:xfrm>
            <a:off x="457200" y="331470"/>
            <a:ext cx="6160770" cy="4469130"/>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توصية عدد 3: </a:t>
            </a:r>
            <a:r>
              <a:rPr lang="en-US" sz="2400">
                <a:latin typeface="Sakkal Majalla"/>
                <a:ea typeface="Sakkal Majalla"/>
                <a:cs typeface="Sakkal Majalla"/>
                <a:sym typeface="Sakkal Majalla"/>
              </a:rPr>
              <a:t>التعجيل بالإصلاحات التشريعية لضمان أن تتفق تماما مع مبادئ وأحكام اتفاقية حقوق الطفل وبروتوكولاتها الاختيارية، والنظر في اعتماد قانون جامع لحقوق الطفل، مع الاستئناس ببعض التجارب الجيدة في هذا الصدد</a:t>
            </a:r>
            <a:endParaRPr sz="2400">
              <a:latin typeface="Sakkal Majalla"/>
              <a:ea typeface="Sakkal Majalla"/>
              <a:cs typeface="Sakkal Majalla"/>
              <a:sym typeface="Sakkal Majalla"/>
            </a:endParaRPr>
          </a:p>
          <a:p>
            <a:pPr indent="0" lvl="0" marL="114300" rtl="1" algn="just">
              <a:lnSpc>
                <a:spcPct val="100000"/>
              </a:lnSpc>
              <a:spcBef>
                <a:spcPts val="960"/>
              </a:spcBef>
              <a:spcAft>
                <a:spcPts val="0"/>
              </a:spcAft>
              <a:buSzPts val="1800"/>
              <a:buNone/>
            </a:pPr>
            <a:r>
              <a:rPr b="1" lang="en-US" sz="2400">
                <a:latin typeface="Sakkal Majalla"/>
                <a:ea typeface="Sakkal Majalla"/>
                <a:cs typeface="Sakkal Majalla"/>
                <a:sym typeface="Sakkal Majalla"/>
              </a:rPr>
              <a:t>توصية عدد 4: </a:t>
            </a:r>
            <a:r>
              <a:rPr lang="en-US" sz="2400">
                <a:latin typeface="Sakkal Majalla"/>
                <a:ea typeface="Sakkal Majalla"/>
                <a:cs typeface="Sakkal Majalla"/>
                <a:sym typeface="Sakkal Majalla"/>
              </a:rPr>
              <a:t>زيادة الدعم لإصلاح التشريعات عن طريق الشراكة والتعاون مع القادة الدينين وقادة المجتمع المحلي، والمحامين، والقضاة، والنقابات، ومنظمات المجتمع المدني</a:t>
            </a:r>
            <a:endParaRPr sz="2400">
              <a:latin typeface="Sakkal Majalla"/>
              <a:ea typeface="Sakkal Majalla"/>
              <a:cs typeface="Sakkal Majalla"/>
              <a:sym typeface="Sakkal Majalla"/>
            </a:endParaRPr>
          </a:p>
          <a:p>
            <a:pPr indent="0" lvl="0" marL="114300" rtl="1" algn="just">
              <a:lnSpc>
                <a:spcPct val="100000"/>
              </a:lnSpc>
              <a:spcBef>
                <a:spcPts val="960"/>
              </a:spcBef>
              <a:spcAft>
                <a:spcPts val="0"/>
              </a:spcAft>
              <a:buSzPts val="1800"/>
              <a:buNone/>
            </a:pPr>
            <a:r>
              <a:rPr b="1" lang="en-US" sz="2400">
                <a:latin typeface="Sakkal Majalla"/>
                <a:ea typeface="Sakkal Majalla"/>
                <a:cs typeface="Sakkal Majalla"/>
                <a:sym typeface="Sakkal Majalla"/>
              </a:rPr>
              <a:t>توصية عدد 5: </a:t>
            </a:r>
            <a:r>
              <a:rPr lang="en-US" sz="2400">
                <a:latin typeface="Sakkal Majalla"/>
                <a:ea typeface="Sakkal Majalla"/>
                <a:cs typeface="Sakkal Majalla"/>
                <a:sym typeface="Sakkal Majalla"/>
              </a:rPr>
              <a:t>ضمان أن تصبح اتفاقية حقوق الطفل، جزءا لا يتجزأ من التعليم القانوني وتدريب موظفي الجهاز القضائي، بما في ذلك القضاة والمحامين وأعضاء النيابة العامة، بما يرسخ ثقافة قانونية داعمة لحقوق الأطفال.</a:t>
            </a:r>
            <a:endParaRPr sz="24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a:p>
            <a:pPr indent="-228600" lvl="0" marL="457200" rtl="1" algn="r">
              <a:lnSpc>
                <a:spcPct val="100000"/>
              </a:lnSpc>
              <a:spcBef>
                <a:spcPts val="360"/>
              </a:spcBef>
              <a:spcAft>
                <a:spcPts val="0"/>
              </a:spcAft>
              <a:buSzPts val="1800"/>
              <a:buNone/>
            </a:pPr>
            <a:r>
              <a:t/>
            </a:r>
            <a:endParaRPr/>
          </a:p>
        </p:txBody>
      </p:sp>
      <p:pic>
        <p:nvPicPr>
          <p:cNvPr id="368" name="Google Shape;368;p59"/>
          <p:cNvPicPr preferRelativeResize="0"/>
          <p:nvPr/>
        </p:nvPicPr>
        <p:blipFill rotWithShape="1">
          <a:blip r:embed="rId3">
            <a:alphaModFix/>
          </a:blip>
          <a:srcRect b="0" l="0" r="0" t="0"/>
          <a:stretch/>
        </p:blipFill>
        <p:spPr>
          <a:xfrm>
            <a:off x="6755131" y="0"/>
            <a:ext cx="2971799" cy="51435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60"/>
          <p:cNvSpPr txBox="1"/>
          <p:nvPr>
            <p:ph idx="1" type="body"/>
          </p:nvPr>
        </p:nvSpPr>
        <p:spPr>
          <a:xfrm>
            <a:off x="457200" y="365759"/>
            <a:ext cx="5920740" cy="4686195"/>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2800">
                <a:latin typeface="Sakkal Majalla"/>
                <a:ea typeface="Sakkal Majalla"/>
                <a:cs typeface="Sakkal Majalla"/>
                <a:sym typeface="Sakkal Majalla"/>
              </a:rPr>
              <a:t>ثانيا: تعزيز دور وصلاحيات آلية الرصد المستقلة</a:t>
            </a:r>
            <a:endParaRPr b="1" sz="2800">
              <a:latin typeface="Sakkal Majalla"/>
              <a:ea typeface="Sakkal Majalla"/>
              <a:cs typeface="Sakkal Majalla"/>
              <a:sym typeface="Sakkal Majalla"/>
            </a:endParaRPr>
          </a:p>
          <a:p>
            <a:pPr indent="0" lvl="0" marL="114300" rtl="1" algn="just">
              <a:lnSpc>
                <a:spcPct val="100000"/>
              </a:lnSpc>
              <a:spcBef>
                <a:spcPts val="960"/>
              </a:spcBef>
              <a:spcAft>
                <a:spcPts val="0"/>
              </a:spcAft>
              <a:buSzPts val="1800"/>
              <a:buNone/>
            </a:pPr>
            <a:r>
              <a:rPr b="1" lang="en-US" sz="2400">
                <a:latin typeface="Sakkal Majalla"/>
                <a:ea typeface="Sakkal Majalla"/>
                <a:cs typeface="Sakkal Majalla"/>
                <a:sym typeface="Sakkal Majalla"/>
              </a:rPr>
              <a:t>توصية عدد 6: </a:t>
            </a:r>
            <a:r>
              <a:rPr lang="en-US" sz="2400">
                <a:latin typeface="Sakkal Majalla"/>
                <a:ea typeface="Sakkal Majalla"/>
                <a:cs typeface="Sakkal Majalla"/>
                <a:sym typeface="Sakkal Majalla"/>
              </a:rPr>
              <a:t>إنشاء مؤسسة وطنية للرصد والمتابعة لحقوق الطفل، والتأكد من أنها مستقلة ومنشأة وفقا للمبادئ المتعلقة بمركز المؤسسات الوطنية لحقوق الإنسان ("مبادئ باريس")، وذلك إما كجزء من مؤسسة وطنية لحقوق الإنسان أو كآلية منفصلة (على سبيل المثال، في شكل أمين مظالم للأطفال)، مع الحرص بأن تكون ممولة بطرقة كافية ولها وجود في جميع أنحاء الدولة، لرصد الوفاء بحقوق الطفل والتعامل مع شكاوى الأطفال من الانتهاكات لحقوقهم بطريقة سريعة وملائمة للأطفال</a:t>
            </a:r>
            <a:endParaRPr sz="2400">
              <a:latin typeface="Sakkal Majalla"/>
              <a:ea typeface="Sakkal Majalla"/>
              <a:cs typeface="Sakkal Majalla"/>
              <a:sym typeface="Sakkal Majalla"/>
            </a:endParaRPr>
          </a:p>
          <a:p>
            <a:pPr indent="0" lvl="0" marL="114300" rtl="1" algn="just">
              <a:lnSpc>
                <a:spcPct val="100000"/>
              </a:lnSpc>
              <a:spcBef>
                <a:spcPts val="960"/>
              </a:spcBef>
              <a:spcAft>
                <a:spcPts val="0"/>
              </a:spcAft>
              <a:buSzPts val="1800"/>
              <a:buNone/>
            </a:pPr>
            <a:r>
              <a:rPr b="1" lang="en-US" sz="2400">
                <a:latin typeface="Sakkal Majalla"/>
                <a:ea typeface="Sakkal Majalla"/>
                <a:cs typeface="Sakkal Majalla"/>
                <a:sym typeface="Sakkal Majalla"/>
              </a:rPr>
              <a:t>توصية عدد 7: </a:t>
            </a:r>
            <a:r>
              <a:rPr lang="en-US" sz="2400">
                <a:latin typeface="Sakkal Majalla"/>
                <a:ea typeface="Sakkal Majalla"/>
                <a:cs typeface="Sakkal Majalla"/>
                <a:sym typeface="Sakkal Majalla"/>
              </a:rPr>
              <a:t>ضمان أن تكون الآلية سهلة الوصول إليها من قبل الأطفال ومزودة بالموارد البشرية والتقنية والمالية الكافية</a:t>
            </a:r>
            <a:endParaRPr sz="2400">
              <a:latin typeface="Sakkal Majalla"/>
              <a:ea typeface="Sakkal Majalla"/>
              <a:cs typeface="Sakkal Majalla"/>
              <a:sym typeface="Sakkal Majalla"/>
            </a:endParaRPr>
          </a:p>
        </p:txBody>
      </p:sp>
      <p:pic>
        <p:nvPicPr>
          <p:cNvPr id="374" name="Google Shape;374;p60"/>
          <p:cNvPicPr preferRelativeResize="0"/>
          <p:nvPr/>
        </p:nvPicPr>
        <p:blipFill rotWithShape="1">
          <a:blip r:embed="rId3">
            <a:alphaModFix/>
          </a:blip>
          <a:srcRect b="0" l="0" r="0" t="0"/>
          <a:stretch/>
        </p:blipFill>
        <p:spPr>
          <a:xfrm>
            <a:off x="6652260" y="-91545"/>
            <a:ext cx="2491740" cy="51435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61"/>
          <p:cNvSpPr txBox="1"/>
          <p:nvPr>
            <p:ph idx="1" type="body"/>
          </p:nvPr>
        </p:nvSpPr>
        <p:spPr>
          <a:xfrm>
            <a:off x="457200" y="308610"/>
            <a:ext cx="6366510" cy="4994910"/>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rPr b="1" lang="en-US" sz="2800">
                <a:latin typeface="Sakkal Majalla"/>
                <a:ea typeface="Sakkal Majalla"/>
                <a:cs typeface="Sakkal Majalla"/>
                <a:sym typeface="Sakkal Majalla"/>
              </a:rPr>
              <a:t>ثالثا: تعزيز الجهود المبذولة لتطوير المعرفة وتوفير التدريب الكافي والمنتظم و/أو التوعية بشأن حقوق الطفل</a:t>
            </a:r>
            <a:endParaRPr b="1" sz="28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توصية عدد 8: </a:t>
            </a:r>
            <a:r>
              <a:rPr lang="en-US" sz="2400">
                <a:latin typeface="Sakkal Majalla"/>
                <a:ea typeface="Sakkal Majalla"/>
                <a:cs typeface="Sakkal Majalla"/>
                <a:sym typeface="Sakkal Majalla"/>
              </a:rPr>
              <a:t>تعزيز جهود التوعية عن طريق جملة أمور منها التعليم المنهجي والتدريب على حقوق الطفل لجميع الفئات المهنية العاملة مع ومن أجل الأطفال، لا سيما البرلمانيين، والقضاة، والمحامين، والموظفين المكلفين بإنفاذ القانون، والعاملين في البلديات، والموظفين العاملين في مؤسسات وأماكن احتجاز الأطفال، والأطباء النفسيين والأخصائيين الاجتماعيين، والزعماء الدينيين، فضلا عن الأطفال ووالديهم</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توصية عدد 9: </a:t>
            </a:r>
            <a:r>
              <a:rPr lang="en-US" sz="2400">
                <a:latin typeface="Sakkal Majalla"/>
                <a:ea typeface="Sakkal Majalla"/>
                <a:cs typeface="Sakkal Majalla"/>
                <a:sym typeface="Sakkal Majalla"/>
              </a:rPr>
              <a:t>زيادة مشاركة وسائل الإعلام في رفع درجة الوعي بحقوق الطفل بطريقة صديقة للأطفال، ولا سيما من خلال استخدام أكبر للصحافة، والإذاعة والتلفزيون ووسائل الإعلام الأخرى والمشاركة النشطة للأطفال أنفسهم في أنشطة التوعية العامة</a:t>
            </a:r>
            <a:endParaRPr sz="2400">
              <a:latin typeface="Sakkal Majalla"/>
              <a:ea typeface="Sakkal Majalla"/>
              <a:cs typeface="Sakkal Majalla"/>
              <a:sym typeface="Sakkal Majalla"/>
            </a:endParaRPr>
          </a:p>
        </p:txBody>
      </p:sp>
      <p:pic>
        <p:nvPicPr>
          <p:cNvPr id="380" name="Google Shape;380;p61"/>
          <p:cNvPicPr preferRelativeResize="0"/>
          <p:nvPr/>
        </p:nvPicPr>
        <p:blipFill rotWithShape="1">
          <a:blip r:embed="rId3">
            <a:alphaModFix/>
          </a:blip>
          <a:srcRect b="0" l="0" r="0" t="0"/>
          <a:stretch/>
        </p:blipFill>
        <p:spPr>
          <a:xfrm>
            <a:off x="6823710" y="-91545"/>
            <a:ext cx="2320290" cy="514350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62"/>
          <p:cNvSpPr txBox="1"/>
          <p:nvPr>
            <p:ph idx="1" type="body"/>
          </p:nvPr>
        </p:nvSpPr>
        <p:spPr>
          <a:xfrm>
            <a:off x="457200" y="548640"/>
            <a:ext cx="6137910" cy="4377690"/>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توصية عدد 10: </a:t>
            </a:r>
            <a:r>
              <a:rPr lang="en-US" sz="2400">
                <a:latin typeface="Sakkal Majalla"/>
                <a:ea typeface="Sakkal Majalla"/>
                <a:cs typeface="Sakkal Majalla"/>
                <a:sym typeface="Sakkal Majalla"/>
              </a:rPr>
              <a:t>زيادة الجهود المبذولة لتصميم وتنفيذ برامج توعية شاملة لتشجيع فهم أفضل، ودعم المساواة بين جميع الأطفال، دون أي نوع من أنواع التمييز، بما في ذلك خاصة دعم المساواة بين الأطفال الذكور والإناث. وينبغي أن تهدف هذه الجهود إلى تغيير المواقف النمطية والمعايير التقليدية في الأسرة والمجتمع وإلى تعزيز المساواة في شتى أوجه الحياة المجتمعية.  </a:t>
            </a:r>
            <a:endParaRPr sz="2400">
              <a:latin typeface="Sakkal Majalla"/>
              <a:ea typeface="Sakkal Majalla"/>
              <a:cs typeface="Sakkal Majalla"/>
              <a:sym typeface="Sakkal Majalla"/>
            </a:endParaRPr>
          </a:p>
          <a:p>
            <a:pPr indent="0" lvl="0" marL="114300" rtl="1" algn="just">
              <a:lnSpc>
                <a:spcPct val="100000"/>
              </a:lnSpc>
              <a:spcBef>
                <a:spcPts val="360"/>
              </a:spcBef>
              <a:spcAft>
                <a:spcPts val="0"/>
              </a:spcAft>
              <a:buSzPts val="1800"/>
              <a:buNone/>
            </a:pPr>
            <a:r>
              <a:rPr b="1" lang="en-US" sz="2400">
                <a:latin typeface="Sakkal Majalla"/>
                <a:ea typeface="Sakkal Majalla"/>
                <a:cs typeface="Sakkal Majalla"/>
                <a:sym typeface="Sakkal Majalla"/>
              </a:rPr>
              <a:t>توصية عدد 11: </a:t>
            </a:r>
            <a:r>
              <a:rPr lang="en-US" sz="2400">
                <a:latin typeface="Sakkal Majalla"/>
                <a:ea typeface="Sakkal Majalla"/>
                <a:cs typeface="Sakkal Majalla"/>
                <a:sym typeface="Sakkal Majalla"/>
              </a:rPr>
              <a:t>تعزيز رفع الوعي المجتمعي بحقوق الأطفال الذين يعيشون في أوضاع صعبة، بمن فيهم الأطفال ذوي الإعاقة؛ عن طريق إجراء حملات توعية شاملة بحقوقهم وفق المنهج الحقوقي بعيدا عن المنهج الطبي الخيري، وبما ينسجم مع اتفاقية حقوق الطفل واتفاقية حقوق الأشخاص ذوي الإعاقة</a:t>
            </a:r>
            <a:endParaRPr sz="2400">
              <a:latin typeface="Sakkal Majalla"/>
              <a:ea typeface="Sakkal Majalla"/>
              <a:cs typeface="Sakkal Majalla"/>
              <a:sym typeface="Sakkal Majalla"/>
            </a:endParaRPr>
          </a:p>
          <a:p>
            <a:pPr indent="-228600" lvl="0" marL="457200" rtl="1" algn="r">
              <a:lnSpc>
                <a:spcPct val="100000"/>
              </a:lnSpc>
              <a:spcBef>
                <a:spcPts val="360"/>
              </a:spcBef>
              <a:spcAft>
                <a:spcPts val="0"/>
              </a:spcAft>
              <a:buSzPts val="1800"/>
              <a:buNone/>
            </a:pPr>
            <a:r>
              <a:t/>
            </a:r>
            <a:endParaRPr/>
          </a:p>
        </p:txBody>
      </p:sp>
      <p:pic>
        <p:nvPicPr>
          <p:cNvPr id="386" name="Google Shape;386;p62"/>
          <p:cNvPicPr preferRelativeResize="0"/>
          <p:nvPr/>
        </p:nvPicPr>
        <p:blipFill rotWithShape="1">
          <a:blip r:embed="rId3">
            <a:alphaModFix/>
          </a:blip>
          <a:srcRect b="0" l="0" r="0" t="0"/>
          <a:stretch/>
        </p:blipFill>
        <p:spPr>
          <a:xfrm>
            <a:off x="6823710" y="-91545"/>
            <a:ext cx="2320290" cy="5143500"/>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9"/>
          <p:cNvSpPr txBox="1"/>
          <p:nvPr/>
        </p:nvSpPr>
        <p:spPr>
          <a:xfrm>
            <a:off x="0" y="0"/>
            <a:ext cx="9144000" cy="51435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92" name="Google Shape;392;p9"/>
          <p:cNvSpPr txBox="1"/>
          <p:nvPr>
            <p:ph type="title"/>
          </p:nvPr>
        </p:nvSpPr>
        <p:spPr>
          <a:xfrm>
            <a:off x="466725" y="2247900"/>
            <a:ext cx="8229600" cy="857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Tajawal Black"/>
              <a:buNone/>
            </a:pPr>
            <a:r>
              <a:rPr b="0" i="0" lang="en-US" sz="5400" u="none">
                <a:solidFill>
                  <a:schemeClr val="lt1"/>
                </a:solidFill>
                <a:latin typeface="Tajawal Black"/>
                <a:ea typeface="Tajawal Black"/>
                <a:cs typeface="Tajawal Black"/>
                <a:sym typeface="Tajawal Black"/>
              </a:rPr>
              <a:t>شكراً لكم</a:t>
            </a:r>
            <a:endParaRPr/>
          </a:p>
        </p:txBody>
      </p:sp>
      <p:pic>
        <p:nvPicPr>
          <p:cNvPr descr="Design3" id="393" name="Google Shape;393;p9"/>
          <p:cNvPicPr preferRelativeResize="0"/>
          <p:nvPr/>
        </p:nvPicPr>
        <p:blipFill rotWithShape="1">
          <a:blip r:embed="rId3">
            <a:alphaModFix/>
          </a:blip>
          <a:srcRect b="0" l="0" r="0" t="0"/>
          <a:stretch/>
        </p:blipFill>
        <p:spPr>
          <a:xfrm flipH="1">
            <a:off x="3139281" y="2247900"/>
            <a:ext cx="1102519" cy="361950"/>
          </a:xfrm>
          <a:prstGeom prst="rect">
            <a:avLst/>
          </a:prstGeom>
          <a:noFill/>
          <a:ln>
            <a:noFill/>
          </a:ln>
        </p:spPr>
      </p:pic>
      <p:pic>
        <p:nvPicPr>
          <p:cNvPr id="394" name="Google Shape;394;p9"/>
          <p:cNvPicPr preferRelativeResize="0"/>
          <p:nvPr/>
        </p:nvPicPr>
        <p:blipFill rotWithShape="1">
          <a:blip r:embed="rId4">
            <a:alphaModFix/>
          </a:blip>
          <a:srcRect b="0" l="0" r="0" t="0"/>
          <a:stretch/>
        </p:blipFill>
        <p:spPr>
          <a:xfrm>
            <a:off x="6624650" y="203800"/>
            <a:ext cx="2276452" cy="564325"/>
          </a:xfrm>
          <a:prstGeom prst="rect">
            <a:avLst/>
          </a:prstGeom>
          <a:noFill/>
          <a:ln>
            <a:noFill/>
          </a:ln>
        </p:spPr>
      </p:pic>
      <p:sp>
        <p:nvSpPr>
          <p:cNvPr id="395" name="Google Shape;395;p9"/>
          <p:cNvSpPr/>
          <p:nvPr/>
        </p:nvSpPr>
        <p:spPr>
          <a:xfrm>
            <a:off x="2250" y="4777400"/>
            <a:ext cx="9144000" cy="3621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65C0BA"/>
                </a:solidFill>
                <a:latin typeface="Arial"/>
                <a:ea typeface="Arial"/>
                <a:cs typeface="Arial"/>
                <a:sym typeface="Arial"/>
              </a:rPr>
              <a:t>www.anecd.net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
          <p:cNvSpPr txBox="1"/>
          <p:nvPr>
            <p:ph type="title"/>
          </p:nvPr>
        </p:nvSpPr>
        <p:spPr>
          <a:xfrm>
            <a:off x="457200" y="856527"/>
            <a:ext cx="8229600" cy="960698"/>
          </a:xfrm>
          <a:prstGeom prst="rect">
            <a:avLst/>
          </a:prstGeom>
          <a:noFill/>
          <a:ln>
            <a:noFill/>
          </a:ln>
        </p:spPr>
        <p:txBody>
          <a:bodyPr anchorCtr="0" anchor="ctr" bIns="45700" lIns="91425" spcFirstLastPara="1" rIns="91425" wrap="square" tIns="45700">
            <a:noAutofit/>
          </a:bodyPr>
          <a:lstStyle/>
          <a:p>
            <a:pPr indent="0" lvl="0" marL="358775" rtl="1" algn="ctr">
              <a:lnSpc>
                <a:spcPct val="100000"/>
              </a:lnSpc>
              <a:spcBef>
                <a:spcPts val="0"/>
              </a:spcBef>
              <a:spcAft>
                <a:spcPts val="1200"/>
              </a:spcAft>
              <a:buSzPts val="1800"/>
              <a:buNone/>
            </a:pPr>
            <a:r>
              <a:rPr lang="en-US" sz="3600">
                <a:solidFill>
                  <a:srgbClr val="F37A87"/>
                </a:solidFill>
                <a:latin typeface="Tajawal Black"/>
                <a:ea typeface="Tajawal Black"/>
                <a:cs typeface="Tajawal Black"/>
                <a:sym typeface="Tajawal Black"/>
              </a:rPr>
              <a:t>المقدمة-</a:t>
            </a:r>
            <a:r>
              <a:rPr b="1" lang="en-US" sz="3600">
                <a:solidFill>
                  <a:srgbClr val="D18B89"/>
                </a:solidFill>
                <a:latin typeface="Tajawal Black"/>
                <a:ea typeface="Tajawal Black"/>
                <a:cs typeface="Tajawal Black"/>
                <a:sym typeface="Tajawal Black"/>
              </a:rPr>
              <a:t>اتفاقية حقوق الطفل </a:t>
            </a:r>
            <a:r>
              <a:rPr b="1" lang="en-US" sz="3600">
                <a:solidFill>
                  <a:srgbClr val="D99593"/>
                </a:solidFill>
                <a:latin typeface="Tajawal Black"/>
                <a:ea typeface="Tajawal Black"/>
                <a:cs typeface="Tajawal Black"/>
                <a:sym typeface="Tajawal Black"/>
              </a:rPr>
              <a:t>اعتراف عالمي بأن الطفل صاحب حقوق وآراء</a:t>
            </a:r>
            <a:endParaRPr/>
          </a:p>
        </p:txBody>
      </p:sp>
      <p:pic>
        <p:nvPicPr>
          <p:cNvPr id="176" name="Google Shape;176;p3"/>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177" name="Google Shape;177;p3"/>
          <p:cNvSpPr txBox="1"/>
          <p:nvPr>
            <p:ph idx="1" type="body"/>
          </p:nvPr>
        </p:nvSpPr>
        <p:spPr>
          <a:xfrm>
            <a:off x="312516" y="1920875"/>
            <a:ext cx="8374284" cy="3079750"/>
          </a:xfrm>
          <a:prstGeom prst="rect">
            <a:avLst/>
          </a:prstGeom>
          <a:solidFill>
            <a:srgbClr val="65C0BA"/>
          </a:solidFill>
          <a:ln>
            <a:noFill/>
          </a:ln>
        </p:spPr>
        <p:txBody>
          <a:bodyPr anchorCtr="0" anchor="ctr" bIns="91425" lIns="91425" spcFirstLastPara="1" rIns="91425" wrap="square" tIns="91425">
            <a:noAutofit/>
          </a:bodyPr>
          <a:lstStyle/>
          <a:p>
            <a:pPr indent="-342900" lvl="0" marL="457200" rtl="1" algn="just">
              <a:lnSpc>
                <a:spcPct val="100000"/>
              </a:lnSpc>
              <a:spcBef>
                <a:spcPts val="360"/>
              </a:spcBef>
              <a:spcAft>
                <a:spcPts val="0"/>
              </a:spcAft>
              <a:buSzPts val="1800"/>
              <a:buChar char="•"/>
            </a:pPr>
            <a:r>
              <a:rPr b="1" lang="en-US" sz="2200">
                <a:latin typeface="Sakkal Majalla"/>
                <a:ea typeface="Sakkal Majalla"/>
                <a:cs typeface="Sakkal Majalla"/>
                <a:sym typeface="Sakkal Majalla"/>
              </a:rPr>
              <a:t>اتفاقية حقوق الطفل: </a:t>
            </a:r>
            <a:r>
              <a:rPr lang="en-US" sz="2200">
                <a:latin typeface="Sakkal Majalla"/>
                <a:ea typeface="Sakkal Majalla"/>
                <a:cs typeface="Sakkal Majalla"/>
                <a:sym typeface="Sakkal Majalla"/>
              </a:rPr>
              <a:t>تم اعتمادها من قبل الجمعية العامة للأمم المتحدة، في دورتها الرابعة والأربعين وبموجب قرارها 44/25 المؤرخ في </a:t>
            </a:r>
            <a:r>
              <a:rPr b="1" lang="en-US" sz="2200">
                <a:latin typeface="Sakkal Majalla"/>
                <a:ea typeface="Sakkal Majalla"/>
                <a:cs typeface="Sakkal Majalla"/>
                <a:sym typeface="Sakkal Majalla"/>
              </a:rPr>
              <a:t>20 تشرين الثاني/ نوفمبر 1989</a:t>
            </a:r>
            <a:endParaRPr b="1"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200">
                <a:latin typeface="Sakkal Majalla"/>
                <a:ea typeface="Sakkal Majalla"/>
                <a:cs typeface="Sakkal Majalla"/>
                <a:sym typeface="Sakkal Majalla"/>
              </a:rPr>
              <a:t>تقوم </a:t>
            </a:r>
            <a:r>
              <a:rPr b="1" lang="en-US" sz="2200">
                <a:latin typeface="Sakkal Majalla"/>
                <a:ea typeface="Sakkal Majalla"/>
                <a:cs typeface="Sakkal Majalla"/>
                <a:sym typeface="Sakkal Majalla"/>
              </a:rPr>
              <a:t>اتفاقية حقوق الطفل </a:t>
            </a:r>
            <a:r>
              <a:rPr lang="en-US" sz="2200">
                <a:latin typeface="Sakkal Majalla"/>
                <a:ea typeface="Sakkal Majalla"/>
                <a:cs typeface="Sakkal Majalla"/>
                <a:sym typeface="Sakkal Majalla"/>
              </a:rPr>
              <a:t>على جملة من المبادئ والقيم تبرز في فكرة: </a:t>
            </a:r>
            <a:r>
              <a:rPr b="1" lang="en-US" sz="2200">
                <a:latin typeface="Sakkal Majalla"/>
                <a:ea typeface="Sakkal Majalla"/>
                <a:cs typeface="Sakkal Majalla"/>
                <a:sym typeface="Sakkal Majalla"/>
              </a:rPr>
              <a:t>الكرامة المتأصلة في كل طفل</a:t>
            </a:r>
            <a:endParaRPr b="1" sz="22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200">
                <a:latin typeface="Sakkal Majalla"/>
                <a:ea typeface="Sakkal Majalla"/>
                <a:cs typeface="Sakkal Majalla"/>
                <a:sym typeface="Sakkal Majalla"/>
              </a:rPr>
              <a:t>اتفاقية </a:t>
            </a:r>
            <a:r>
              <a:rPr lang="en-US" sz="2200">
                <a:latin typeface="Sakkal Majalla"/>
                <a:ea typeface="Sakkal Majalla"/>
                <a:cs typeface="Sakkal Majalla"/>
                <a:sym typeface="Sakkal Majalla"/>
              </a:rPr>
              <a:t>تلزم الدول الأطراف باحترام الحقوق الموضحة فيها وبضمانها لكل طفل يخضع لولايتها دون أي نوع من أنواع التمييز، وبالاعتراف بحق كل طفل قادر على تكوين آرائه الخاصة في التعبير عن تلك الآراء بحرية في جميع المسائل التي تمسه، وحقه في أن تولى آراءه الاعتبار الواجب وفقاً لسن الطفل ونضجه، فضلا عن حق الأطفال كفئة في المجتمع، في أن تتاح لهم كل الفرص للتعبير عن آرائهم بحرية</a:t>
            </a:r>
            <a:endParaRPr sz="2200">
              <a:latin typeface="Sakkal Majalla"/>
              <a:ea typeface="Sakkal Majalla"/>
              <a:cs typeface="Sakkal Majalla"/>
              <a:sym typeface="Sakkal Majall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fa8e0dded3_0_87"/>
          <p:cNvSpPr txBox="1"/>
          <p:nvPr>
            <p:ph type="title"/>
          </p:nvPr>
        </p:nvSpPr>
        <p:spPr>
          <a:xfrm>
            <a:off x="466725" y="982981"/>
            <a:ext cx="8431200" cy="841498"/>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None/>
            </a:pPr>
            <a:r>
              <a:rPr b="0" i="0" lang="en-US" sz="2800" u="none">
                <a:solidFill>
                  <a:srgbClr val="F37A87"/>
                </a:solidFill>
                <a:latin typeface="Tajawal Black"/>
                <a:ea typeface="Tajawal Black"/>
                <a:cs typeface="Tajawal Black"/>
                <a:sym typeface="Tajawal Black"/>
              </a:rPr>
              <a:t>الباب الأول- </a:t>
            </a:r>
            <a:r>
              <a:rPr b="1" lang="en-US" sz="2800">
                <a:solidFill>
                  <a:srgbClr val="D18B89"/>
                </a:solidFill>
                <a:latin typeface="Tajawal Black"/>
                <a:ea typeface="Tajawal Black"/>
                <a:cs typeface="Tajawal Black"/>
                <a:sym typeface="Tajawal Black"/>
              </a:rPr>
              <a:t>مكانة اتفاقية حقوق الطفل في الدستور وفي التشريعات العربية</a:t>
            </a:r>
            <a:r>
              <a:rPr b="0" i="0" lang="en-US" sz="2800" u="none">
                <a:solidFill>
                  <a:srgbClr val="D18B89"/>
                </a:solidFill>
                <a:latin typeface="Tajawal Black"/>
                <a:ea typeface="Tajawal Black"/>
                <a:cs typeface="Tajawal Black"/>
                <a:sym typeface="Tajawal Black"/>
              </a:rPr>
              <a:t> </a:t>
            </a:r>
            <a:endParaRPr sz="2800">
              <a:solidFill>
                <a:srgbClr val="D18B89"/>
              </a:solidFill>
            </a:endParaRPr>
          </a:p>
        </p:txBody>
      </p:sp>
      <p:sp>
        <p:nvSpPr>
          <p:cNvPr id="183" name="Google Shape;183;gfa8e0dded3_0_87"/>
          <p:cNvSpPr/>
          <p:nvPr/>
        </p:nvSpPr>
        <p:spPr>
          <a:xfrm>
            <a:off x="1707" y="1971300"/>
            <a:ext cx="9142200" cy="3172200"/>
          </a:xfrm>
          <a:prstGeom prst="rect">
            <a:avLst/>
          </a:prstGeom>
          <a:solidFill>
            <a:srgbClr val="65C0B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descr="star design" id="184" name="Google Shape;184;gfa8e0dded3_0_87"/>
          <p:cNvPicPr preferRelativeResize="0"/>
          <p:nvPr/>
        </p:nvPicPr>
        <p:blipFill rotWithShape="1">
          <a:blip r:embed="rId3">
            <a:alphaModFix/>
          </a:blip>
          <a:srcRect b="49963" l="49851" r="0" t="0"/>
          <a:stretch/>
        </p:blipFill>
        <p:spPr>
          <a:xfrm>
            <a:off x="0" y="3436144"/>
            <a:ext cx="1710928" cy="1707356"/>
          </a:xfrm>
          <a:prstGeom prst="rect">
            <a:avLst/>
          </a:prstGeom>
          <a:noFill/>
          <a:ln>
            <a:noFill/>
          </a:ln>
        </p:spPr>
      </p:pic>
      <p:cxnSp>
        <p:nvCxnSpPr>
          <p:cNvPr id="185" name="Google Shape;185;gfa8e0dded3_0_87"/>
          <p:cNvCxnSpPr/>
          <p:nvPr/>
        </p:nvCxnSpPr>
        <p:spPr>
          <a:xfrm rot="10800000">
            <a:off x="-62177" y="1971300"/>
            <a:ext cx="9206100" cy="0"/>
          </a:xfrm>
          <a:prstGeom prst="straightConnector1">
            <a:avLst/>
          </a:prstGeom>
          <a:noFill/>
          <a:ln cap="flat" cmpd="sng" w="63500">
            <a:solidFill>
              <a:srgbClr val="E7CCD6"/>
            </a:solidFill>
            <a:prstDash val="solid"/>
            <a:miter lim="800000"/>
            <a:headEnd len="sm" w="sm" type="none"/>
            <a:tailEnd len="sm" w="sm" type="none"/>
          </a:ln>
        </p:spPr>
      </p:cxnSp>
      <p:sp>
        <p:nvSpPr>
          <p:cNvPr id="186" name="Google Shape;186;gfa8e0dded3_0_87"/>
          <p:cNvSpPr txBox="1"/>
          <p:nvPr>
            <p:ph idx="1" type="body"/>
          </p:nvPr>
        </p:nvSpPr>
        <p:spPr>
          <a:xfrm>
            <a:off x="1359100" y="2118120"/>
            <a:ext cx="7392900" cy="3288270"/>
          </a:xfrm>
          <a:prstGeom prst="rect">
            <a:avLst/>
          </a:prstGeom>
          <a:noFill/>
          <a:ln>
            <a:noFill/>
          </a:ln>
        </p:spPr>
        <p:txBody>
          <a:bodyPr anchorCtr="0" anchor="t" bIns="45700" lIns="91425" spcFirstLastPara="1" rIns="91425" wrap="square" tIns="45700">
            <a:noAutofit/>
          </a:bodyPr>
          <a:lstStyle/>
          <a:p>
            <a:pPr indent="-342900" lvl="0" marL="457200" rtl="1" algn="just">
              <a:lnSpc>
                <a:spcPct val="100000"/>
              </a:lnSpc>
              <a:spcBef>
                <a:spcPts val="360"/>
              </a:spcBef>
              <a:spcAft>
                <a:spcPts val="0"/>
              </a:spcAft>
              <a:buSzPts val="1800"/>
              <a:buChar char="•"/>
            </a:pPr>
            <a:r>
              <a:rPr b="1" lang="en-US" sz="2000">
                <a:latin typeface="Sakkal Majalla"/>
                <a:ea typeface="Sakkal Majalla"/>
                <a:cs typeface="Sakkal Majalla"/>
                <a:sym typeface="Sakkal Majalla"/>
              </a:rPr>
              <a:t>صادقت جميع الدول العربية على اتفاقية حقوق الطفل من ضمن 196 دولة في العالم </a:t>
            </a:r>
            <a:endParaRPr b="1" sz="2000">
              <a:latin typeface="Sakkal Majalla"/>
              <a:ea typeface="Sakkal Majalla"/>
              <a:cs typeface="Sakkal Majalla"/>
              <a:sym typeface="Sakkal Majalla"/>
            </a:endParaRPr>
          </a:p>
          <a:p>
            <a:pPr indent="-342900" lvl="0" marL="457200" rtl="1" algn="just">
              <a:lnSpc>
                <a:spcPct val="100000"/>
              </a:lnSpc>
              <a:spcBef>
                <a:spcPts val="960"/>
              </a:spcBef>
              <a:spcAft>
                <a:spcPts val="0"/>
              </a:spcAft>
              <a:buSzPts val="1800"/>
              <a:buChar char="•"/>
            </a:pPr>
            <a:r>
              <a:rPr lang="en-US" sz="2000">
                <a:latin typeface="Sakkal Majalla"/>
                <a:ea typeface="Sakkal Majalla"/>
                <a:cs typeface="Sakkal Majalla"/>
                <a:sym typeface="Sakkal Majalla"/>
              </a:rPr>
              <a:t>صادقت </a:t>
            </a:r>
            <a:r>
              <a:rPr b="1" lang="en-US" sz="2000">
                <a:latin typeface="Sakkal Majalla"/>
                <a:ea typeface="Sakkal Majalla"/>
                <a:cs typeface="Sakkal Majalla"/>
                <a:sym typeface="Sakkal Majalla"/>
              </a:rPr>
              <a:t>جميع الدول العربية </a:t>
            </a:r>
            <a:r>
              <a:rPr lang="en-US" sz="2000">
                <a:latin typeface="Sakkal Majalla"/>
                <a:ea typeface="Sakkal Majalla"/>
                <a:cs typeface="Sakkal Majalla"/>
                <a:sym typeface="Sakkal Majalla"/>
              </a:rPr>
              <a:t>باستثناء الصومال على البروتوكول الاختياري بشأن بيع الأطفال واستغلال الأطفال في البغاء وفي المواد الإباحية من بين </a:t>
            </a:r>
            <a:r>
              <a:rPr b="1" lang="en-US" sz="2000">
                <a:latin typeface="Sakkal Majalla"/>
                <a:ea typeface="Sakkal Majalla"/>
                <a:cs typeface="Sakkal Majalla"/>
                <a:sym typeface="Sakkal Majalla"/>
              </a:rPr>
              <a:t>178 دولة في العالم</a:t>
            </a:r>
            <a:endParaRPr b="1" sz="2000">
              <a:latin typeface="Sakkal Majalla"/>
              <a:ea typeface="Sakkal Majalla"/>
              <a:cs typeface="Sakkal Majalla"/>
              <a:sym typeface="Sakkal Majalla"/>
            </a:endParaRPr>
          </a:p>
          <a:p>
            <a:pPr indent="-342900" lvl="0" marL="457200" rtl="1" algn="just">
              <a:lnSpc>
                <a:spcPct val="100000"/>
              </a:lnSpc>
              <a:spcBef>
                <a:spcPts val="960"/>
              </a:spcBef>
              <a:spcAft>
                <a:spcPts val="0"/>
              </a:spcAft>
              <a:buSzPts val="1800"/>
              <a:buChar char="•"/>
            </a:pPr>
            <a:r>
              <a:rPr lang="en-US" sz="2000">
                <a:latin typeface="Sakkal Majalla"/>
                <a:ea typeface="Sakkal Majalla"/>
                <a:cs typeface="Sakkal Majalla"/>
                <a:sym typeface="Sakkal Majalla"/>
              </a:rPr>
              <a:t>صادقت </a:t>
            </a:r>
            <a:r>
              <a:rPr b="1" lang="en-US" sz="2000">
                <a:latin typeface="Sakkal Majalla"/>
                <a:ea typeface="Sakkal Majalla"/>
                <a:cs typeface="Sakkal Majalla"/>
                <a:sym typeface="Sakkal Majalla"/>
              </a:rPr>
              <a:t>جميع الدول العربية</a:t>
            </a:r>
            <a:r>
              <a:rPr lang="en-US" sz="2000">
                <a:latin typeface="Sakkal Majalla"/>
                <a:ea typeface="Sakkal Majalla"/>
                <a:cs typeface="Sakkal Majalla"/>
                <a:sym typeface="Sakkal Majalla"/>
              </a:rPr>
              <a:t> باستثناء جزر القمر، والإمارات، ولبنان (توقيع دون التصديق)، وموريتانيا والصومال (توقيع دون التصديق) على </a:t>
            </a:r>
            <a:r>
              <a:rPr lang="en-US" sz="2000">
                <a:solidFill>
                  <a:schemeClr val="dk1"/>
                </a:solidFill>
                <a:latin typeface="Sakkal Majalla"/>
                <a:ea typeface="Sakkal Majalla"/>
                <a:cs typeface="Sakkal Majalla"/>
                <a:sym typeface="Sakkal Majalla"/>
              </a:rPr>
              <a:t>البروتوكول الاختياري بشأن اشتراك الأطفال في المنازعات المسلحة </a:t>
            </a:r>
            <a:r>
              <a:rPr b="1" lang="en-US" sz="2000">
                <a:latin typeface="Sakkal Majalla"/>
                <a:ea typeface="Sakkal Majalla"/>
                <a:cs typeface="Sakkal Majalla"/>
                <a:sym typeface="Sakkal Majalla"/>
              </a:rPr>
              <a:t>من ضمن 173 دولة في العالم</a:t>
            </a:r>
            <a:endParaRPr b="1" sz="2000">
              <a:latin typeface="Sakkal Majalla"/>
              <a:ea typeface="Sakkal Majalla"/>
              <a:cs typeface="Sakkal Majalla"/>
              <a:sym typeface="Sakkal Majalla"/>
            </a:endParaRPr>
          </a:p>
          <a:p>
            <a:pPr indent="-342900" lvl="0" marL="457200" rtl="1" algn="just">
              <a:lnSpc>
                <a:spcPct val="100000"/>
              </a:lnSpc>
              <a:spcBef>
                <a:spcPts val="960"/>
              </a:spcBef>
              <a:spcAft>
                <a:spcPts val="0"/>
              </a:spcAft>
              <a:buSzPts val="1800"/>
              <a:buChar char="•"/>
            </a:pPr>
            <a:r>
              <a:rPr lang="en-US" sz="2000">
                <a:latin typeface="Sakkal Majalla"/>
                <a:ea typeface="Sakkal Majalla"/>
                <a:cs typeface="Sakkal Majalla"/>
                <a:sym typeface="Sakkal Majalla"/>
              </a:rPr>
              <a:t>صادقت (2) دول عربية فقط (تونس ودولة فلسطين) على </a:t>
            </a:r>
            <a:r>
              <a:rPr b="1" lang="en-US" sz="2000">
                <a:latin typeface="Sakkal Majalla"/>
                <a:ea typeface="Sakkal Majalla"/>
                <a:cs typeface="Sakkal Majalla"/>
                <a:sym typeface="Sakkal Majalla"/>
              </a:rPr>
              <a:t>البروتوكول الاختياري الثالث بشأن إجراء تقديم البلاغات</a:t>
            </a:r>
            <a:r>
              <a:rPr lang="en-US" sz="2000">
                <a:latin typeface="Sakkal Majalla"/>
                <a:ea typeface="Sakkal Majalla"/>
                <a:cs typeface="Sakkal Majalla"/>
                <a:sym typeface="Sakkal Majalla"/>
              </a:rPr>
              <a:t>، </a:t>
            </a:r>
            <a:r>
              <a:rPr b="1" lang="en-US" sz="2000">
                <a:latin typeface="Sakkal Majalla"/>
                <a:ea typeface="Sakkal Majalla"/>
                <a:cs typeface="Sakkal Majalla"/>
                <a:sym typeface="Sakkal Majalla"/>
              </a:rPr>
              <a:t>من ضمن 50 دولة في العالم</a:t>
            </a:r>
            <a:endParaRPr b="1" sz="2000">
              <a:solidFill>
                <a:schemeClr val="dk1"/>
              </a:solidFill>
              <a:latin typeface="Sakkal Majalla"/>
              <a:ea typeface="Sakkal Majalla"/>
              <a:cs typeface="Sakkal Majalla"/>
              <a:sym typeface="Sakkal Majalla"/>
            </a:endParaRPr>
          </a:p>
          <a:p>
            <a:pPr indent="-228600" lvl="0" marL="457200" rtl="1" algn="just">
              <a:lnSpc>
                <a:spcPct val="100000"/>
              </a:lnSpc>
              <a:spcBef>
                <a:spcPts val="960"/>
              </a:spcBef>
              <a:spcAft>
                <a:spcPts val="0"/>
              </a:spcAft>
              <a:buSzPts val="1800"/>
              <a:buNone/>
            </a:pPr>
            <a:r>
              <a:t/>
            </a:r>
            <a:endParaRPr sz="1800">
              <a:latin typeface="Tajawal Black"/>
              <a:ea typeface="Tajawal Black"/>
              <a:cs typeface="Tajawal Black"/>
              <a:sym typeface="Tajawal Black"/>
            </a:endParaRPr>
          </a:p>
          <a:p>
            <a:pPr indent="-228600" lvl="0" marL="457200" rtl="1" algn="just">
              <a:lnSpc>
                <a:spcPct val="100000"/>
              </a:lnSpc>
              <a:spcBef>
                <a:spcPts val="960"/>
              </a:spcBef>
              <a:spcAft>
                <a:spcPts val="600"/>
              </a:spcAft>
              <a:buSzPts val="1800"/>
              <a:buNone/>
            </a:pPr>
            <a:r>
              <a:t/>
            </a:r>
            <a:endParaRPr sz="1800">
              <a:latin typeface="Tajawal Black"/>
              <a:ea typeface="Tajawal Black"/>
              <a:cs typeface="Tajawal Black"/>
              <a:sym typeface="Tajawal Black"/>
            </a:endParaRPr>
          </a:p>
        </p:txBody>
      </p:sp>
      <p:pic>
        <p:nvPicPr>
          <p:cNvPr id="187" name="Google Shape;187;gfa8e0dded3_0_87"/>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5"/>
          <p:cNvSpPr txBox="1"/>
          <p:nvPr>
            <p:ph type="title"/>
          </p:nvPr>
        </p:nvSpPr>
        <p:spPr>
          <a:xfrm>
            <a:off x="457200" y="811530"/>
            <a:ext cx="8229600" cy="628650"/>
          </a:xfrm>
          <a:prstGeom prst="rect">
            <a:avLst/>
          </a:prstGeom>
          <a:noFill/>
          <a:ln>
            <a:noFill/>
          </a:ln>
        </p:spPr>
        <p:txBody>
          <a:bodyPr anchorCtr="0" anchor="ctr" bIns="45700" lIns="91425" spcFirstLastPara="1" rIns="91425" wrap="square" tIns="45700">
            <a:noAutofit/>
          </a:bodyPr>
          <a:lstStyle/>
          <a:p>
            <a:pPr indent="0" lvl="0" marL="0" rtl="1" algn="just">
              <a:lnSpc>
                <a:spcPct val="100000"/>
              </a:lnSpc>
              <a:spcBef>
                <a:spcPts val="0"/>
              </a:spcBef>
              <a:spcAft>
                <a:spcPts val="0"/>
              </a:spcAft>
              <a:buSzPts val="1800"/>
              <a:buNone/>
            </a:pPr>
            <a:r>
              <a:rPr lang="en-US" sz="2800">
                <a:solidFill>
                  <a:srgbClr val="F37A87"/>
                </a:solidFill>
                <a:latin typeface="Tajawal Black"/>
                <a:ea typeface="Tajawal Black"/>
                <a:cs typeface="Tajawal Black"/>
                <a:sym typeface="Tajawal Black"/>
              </a:rPr>
              <a:t>وضع التحفظات</a:t>
            </a:r>
            <a:endParaRPr sz="2800"/>
          </a:p>
        </p:txBody>
      </p:sp>
      <p:sp>
        <p:nvSpPr>
          <p:cNvPr id="193" name="Google Shape;193;p5"/>
          <p:cNvSpPr txBox="1"/>
          <p:nvPr>
            <p:ph idx="1" type="body"/>
          </p:nvPr>
        </p:nvSpPr>
        <p:spPr>
          <a:xfrm>
            <a:off x="457200" y="1496110"/>
            <a:ext cx="8435576" cy="3453080"/>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b="1"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b="1" sz="2400">
              <a:latin typeface="Sakkal Majalla"/>
              <a:ea typeface="Sakkal Majalla"/>
              <a:cs typeface="Sakkal Majalla"/>
              <a:sym typeface="Sakkal Majalla"/>
            </a:endParaRPr>
          </a:p>
          <a:p>
            <a:pPr indent="-342900" lvl="0" marL="358775" rtl="1" algn="just">
              <a:lnSpc>
                <a:spcPct val="100000"/>
              </a:lnSpc>
              <a:spcBef>
                <a:spcPts val="360"/>
              </a:spcBef>
              <a:spcAft>
                <a:spcPts val="0"/>
              </a:spcAft>
              <a:buSzPts val="1800"/>
              <a:buChar char="•"/>
            </a:pPr>
            <a:r>
              <a:rPr b="1" lang="en-US" sz="2100">
                <a:latin typeface="Sakkal Majalla"/>
                <a:ea typeface="Sakkal Majalla"/>
                <a:cs typeface="Sakkal Majalla"/>
                <a:sym typeface="Sakkal Majalla"/>
              </a:rPr>
              <a:t>اتفاقية حقوق الطفل </a:t>
            </a:r>
            <a:r>
              <a:rPr lang="en-US" sz="2100">
                <a:latin typeface="Sakkal Majalla"/>
                <a:ea typeface="Sakkal Majalla"/>
                <a:cs typeface="Sakkal Majalla"/>
                <a:sym typeface="Sakkal Majalla"/>
              </a:rPr>
              <a:t>(196 دولة مصدقة) </a:t>
            </a:r>
            <a:r>
              <a:rPr b="1" lang="en-US" sz="2100">
                <a:latin typeface="Sakkal Majalla"/>
                <a:ea typeface="Sakkal Majalla"/>
                <a:cs typeface="Sakkal Majalla"/>
                <a:sym typeface="Sakkal Majalla"/>
              </a:rPr>
              <a:t>واتفاقية القضاء على جميع أشكال التمييز ضد المرأة </a:t>
            </a:r>
            <a:r>
              <a:rPr lang="en-US" sz="2100">
                <a:latin typeface="Sakkal Majalla"/>
                <a:ea typeface="Sakkal Majalla"/>
                <a:cs typeface="Sakkal Majalla"/>
                <a:sym typeface="Sakkal Majalla"/>
              </a:rPr>
              <a:t>(189 دولة مصدقة) هما الصكان الدوليان الأكثر تصديقا والأكثر عرضة للتحفظات </a:t>
            </a:r>
            <a:endParaRPr/>
          </a:p>
          <a:p>
            <a:pPr indent="-342900" lvl="0" marL="358775" rtl="1" algn="just">
              <a:lnSpc>
                <a:spcPct val="100000"/>
              </a:lnSpc>
              <a:spcBef>
                <a:spcPts val="360"/>
              </a:spcBef>
              <a:spcAft>
                <a:spcPts val="0"/>
              </a:spcAft>
              <a:buSzPts val="1800"/>
              <a:buChar char="•"/>
            </a:pPr>
            <a:r>
              <a:rPr lang="en-US" sz="2100">
                <a:latin typeface="Sakkal Majalla"/>
                <a:ea typeface="Sakkal Majalla"/>
                <a:cs typeface="Sakkal Majalla"/>
                <a:sym typeface="Sakkal Majalla"/>
              </a:rPr>
              <a:t>تطور نسق سحب التحفظات في عدة دول عربية</a:t>
            </a:r>
            <a:endParaRPr/>
          </a:p>
          <a:p>
            <a:pPr indent="-342900" lvl="0" marL="358775" rtl="1" algn="just">
              <a:lnSpc>
                <a:spcPct val="100000"/>
              </a:lnSpc>
              <a:spcBef>
                <a:spcPts val="360"/>
              </a:spcBef>
              <a:spcAft>
                <a:spcPts val="0"/>
              </a:spcAft>
              <a:buSzPts val="1800"/>
              <a:buChar char="•"/>
            </a:pPr>
            <a:r>
              <a:rPr lang="en-US" sz="2100">
                <a:latin typeface="Sakkal Majalla"/>
                <a:ea typeface="Sakkal Majalla"/>
                <a:cs typeface="Sakkal Majalla"/>
                <a:sym typeface="Sakkal Majalla"/>
              </a:rPr>
              <a:t>باستثناء </a:t>
            </a:r>
            <a:r>
              <a:rPr b="1" lang="en-US" sz="2100">
                <a:latin typeface="Sakkal Majalla"/>
                <a:ea typeface="Sakkal Majalla"/>
                <a:cs typeface="Sakkal Majalla"/>
                <a:sym typeface="Sakkal Majalla"/>
              </a:rPr>
              <a:t>البحرين، لبنان، ليبيا، السودان، </a:t>
            </a:r>
            <a:r>
              <a:rPr b="1" lang="en-US" sz="1600">
                <a:latin typeface="Sakkal Majalla"/>
                <a:ea typeface="Sakkal Majalla"/>
                <a:cs typeface="Sakkal Majalla"/>
                <a:sym typeface="Sakkal Majalla"/>
              </a:rPr>
              <a:t>واليمن وجزر القمر </a:t>
            </a:r>
            <a:r>
              <a:rPr lang="en-US" sz="2100">
                <a:latin typeface="Sakkal Majalla"/>
                <a:ea typeface="Sakkal Majalla"/>
                <a:cs typeface="Sakkal Majalla"/>
                <a:sym typeface="Sakkal Majalla"/>
              </a:rPr>
              <a:t>(ويضاف إلى هذه الدول </a:t>
            </a:r>
            <a:r>
              <a:rPr b="1" lang="en-US" sz="2100">
                <a:latin typeface="Sakkal Majalla"/>
                <a:ea typeface="Sakkal Majalla"/>
                <a:cs typeface="Sakkal Majalla"/>
                <a:sym typeface="Sakkal Majalla"/>
              </a:rPr>
              <a:t>مصر</a:t>
            </a:r>
            <a:r>
              <a:rPr lang="en-US" sz="2100">
                <a:latin typeface="Sakkal Majalla"/>
                <a:ea typeface="Sakkal Majalla"/>
                <a:cs typeface="Sakkal Majalla"/>
                <a:sym typeface="Sakkal Majalla"/>
              </a:rPr>
              <a:t> بعد إعلانها سنة </a:t>
            </a:r>
            <a:r>
              <a:rPr b="1" lang="en-US" sz="1600">
                <a:latin typeface="Sakkal Majalla"/>
                <a:ea typeface="Sakkal Majalla"/>
                <a:cs typeface="Sakkal Majalla"/>
                <a:sym typeface="Sakkal Majalla"/>
              </a:rPr>
              <a:t>2003 سحب تحفظها على المادة 21 والمغرب بعد إعلانه سنة 2006 سحب تحفظه على المادة 14 وجيبوتي بعد إعلانه سنة 2009 سحب تحفظه العام على الاتفاقية))، تقدمت جميع </a:t>
            </a:r>
            <a:r>
              <a:rPr lang="en-US" sz="2100">
                <a:latin typeface="Sakkal Majalla"/>
                <a:ea typeface="Sakkal Majalla"/>
                <a:cs typeface="Sakkal Majalla"/>
                <a:sym typeface="Sakkal Majalla"/>
              </a:rPr>
              <a:t>الدول العربية الأخرى بعدد من التحفظات والإعلانات شملت عددا من أحكام اتفاقية حقوق الطفل</a:t>
            </a:r>
            <a:endParaRPr/>
          </a:p>
          <a:p>
            <a:pPr indent="-342900" lvl="0" marL="457200" rtl="1" algn="just">
              <a:lnSpc>
                <a:spcPct val="100000"/>
              </a:lnSpc>
              <a:spcBef>
                <a:spcPts val="360"/>
              </a:spcBef>
              <a:spcAft>
                <a:spcPts val="0"/>
              </a:spcAft>
              <a:buSzPts val="1800"/>
              <a:buChar char="•"/>
            </a:pPr>
            <a:r>
              <a:rPr lang="en-US" sz="2100">
                <a:latin typeface="Sakkal Majalla"/>
                <a:ea typeface="Sakkal Majalla"/>
                <a:cs typeface="Sakkal Majalla"/>
                <a:sym typeface="Sakkal Majalla"/>
              </a:rPr>
              <a:t>مجموعة من الدول قامت بإبداء </a:t>
            </a:r>
            <a:r>
              <a:rPr b="1" lang="en-US" sz="2100">
                <a:latin typeface="Sakkal Majalla"/>
                <a:ea typeface="Sakkal Majalla"/>
                <a:cs typeface="Sakkal Majalla"/>
                <a:sym typeface="Sakkal Majalla"/>
              </a:rPr>
              <a:t>تحفظ أو بيان عام </a:t>
            </a:r>
            <a:r>
              <a:rPr lang="en-US" sz="2100">
                <a:latin typeface="Sakkal Majalla"/>
                <a:ea typeface="Sakkal Majalla"/>
                <a:cs typeface="Sakkal Majalla"/>
                <a:sym typeface="Sakkal Majalla"/>
              </a:rPr>
              <a:t>يشمل كافة أحكام الاتفاقية لأسباب متصلة بإمكانية تعارض الاتفاقية –حسب الدول المعنية– مع أحكام الشريعة الإسلامية أو مع أحكام دستورها: </a:t>
            </a:r>
            <a:r>
              <a:rPr b="1" lang="en-US" sz="2100">
                <a:latin typeface="Sakkal Majalla"/>
                <a:ea typeface="Sakkal Majalla"/>
                <a:cs typeface="Sakkal Majalla"/>
                <a:sym typeface="Sakkal Majalla"/>
              </a:rPr>
              <a:t>موريتانيا والكويت وسوريا والسعودية</a:t>
            </a:r>
            <a:endParaRPr b="1" sz="21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sz="2400">
              <a:latin typeface="Sakkal Majalla"/>
              <a:ea typeface="Sakkal Majalla"/>
              <a:cs typeface="Sakkal Majalla"/>
              <a:sym typeface="Sakkal Majalla"/>
            </a:endParaRPr>
          </a:p>
          <a:p>
            <a:pPr indent="0" lvl="0" marL="158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pic>
        <p:nvPicPr>
          <p:cNvPr id="194" name="Google Shape;194;p5"/>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pic>
        <p:nvPicPr>
          <p:cNvPr id="199" name="Google Shape;199;p7"/>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00" name="Google Shape;200;p7"/>
          <p:cNvSpPr txBox="1"/>
          <p:nvPr>
            <p:ph idx="1" type="body"/>
          </p:nvPr>
        </p:nvSpPr>
        <p:spPr>
          <a:xfrm>
            <a:off x="457200" y="1085850"/>
            <a:ext cx="8229600" cy="3508375"/>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457200" rtl="1" algn="just">
              <a:lnSpc>
                <a:spcPct val="100000"/>
              </a:lnSpc>
              <a:spcBef>
                <a:spcPts val="960"/>
              </a:spcBef>
              <a:spcAft>
                <a:spcPts val="0"/>
              </a:spcAft>
              <a:buSzPts val="1800"/>
              <a:buNone/>
            </a:pPr>
            <a:r>
              <a:t/>
            </a:r>
            <a:endParaRPr b="1" sz="18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قطر</a:t>
            </a:r>
            <a:r>
              <a:rPr lang="en-US" sz="2400">
                <a:latin typeface="Sakkal Majalla"/>
                <a:ea typeface="Sakkal Majalla"/>
                <a:cs typeface="Sakkal Majalla"/>
                <a:sym typeface="Sakkal Majalla"/>
              </a:rPr>
              <a:t> قامت بسحب جزئي لتحفظها العام وجعله يقع حصرا على المواد 2 (عدم التمييز) و 14 (حرية الفكر والوجدان والدين)</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تونس</a:t>
            </a:r>
            <a:r>
              <a:rPr lang="en-US" sz="2400">
                <a:latin typeface="Sakkal Majalla"/>
                <a:ea typeface="Sakkal Majalla"/>
                <a:cs typeface="Sakkal Majalla"/>
                <a:sym typeface="Sakkal Majalla"/>
              </a:rPr>
              <a:t> (2008) و</a:t>
            </a:r>
            <a:r>
              <a:rPr b="1" lang="en-US" sz="2400">
                <a:latin typeface="Sakkal Majalla"/>
                <a:ea typeface="Sakkal Majalla"/>
                <a:cs typeface="Sakkal Majalla"/>
                <a:sym typeface="Sakkal Majalla"/>
              </a:rPr>
              <a:t>جيبوتي</a:t>
            </a:r>
            <a:r>
              <a:rPr lang="en-US" sz="2400">
                <a:latin typeface="Sakkal Majalla"/>
                <a:ea typeface="Sakkal Majalla"/>
                <a:cs typeface="Sakkal Majalla"/>
                <a:sym typeface="Sakkal Majalla"/>
              </a:rPr>
              <a:t> (2009) و</a:t>
            </a:r>
            <a:r>
              <a:rPr b="1" lang="en-US" sz="2400">
                <a:latin typeface="Sakkal Majalla"/>
                <a:ea typeface="Sakkal Majalla"/>
                <a:cs typeface="Sakkal Majalla"/>
                <a:sym typeface="Sakkal Majalla"/>
              </a:rPr>
              <a:t>عمان</a:t>
            </a:r>
            <a:r>
              <a:rPr lang="en-US" sz="2400">
                <a:latin typeface="Sakkal Majalla"/>
                <a:ea typeface="Sakkal Majalla"/>
                <a:cs typeface="Sakkal Majalla"/>
                <a:sym typeface="Sakkal Majalla"/>
              </a:rPr>
              <a:t> (2011) قامت بسحب البيان العام</a:t>
            </a:r>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تونس</a:t>
            </a:r>
            <a:r>
              <a:rPr lang="en-US" sz="2400">
                <a:latin typeface="Sakkal Majalla"/>
                <a:ea typeface="Sakkal Majalla"/>
                <a:cs typeface="Sakkal Majalla"/>
                <a:sym typeface="Sakkal Majalla"/>
              </a:rPr>
              <a:t> قامت سنة 2003 وسنة 2008 بسحب باقي البيانات والتحفظات المتعلقة بالمواد 2 (عدم التمييز) و7 (الحق في اسم وفي جنسية) و40 (الطفل في حالة تنازع مع القانون)، فيما أبقت على البيان ذي الصبغة التفسيرية المتعلق بالديباجة والمادة 6 من الاتفاقية (الحق في الحياة والإنهاء الطوعي للحمل)</a:t>
            </a:r>
            <a:endParaRPr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sz="1600">
              <a:latin typeface="Sakkal Majalla"/>
              <a:ea typeface="Sakkal Majalla"/>
              <a:cs typeface="Sakkal Majalla"/>
              <a:sym typeface="Sakkal Majalla"/>
            </a:endParaRPr>
          </a:p>
          <a:p>
            <a:pPr indent="0" lvl="0" marL="158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5"/>
          <p:cNvSpPr txBox="1"/>
          <p:nvPr>
            <p:ph idx="1" type="body"/>
          </p:nvPr>
        </p:nvSpPr>
        <p:spPr>
          <a:xfrm>
            <a:off x="457200" y="1040130"/>
            <a:ext cx="8229600" cy="3554520"/>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457200" rtl="1" algn="just">
              <a:lnSpc>
                <a:spcPct val="100000"/>
              </a:lnSpc>
              <a:spcBef>
                <a:spcPts val="960"/>
              </a:spcBef>
              <a:spcAft>
                <a:spcPts val="0"/>
              </a:spcAft>
              <a:buSzPts val="1800"/>
              <a:buNone/>
            </a:pPr>
            <a:r>
              <a:t/>
            </a:r>
            <a:endParaRPr b="1" sz="18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1600">
              <a:solidFill>
                <a:srgbClr val="002060"/>
              </a:solidFill>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lang="en-US" sz="2400">
                <a:latin typeface="Sakkal Majalla"/>
                <a:ea typeface="Sakkal Majalla"/>
                <a:cs typeface="Sakkal Majalla"/>
                <a:sym typeface="Sakkal Majalla"/>
              </a:rPr>
              <a:t>مجموعة من الدول العربية أبدت تحفظات على مواد محددة من الاتفاقية ذات صلة –حسب الدول المعنية-بأحكام الشريعة الإسلامية: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المادة 14</a:t>
            </a:r>
            <a:r>
              <a:rPr lang="en-US" sz="2400">
                <a:latin typeface="Sakkal Majalla"/>
                <a:ea typeface="Sakkal Majalla"/>
                <a:cs typeface="Sakkal Majalla"/>
                <a:sym typeface="Sakkal Majalla"/>
              </a:rPr>
              <a:t> بشأن الحق في حرية الفكر والوجدان والدين (</a:t>
            </a:r>
            <a:r>
              <a:rPr b="1" lang="en-US" sz="2400">
                <a:latin typeface="Sakkal Majalla"/>
                <a:ea typeface="Sakkal Majalla"/>
                <a:cs typeface="Sakkal Majalla"/>
                <a:sym typeface="Sakkal Majalla"/>
              </a:rPr>
              <a:t>الجزائر والعراق والأردن وعمان وسوريا والإمارات والصومال وقطر</a:t>
            </a:r>
            <a:r>
              <a:rPr lang="en-US" sz="2400">
                <a:latin typeface="Sakkal Majalla"/>
                <a:ea typeface="Sakkal Majalla"/>
                <a:cs typeface="Sakkal Majalla"/>
                <a:sym typeface="Sakkal Majalla"/>
              </a:rPr>
              <a:t>) (</a:t>
            </a:r>
            <a:r>
              <a:rPr b="1" lang="en-US" sz="2400">
                <a:latin typeface="Sakkal Majalla"/>
                <a:ea typeface="Sakkal Majalla"/>
                <a:cs typeface="Sakkal Majalla"/>
                <a:sym typeface="Sakkal Majalla"/>
              </a:rPr>
              <a:t>المغرب</a:t>
            </a:r>
            <a:r>
              <a:rPr lang="en-US" sz="2400">
                <a:latin typeface="Sakkal Majalla"/>
                <a:ea typeface="Sakkal Majalla"/>
                <a:cs typeface="Sakkal Majalla"/>
                <a:sym typeface="Sakkal Majalla"/>
              </a:rPr>
              <a:t> قام سنة 2006 بسحب تحفظه)</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المادة 20</a:t>
            </a:r>
            <a:r>
              <a:rPr lang="en-US" sz="2400">
                <a:latin typeface="Sakkal Majalla"/>
                <a:ea typeface="Sakkal Majalla"/>
                <a:cs typeface="Sakkal Majalla"/>
                <a:sym typeface="Sakkal Majalla"/>
              </a:rPr>
              <a:t> بشأن جق الطفل المحروم من الرعاية العائلية في الرعاية البديلة (</a:t>
            </a:r>
            <a:r>
              <a:rPr b="1" lang="en-US" sz="2400">
                <a:latin typeface="Sakkal Majalla"/>
                <a:ea typeface="Sakkal Majalla"/>
                <a:cs typeface="Sakkal Majalla"/>
                <a:sym typeface="Sakkal Majalla"/>
              </a:rPr>
              <a:t>الأردن وسوريا والصومال</a:t>
            </a:r>
            <a:r>
              <a:rPr lang="en-US" sz="2400">
                <a:latin typeface="Sakkal Majalla"/>
                <a:ea typeface="Sakkal Majalla"/>
                <a:cs typeface="Sakkal Majalla"/>
                <a:sym typeface="Sakkal Majalla"/>
              </a:rPr>
              <a:t>)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المادة 21 </a:t>
            </a:r>
            <a:r>
              <a:rPr lang="en-US" sz="2400">
                <a:latin typeface="Sakkal Majalla"/>
                <a:ea typeface="Sakkal Majalla"/>
                <a:cs typeface="Sakkal Majalla"/>
                <a:sym typeface="Sakkal Majalla"/>
              </a:rPr>
              <a:t>بشأن حماية الطفل في إجراءات التبني (الأردن والكويت وسوريا والإمارات والصومال) ( </a:t>
            </a:r>
            <a:r>
              <a:rPr b="1" lang="en-US" sz="2400">
                <a:latin typeface="Sakkal Majalla"/>
                <a:ea typeface="Sakkal Majalla"/>
                <a:cs typeface="Sakkal Majalla"/>
                <a:sym typeface="Sakkal Majalla"/>
              </a:rPr>
              <a:t>عمان</a:t>
            </a:r>
            <a:r>
              <a:rPr lang="en-US" sz="2400">
                <a:latin typeface="Sakkal Majalla"/>
                <a:ea typeface="Sakkal Majalla"/>
                <a:cs typeface="Sakkal Majalla"/>
                <a:sym typeface="Sakkal Majalla"/>
              </a:rPr>
              <a:t> قامت بسحب تحفظها سنة 2011)</a:t>
            </a:r>
            <a:endParaRPr sz="2400">
              <a:latin typeface="Sakkal Majalla"/>
              <a:ea typeface="Sakkal Majalla"/>
              <a:cs typeface="Sakkal Majalla"/>
              <a:sym typeface="Sakkal Majalla"/>
            </a:endParaRPr>
          </a:p>
          <a:p>
            <a:pPr indent="0" lvl="0" marL="158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pic>
        <p:nvPicPr>
          <p:cNvPr id="206" name="Google Shape;206;p15"/>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6"/>
          <p:cNvSpPr txBox="1"/>
          <p:nvPr>
            <p:ph idx="1" type="body"/>
          </p:nvPr>
        </p:nvSpPr>
        <p:spPr>
          <a:xfrm>
            <a:off x="457200" y="1200150"/>
            <a:ext cx="8229600" cy="3691890"/>
          </a:xfrm>
          <a:prstGeom prst="rect">
            <a:avLst/>
          </a:prstGeom>
          <a:solidFill>
            <a:srgbClr val="65C0BA"/>
          </a:solidFill>
          <a:ln>
            <a:noFill/>
          </a:ln>
        </p:spPr>
        <p:txBody>
          <a:bodyPr anchorCtr="0" anchor="ctr" bIns="91425" lIns="91425" spcFirstLastPara="1" rIns="91425" wrap="square" tIns="91425">
            <a:noAutofit/>
          </a:bodyPr>
          <a:lstStyle/>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358775" rtl="1" algn="just">
              <a:lnSpc>
                <a:spcPct val="100000"/>
              </a:lnSpc>
              <a:spcBef>
                <a:spcPts val="960"/>
              </a:spcBef>
              <a:spcAft>
                <a:spcPts val="0"/>
              </a:spcAft>
              <a:buSzPts val="1800"/>
              <a:buNone/>
            </a:pPr>
            <a:r>
              <a:t/>
            </a:r>
            <a:endParaRPr sz="1600">
              <a:latin typeface="Tajawal Black"/>
              <a:ea typeface="Tajawal Black"/>
              <a:cs typeface="Tajawal Black"/>
              <a:sym typeface="Tajawal Black"/>
            </a:endParaRPr>
          </a:p>
          <a:p>
            <a:pPr indent="-228600" lvl="0" marL="457200" rtl="1" algn="just">
              <a:lnSpc>
                <a:spcPct val="100000"/>
              </a:lnSpc>
              <a:spcBef>
                <a:spcPts val="960"/>
              </a:spcBef>
              <a:spcAft>
                <a:spcPts val="0"/>
              </a:spcAft>
              <a:buSzPts val="1800"/>
              <a:buNone/>
            </a:pPr>
            <a:r>
              <a:t/>
            </a:r>
            <a:endParaRPr b="1" sz="1800">
              <a:latin typeface="Sakkal Majalla"/>
              <a:ea typeface="Sakkal Majalla"/>
              <a:cs typeface="Sakkal Majalla"/>
              <a:sym typeface="Sakkal Majalla"/>
            </a:endParaRPr>
          </a:p>
          <a:p>
            <a:pPr indent="-228600" lvl="0" marL="457200" rtl="1" algn="just">
              <a:lnSpc>
                <a:spcPct val="100000"/>
              </a:lnSpc>
              <a:spcBef>
                <a:spcPts val="360"/>
              </a:spcBef>
              <a:spcAft>
                <a:spcPts val="0"/>
              </a:spcAft>
              <a:buSzPts val="1800"/>
              <a:buNone/>
            </a:pPr>
            <a:r>
              <a:t/>
            </a:r>
            <a:endParaRPr b="1" sz="1600">
              <a:solidFill>
                <a:srgbClr val="002060"/>
              </a:solidFill>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Char char="•"/>
            </a:pPr>
            <a:r>
              <a:rPr b="1" lang="en-US" sz="2400">
                <a:latin typeface="Sakkal Majalla"/>
                <a:ea typeface="Sakkal Majalla"/>
                <a:cs typeface="Sakkal Majalla"/>
                <a:sym typeface="Sakkal Majalla"/>
              </a:rPr>
              <a:t>مجموعة من الدول العربية أبدت تحفظات على مواد أخرى من الاتفاقية</a:t>
            </a:r>
            <a:r>
              <a:rPr lang="en-US" sz="2400">
                <a:latin typeface="Sakkal Majalla"/>
                <a:ea typeface="Sakkal Majalla"/>
                <a:cs typeface="Sakkal Majalla"/>
                <a:sym typeface="Sakkal Majalla"/>
              </a:rPr>
              <a:t> : </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 </a:t>
            </a:r>
            <a:r>
              <a:rPr b="1" lang="en-US" sz="2400">
                <a:latin typeface="Sakkal Majalla"/>
                <a:ea typeface="Sakkal Majalla"/>
                <a:cs typeface="Sakkal Majalla"/>
                <a:sym typeface="Sakkal Majalla"/>
              </a:rPr>
              <a:t>قطر بخصوص المادة 2 </a:t>
            </a:r>
            <a:r>
              <a:rPr lang="en-US" sz="2400">
                <a:latin typeface="Sakkal Majalla"/>
                <a:ea typeface="Sakkal Majalla"/>
                <a:cs typeface="Sakkal Majalla"/>
                <a:sym typeface="Sakkal Majalla"/>
              </a:rPr>
              <a:t>بشأن مبدأ عدم التمييز، بعد سحب جزئي لتحفظها العام</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تونس (بيان خاص يتعلق بالمادة 6 </a:t>
            </a:r>
            <a:r>
              <a:rPr lang="en-US" sz="2400">
                <a:latin typeface="Sakkal Majalla"/>
                <a:ea typeface="Sakkal Majalla"/>
                <a:cs typeface="Sakkal Majalla"/>
                <a:sym typeface="Sakkal Majalla"/>
              </a:rPr>
              <a:t>بشأن الحق في الحياة والإنهاء الطوعي للحمل)</a:t>
            </a:r>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الكويت والإمارات بخصوص المادة 7 </a:t>
            </a:r>
            <a:r>
              <a:rPr lang="en-US" sz="2400">
                <a:latin typeface="Sakkal Majalla"/>
                <a:ea typeface="Sakkal Majalla"/>
                <a:cs typeface="Sakkal Majalla"/>
                <a:sym typeface="Sakkal Majalla"/>
              </a:rPr>
              <a:t>بشأن الحق في اسم وفي جنسية (</a:t>
            </a:r>
            <a:r>
              <a:rPr b="1" lang="en-US" sz="2400">
                <a:latin typeface="Sakkal Majalla"/>
                <a:ea typeface="Sakkal Majalla"/>
                <a:cs typeface="Sakkal Majalla"/>
                <a:sym typeface="Sakkal Majalla"/>
              </a:rPr>
              <a:t>عمان</a:t>
            </a:r>
            <a:r>
              <a:rPr lang="en-US" sz="2400">
                <a:latin typeface="Sakkal Majalla"/>
                <a:ea typeface="Sakkal Majalla"/>
                <a:cs typeface="Sakkal Majalla"/>
                <a:sym typeface="Sakkal Majalla"/>
              </a:rPr>
              <a:t> سحبت تحفظها سنة 2011) ، مع سحب تحفظها على </a:t>
            </a:r>
            <a:r>
              <a:rPr b="1" lang="en-US" sz="2400">
                <a:latin typeface="Sakkal Majalla"/>
                <a:ea typeface="Sakkal Majalla"/>
                <a:cs typeface="Sakkal Majalla"/>
                <a:sym typeface="Sakkal Majalla"/>
              </a:rPr>
              <a:t>المادة 9</a:t>
            </a:r>
            <a:r>
              <a:rPr lang="en-US" sz="2400">
                <a:latin typeface="Sakkal Majalla"/>
                <a:ea typeface="Sakkal Majalla"/>
                <a:cs typeface="Sakkal Majalla"/>
                <a:sym typeface="Sakkal Majalla"/>
              </a:rPr>
              <a:t> بشأن عدم فصل الطفل عن والديه)</a:t>
            </a:r>
            <a:endParaRPr/>
          </a:p>
          <a:p>
            <a:pPr indent="-342900" lvl="0" marL="457200" rtl="1" algn="just">
              <a:lnSpc>
                <a:spcPct val="100000"/>
              </a:lnSpc>
              <a:spcBef>
                <a:spcPts val="360"/>
              </a:spcBef>
              <a:spcAft>
                <a:spcPts val="0"/>
              </a:spcAft>
              <a:buSzPts val="1800"/>
              <a:buFont typeface="Sakkal Majalla"/>
              <a:buChar char="-"/>
            </a:pPr>
            <a:r>
              <a:rPr b="1" lang="en-US" sz="2400">
                <a:latin typeface="Sakkal Majalla"/>
                <a:ea typeface="Sakkal Majalla"/>
                <a:cs typeface="Sakkal Majalla"/>
                <a:sym typeface="Sakkal Majalla"/>
              </a:rPr>
              <a:t>الجزائر بخصوص المادة 13 </a:t>
            </a:r>
            <a:r>
              <a:rPr lang="en-US" sz="2400">
                <a:latin typeface="Sakkal Majalla"/>
                <a:ea typeface="Sakkal Majalla"/>
                <a:cs typeface="Sakkal Majalla"/>
                <a:sym typeface="Sakkal Majalla"/>
              </a:rPr>
              <a:t>بشأن الحق في حرية التعبير </a:t>
            </a:r>
            <a:r>
              <a:rPr b="1" lang="en-US" sz="2400">
                <a:latin typeface="Sakkal Majalla"/>
                <a:ea typeface="Sakkal Majalla"/>
                <a:cs typeface="Sakkal Majalla"/>
                <a:sym typeface="Sakkal Majalla"/>
              </a:rPr>
              <a:t>والمادة 16 </a:t>
            </a:r>
            <a:r>
              <a:rPr lang="en-US" sz="2400">
                <a:latin typeface="Sakkal Majalla"/>
                <a:ea typeface="Sakkal Majalla"/>
                <a:cs typeface="Sakkal Majalla"/>
                <a:sym typeface="Sakkal Majalla"/>
              </a:rPr>
              <a:t>بشأن الحق في حماية الحياة الخاصة</a:t>
            </a:r>
            <a:endParaRPr sz="2400">
              <a:latin typeface="Sakkal Majalla"/>
              <a:ea typeface="Sakkal Majalla"/>
              <a:cs typeface="Sakkal Majalla"/>
              <a:sym typeface="Sakkal Majalla"/>
            </a:endParaRPr>
          </a:p>
          <a:p>
            <a:pPr indent="-342900" lvl="0" marL="457200" rtl="1" algn="just">
              <a:lnSpc>
                <a:spcPct val="100000"/>
              </a:lnSpc>
              <a:spcBef>
                <a:spcPts val="360"/>
              </a:spcBef>
              <a:spcAft>
                <a:spcPts val="0"/>
              </a:spcAft>
              <a:buSzPts val="1800"/>
              <a:buFont typeface="Sakkal Majalla"/>
              <a:buChar char="-"/>
            </a:pPr>
            <a:r>
              <a:rPr lang="en-US" sz="2400">
                <a:latin typeface="Sakkal Majalla"/>
                <a:ea typeface="Sakkal Majalla"/>
                <a:cs typeface="Sakkal Majalla"/>
                <a:sym typeface="Sakkal Majalla"/>
              </a:rPr>
              <a:t> الإمارات والجزائر بخصوص </a:t>
            </a:r>
            <a:r>
              <a:rPr b="1" lang="en-US" sz="2400">
                <a:latin typeface="Sakkal Majalla"/>
                <a:ea typeface="Sakkal Majalla"/>
                <a:cs typeface="Sakkal Majalla"/>
                <a:sym typeface="Sakkal Majalla"/>
              </a:rPr>
              <a:t>المادة 17 </a:t>
            </a:r>
            <a:r>
              <a:rPr lang="en-US" sz="2400">
                <a:latin typeface="Sakkal Majalla"/>
                <a:ea typeface="Sakkal Majalla"/>
                <a:cs typeface="Sakkal Majalla"/>
                <a:sym typeface="Sakkal Majalla"/>
              </a:rPr>
              <a:t>بشأن الحق في الإعلام</a:t>
            </a:r>
            <a:endParaRPr sz="2400">
              <a:latin typeface="Sakkal Majalla"/>
              <a:ea typeface="Sakkal Majalla"/>
              <a:cs typeface="Sakkal Majalla"/>
              <a:sym typeface="Sakkal Majalla"/>
            </a:endParaRPr>
          </a:p>
          <a:p>
            <a:pPr indent="-228600" lvl="0" marL="358775" rtl="1" algn="just">
              <a:lnSpc>
                <a:spcPct val="100000"/>
              </a:lnSpc>
              <a:spcBef>
                <a:spcPts val="360"/>
              </a:spcBef>
              <a:spcAft>
                <a:spcPts val="0"/>
              </a:spcAft>
              <a:buSzPts val="1800"/>
              <a:buNone/>
            </a:pPr>
            <a:r>
              <a:t/>
            </a:r>
            <a:endParaRPr sz="1600">
              <a:latin typeface="Tajawal Black"/>
              <a:ea typeface="Tajawal Black"/>
              <a:cs typeface="Tajawal Black"/>
              <a:sym typeface="Tajawal Black"/>
            </a:endParaRPr>
          </a:p>
          <a:p>
            <a:pPr indent="-228600" lvl="0" marL="457200" rtl="1" algn="r">
              <a:lnSpc>
                <a:spcPct val="100000"/>
              </a:lnSpc>
              <a:spcBef>
                <a:spcPts val="360"/>
              </a:spcBef>
              <a:spcAft>
                <a:spcPts val="0"/>
              </a:spcAft>
              <a:buSzPts val="1800"/>
              <a:buNone/>
            </a:pPr>
            <a:r>
              <a:t/>
            </a:r>
            <a:endParaRPr/>
          </a:p>
        </p:txBody>
      </p:sp>
      <p:pic>
        <p:nvPicPr>
          <p:cNvPr id="212" name="Google Shape;212;p16"/>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2021-04-26T10:07:52Z</dcterms:created>
  <dc:creator>nailapc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