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  <p:sldMasterId id="2147483660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</p:sldIdLst>
  <p:sldSz cy="5143500" cx="9144000"/>
  <p:notesSz cx="6858000" cy="9144000"/>
  <p:embeddedFontLst>
    <p:embeddedFont>
      <p:font typeface="Tajawal Black"/>
      <p:bold r:id="rId31"/>
    </p:embeddedFont>
    <p:embeddedFont>
      <p:font typeface="Tajawal Medium"/>
      <p:regular r:id="rId32"/>
      <p:bold r:id="rId33"/>
    </p:embeddedFont>
    <p:embeddedFont>
      <p:font typeface="Tajawal"/>
      <p:regular r:id="rId34"/>
      <p:bold r:id="rId3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44">
          <p15:clr>
            <a:srgbClr val="000000"/>
          </p15:clr>
        </p15:guide>
        <p15:guide id="2" pos="2886">
          <p15:clr>
            <a:srgbClr val="000000"/>
          </p15:clr>
        </p15:guide>
      </p15:sldGuideLst>
    </p:ext>
    <p:ext uri="GoogleSlidesCustomDataVersion2">
      <go:slidesCustomData xmlns:go="http://customooxmlschemas.google.com/" r:id="rId36" roundtripDataSignature="AMtx7mhlnGQUREj96xSy828Oubncgd1Z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9E64CC5-B39D-4D5D-BC41-1CD51694EAD7}">
  <a:tblStyle styleId="{49E64CC5-B39D-4D5D-BC41-1CD51694EAD7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fill>
          <a:solidFill>
            <a:schemeClr val="accent2">
              <a:alpha val="20000"/>
            </a:schemeClr>
          </a:solidFill>
        </a:fill>
      </a:tcStyle>
    </a:band1H>
    <a:band2H>
      <a:tcTxStyle/>
    </a:band2H>
    <a:band1V>
      <a:tcTxStyle/>
      <a:tcStyle>
        <a:fill>
          <a:solidFill>
            <a:schemeClr val="accent2">
              <a:alpha val="20000"/>
            </a:schemeClr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</a:seCell>
    <a:swCell>
      <a:tcTxStyle/>
    </a:swCell>
    <a:firstRow>
      <a:tcTxStyle b="on" i="off"/>
      <a:tcStyle>
        <a:tcBdr>
          <a:bottom>
            <a:ln cap="flat" cmpd="sng" w="254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</a:neCell>
    <a:nwCell>
      <a:tcTxStyle/>
    </a:nwCell>
  </a:tblStyle>
  <a:tblStyle styleId="{7F05C284-E7C8-4642-BC6E-528AB9A2735C}" styleName="Table_1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fill>
          <a:solidFill>
            <a:schemeClr val="accent6">
              <a:alpha val="20000"/>
            </a:schemeClr>
          </a:solidFill>
        </a:fill>
      </a:tcStyle>
    </a:band1H>
    <a:band2H>
      <a:tcTxStyle/>
    </a:band2H>
    <a:band1V>
      <a:tcTxStyle/>
      <a:tcStyle>
        <a:fill>
          <a:solidFill>
            <a:schemeClr val="accent6">
              <a:alpha val="20000"/>
            </a:schemeClr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</a:seCell>
    <a:swCell>
      <a:tcTxStyle/>
    </a:swCell>
    <a:firstRow>
      <a:tcTxStyle b="on" i="off"/>
      <a:tcStyle>
        <a:tcBdr>
          <a:bottom>
            <a:ln cap="flat" cmpd="sng" w="254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</a:neCell>
    <a:nwCell>
      <a:tcTxStyle/>
    </a:nwCell>
  </a:tblStyle>
  <a:tblStyle styleId="{17F5EB78-17E1-4BAE-8B4B-05D36F9C96B1}" styleName="Table_2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1E8E8"/>
          </a:solidFill>
        </a:fill>
      </a:tcStyle>
    </a:wholeTbl>
    <a:band1H>
      <a:tcTxStyle/>
      <a:tcStyle>
        <a:fill>
          <a:solidFill>
            <a:srgbClr val="E2CECD"/>
          </a:solidFill>
        </a:fill>
      </a:tcStyle>
    </a:band1H>
    <a:band2H>
      <a:tcTxStyle/>
    </a:band2H>
    <a:band1V>
      <a:tcTxStyle/>
      <a:tcStyle>
        <a:fill>
          <a:solidFill>
            <a:srgbClr val="E2CECD"/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254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1E8E8"/>
          </a:solidFill>
        </a:fill>
      </a:tcStyle>
    </a:lastRow>
    <a:seCell>
      <a:tcTxStyle/>
    </a:seCell>
    <a:swCell>
      <a:tcTxStyle/>
    </a:swCell>
    <a:firstRow>
      <a:tcTxStyle b="on" i="off"/>
      <a:tcStyle>
        <a:fill>
          <a:solidFill>
            <a:srgbClr val="F1E8E8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44" orient="horz"/>
        <p:guide pos="288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8" Type="http://schemas.openxmlformats.org/officeDocument/2006/relationships/slide" Target="slides/slide21.xml"/><Relationship Id="rId27" Type="http://schemas.openxmlformats.org/officeDocument/2006/relationships/slide" Target="slides/slide20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1" Type="http://schemas.openxmlformats.org/officeDocument/2006/relationships/font" Target="fonts/TajawalBlack-bold.fntdata"/><Relationship Id="rId30" Type="http://schemas.openxmlformats.org/officeDocument/2006/relationships/slide" Target="slides/slide23.xml"/><Relationship Id="rId11" Type="http://schemas.openxmlformats.org/officeDocument/2006/relationships/slide" Target="slides/slide4.xml"/><Relationship Id="rId33" Type="http://schemas.openxmlformats.org/officeDocument/2006/relationships/font" Target="fonts/TajawalMedium-bold.fntdata"/><Relationship Id="rId10" Type="http://schemas.openxmlformats.org/officeDocument/2006/relationships/slide" Target="slides/slide3.xml"/><Relationship Id="rId32" Type="http://schemas.openxmlformats.org/officeDocument/2006/relationships/font" Target="fonts/TajawalMedium-regular.fntdata"/><Relationship Id="rId13" Type="http://schemas.openxmlformats.org/officeDocument/2006/relationships/slide" Target="slides/slide6.xml"/><Relationship Id="rId35" Type="http://schemas.openxmlformats.org/officeDocument/2006/relationships/font" Target="fonts/Tajawal-bold.fntdata"/><Relationship Id="rId12" Type="http://schemas.openxmlformats.org/officeDocument/2006/relationships/slide" Target="slides/slide5.xml"/><Relationship Id="rId34" Type="http://schemas.openxmlformats.org/officeDocument/2006/relationships/font" Target="fonts/Tajawal-regular.fntdata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36" Type="http://customschemas.google.com/relationships/presentationmetadata" Target="metadata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4" name="Google Shape;144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57" name="Google Shape;257;p3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67" name="Google Shape;267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76" name="Google Shape;276;p3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6" name="Google Shape;286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09" name="Google Shape;309;p4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4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9" name="Google Shape;319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4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2" name="Google Shape;342;p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4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5" name="Google Shape;365;p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gfa8e0dded3_0_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8" name="Google Shape;388;gfa8e0dded3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4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2" name="Google Shape;402;p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" name="Google Shape;15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gfa8e0dded3_0_17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8" name="Google Shape;418;gfa8e0dded3_0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4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34" name="Google Shape;434;p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50" name="Google Shape;450;p4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60" name="Google Shape;460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9" name="Google Shape;16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fa8e0dded3_0_3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4" name="Google Shape;184;gfa8e0dded3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7" name="Google Shape;207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7" name="Google Shape;217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7" name="Google Shape;227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7" name="Google Shape;237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7" name="Google Shape;247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1"/>
          <p:cNvSpPr txBox="1"/>
          <p:nvPr>
            <p:ph idx="1" type="subTitle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/>
            </a:lvl2pPr>
            <a:lvl3pPr lvl="2" algn="ctr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350"/>
            </a:lvl3pPr>
            <a:lvl4pPr lvl="3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4pPr>
            <a:lvl5pPr lvl="4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5pPr>
            <a:lvl6pPr lvl="5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6pPr>
            <a:lvl7pPr lvl="6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7pPr>
            <a:lvl8pPr lvl="7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8pPr>
            <a:lvl9pPr lvl="8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9pPr>
          </a:lstStyle>
          <a:p/>
        </p:txBody>
      </p:sp>
      <p:sp>
        <p:nvSpPr>
          <p:cNvPr id="14" name="Google Shape;14;p11"/>
          <p:cNvSpPr txBox="1"/>
          <p:nvPr>
            <p:ph idx="10" type="dt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1"/>
          <p:cNvSpPr txBox="1"/>
          <p:nvPr>
            <p:ph idx="11" type="ftr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1"/>
          <p:cNvSpPr txBox="1"/>
          <p:nvPr>
            <p:ph idx="12" type="sldNum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6"/>
          <p:cNvSpPr txBox="1"/>
          <p:nvPr>
            <p:ph idx="1" type="body"/>
          </p:nvPr>
        </p:nvSpPr>
        <p:spPr>
          <a:xfrm rot="5400000">
            <a:off x="2874750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1" name="Google Shape;71;p26"/>
          <p:cNvSpPr txBox="1"/>
          <p:nvPr>
            <p:ph idx="10" type="dt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6"/>
          <p:cNvSpPr txBox="1"/>
          <p:nvPr>
            <p:ph idx="11" type="ftr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6"/>
          <p:cNvSpPr txBox="1"/>
          <p:nvPr>
            <p:ph idx="12" type="sldNum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7"/>
          <p:cNvSpPr txBox="1"/>
          <p:nvPr>
            <p:ph type="title"/>
          </p:nvPr>
        </p:nvSpPr>
        <p:spPr>
          <a:xfrm rot="5400000">
            <a:off x="5463750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7"/>
          <p:cNvSpPr txBox="1"/>
          <p:nvPr>
            <p:ph idx="1" type="body"/>
          </p:nvPr>
        </p:nvSpPr>
        <p:spPr>
          <a:xfrm rot="5400000">
            <a:off x="1289380" y="-626072"/>
            <a:ext cx="4388700" cy="60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7" name="Google Shape;77;p27"/>
          <p:cNvSpPr txBox="1"/>
          <p:nvPr>
            <p:ph idx="10" type="dt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7"/>
          <p:cNvSpPr txBox="1"/>
          <p:nvPr>
            <p:ph idx="11" type="ftr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7"/>
          <p:cNvSpPr txBox="1"/>
          <p:nvPr>
            <p:ph idx="12" type="sldNum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31"/>
          <p:cNvSpPr txBox="1"/>
          <p:nvPr>
            <p:ph idx="10" type="dt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31"/>
          <p:cNvSpPr txBox="1"/>
          <p:nvPr>
            <p:ph idx="11" type="ftr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31"/>
          <p:cNvSpPr txBox="1"/>
          <p:nvPr>
            <p:ph idx="12" type="sldNum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93" name="Google Shape;93;p14"/>
          <p:cNvSpPr txBox="1"/>
          <p:nvPr>
            <p:ph idx="10" type="dt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4"/>
          <p:cNvSpPr txBox="1"/>
          <p:nvPr>
            <p:ph idx="11" type="ftr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4"/>
          <p:cNvSpPr txBox="1"/>
          <p:nvPr>
            <p:ph idx="12" type="sldNum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8"/>
          <p:cNvSpPr txBox="1"/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8"/>
          <p:cNvSpPr txBox="1"/>
          <p:nvPr>
            <p:ph idx="1" type="body"/>
          </p:nvPr>
        </p:nvSpPr>
        <p:spPr>
          <a:xfrm>
            <a:off x="623888" y="3442097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888888"/>
              </a:buClr>
              <a:buSzPts val="1350"/>
              <a:buFont typeface="Arial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9" name="Google Shape;99;p28"/>
          <p:cNvSpPr txBox="1"/>
          <p:nvPr>
            <p:ph idx="10" type="dt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8"/>
          <p:cNvSpPr txBox="1"/>
          <p:nvPr>
            <p:ph idx="11" type="ftr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8"/>
          <p:cNvSpPr txBox="1"/>
          <p:nvPr>
            <p:ph idx="12" type="sldNum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9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9"/>
          <p:cNvSpPr txBox="1"/>
          <p:nvPr>
            <p:ph idx="1" type="body"/>
          </p:nvPr>
        </p:nvSpPr>
        <p:spPr>
          <a:xfrm>
            <a:off x="629841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1" sz="1500"/>
            </a:lvl2pPr>
            <a:lvl3pPr indent="-228600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b="1" sz="1350"/>
            </a:lvl3pPr>
            <a:lvl4pPr indent="-2286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4pPr>
            <a:lvl5pPr indent="-2286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5pPr>
            <a:lvl6pPr indent="-2286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6pPr>
            <a:lvl7pPr indent="-2286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7pPr>
            <a:lvl8pPr indent="-2286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8pPr>
            <a:lvl9pPr indent="-2286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9pPr>
          </a:lstStyle>
          <a:p/>
        </p:txBody>
      </p:sp>
      <p:sp>
        <p:nvSpPr>
          <p:cNvPr id="105" name="Google Shape;105;p29"/>
          <p:cNvSpPr txBox="1"/>
          <p:nvPr>
            <p:ph idx="2" type="body"/>
          </p:nvPr>
        </p:nvSpPr>
        <p:spPr>
          <a:xfrm>
            <a:off x="629841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06" name="Google Shape;106;p29"/>
          <p:cNvSpPr txBox="1"/>
          <p:nvPr>
            <p:ph idx="3" type="body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1" sz="1500"/>
            </a:lvl2pPr>
            <a:lvl3pPr indent="-228600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b="1" sz="1350"/>
            </a:lvl3pPr>
            <a:lvl4pPr indent="-2286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4pPr>
            <a:lvl5pPr indent="-2286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5pPr>
            <a:lvl6pPr indent="-2286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6pPr>
            <a:lvl7pPr indent="-2286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7pPr>
            <a:lvl8pPr indent="-2286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8pPr>
            <a:lvl9pPr indent="-2286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9pPr>
          </a:lstStyle>
          <a:p/>
        </p:txBody>
      </p:sp>
      <p:sp>
        <p:nvSpPr>
          <p:cNvPr id="107" name="Google Shape;107;p29"/>
          <p:cNvSpPr txBox="1"/>
          <p:nvPr>
            <p:ph idx="4" type="body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08" name="Google Shape;108;p29"/>
          <p:cNvSpPr txBox="1"/>
          <p:nvPr>
            <p:ph idx="10" type="dt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9"/>
          <p:cNvSpPr txBox="1"/>
          <p:nvPr>
            <p:ph idx="11" type="ftr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9"/>
          <p:cNvSpPr txBox="1"/>
          <p:nvPr>
            <p:ph idx="12" type="sldNum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30"/>
          <p:cNvSpPr txBox="1"/>
          <p:nvPr>
            <p:ph idx="10" type="dt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30"/>
          <p:cNvSpPr txBox="1"/>
          <p:nvPr>
            <p:ph idx="11" type="ftr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30"/>
          <p:cNvSpPr txBox="1"/>
          <p:nvPr>
            <p:ph idx="12" type="sldNum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2"/>
          <p:cNvSpPr txBox="1"/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32"/>
          <p:cNvSpPr txBox="1"/>
          <p:nvPr>
            <p:ph idx="1" type="body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61950" lvl="1" marL="9144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sz="21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2385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sz="1500"/>
            </a:lvl4pPr>
            <a:lvl5pPr indent="-32385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5pPr>
            <a:lvl6pPr indent="-32385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6pPr>
            <a:lvl7pPr indent="-32385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7pPr>
            <a:lvl8pPr indent="-32385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8pPr>
            <a:lvl9pPr indent="-32385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9pPr>
          </a:lstStyle>
          <a:p/>
        </p:txBody>
      </p:sp>
      <p:sp>
        <p:nvSpPr>
          <p:cNvPr id="119" name="Google Shape;119;p32"/>
          <p:cNvSpPr txBox="1"/>
          <p:nvPr>
            <p:ph idx="2" type="body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1pPr>
            <a:lvl2pPr indent="-228600" lvl="1" marL="9144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/>
            </a:lvl2pPr>
            <a:lvl3pPr indent="-228600" lvl="2" marL="1371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3pPr>
            <a:lvl4pPr indent="-228600" lvl="3" marL="18288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4pPr>
            <a:lvl5pPr indent="-228600" lvl="4" marL="22860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5pPr>
            <a:lvl6pPr indent="-228600" lvl="5" marL="27432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6pPr>
            <a:lvl7pPr indent="-228600" lvl="6" marL="3200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7pPr>
            <a:lvl8pPr indent="-228600" lvl="7" marL="3657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8pPr>
            <a:lvl9pPr indent="-228600" lvl="8" marL="41148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9pPr>
          </a:lstStyle>
          <a:p/>
        </p:txBody>
      </p:sp>
      <p:sp>
        <p:nvSpPr>
          <p:cNvPr id="120" name="Google Shape;120;p32"/>
          <p:cNvSpPr txBox="1"/>
          <p:nvPr>
            <p:ph idx="10" type="dt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32"/>
          <p:cNvSpPr txBox="1"/>
          <p:nvPr>
            <p:ph idx="11" type="ftr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32"/>
          <p:cNvSpPr txBox="1"/>
          <p:nvPr>
            <p:ph idx="12" type="sldNum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3"/>
          <p:cNvSpPr txBox="1"/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33"/>
          <p:cNvSpPr/>
          <p:nvPr>
            <p:ph idx="2" type="pic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26" name="Google Shape;126;p33"/>
          <p:cNvSpPr txBox="1"/>
          <p:nvPr>
            <p:ph idx="1" type="body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1pPr>
            <a:lvl2pPr indent="-228600" lvl="1" marL="9144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/>
            </a:lvl2pPr>
            <a:lvl3pPr indent="-228600" lvl="2" marL="1371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3pPr>
            <a:lvl4pPr indent="-228600" lvl="3" marL="18288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4pPr>
            <a:lvl5pPr indent="-228600" lvl="4" marL="22860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5pPr>
            <a:lvl6pPr indent="-228600" lvl="5" marL="27432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6pPr>
            <a:lvl7pPr indent="-228600" lvl="6" marL="3200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7pPr>
            <a:lvl8pPr indent="-228600" lvl="7" marL="3657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8pPr>
            <a:lvl9pPr indent="-228600" lvl="8" marL="41148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9pPr>
          </a:lstStyle>
          <a:p/>
        </p:txBody>
      </p:sp>
      <p:sp>
        <p:nvSpPr>
          <p:cNvPr id="127" name="Google Shape;127;p33"/>
          <p:cNvSpPr txBox="1"/>
          <p:nvPr>
            <p:ph idx="10" type="dt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33"/>
          <p:cNvSpPr txBox="1"/>
          <p:nvPr>
            <p:ph idx="11" type="ftr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33"/>
          <p:cNvSpPr txBox="1"/>
          <p:nvPr>
            <p:ph idx="12" type="sldNum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34"/>
          <p:cNvSpPr txBox="1"/>
          <p:nvPr>
            <p:ph idx="1" type="body"/>
          </p:nvPr>
        </p:nvSpPr>
        <p:spPr>
          <a:xfrm rot="5400000">
            <a:off x="2874750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33" name="Google Shape;133;p34"/>
          <p:cNvSpPr txBox="1"/>
          <p:nvPr>
            <p:ph idx="10" type="dt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34"/>
          <p:cNvSpPr txBox="1"/>
          <p:nvPr>
            <p:ph idx="11" type="ftr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34"/>
          <p:cNvSpPr txBox="1"/>
          <p:nvPr>
            <p:ph idx="12" type="sldNum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0" type="dt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2"/>
          <p:cNvSpPr txBox="1"/>
          <p:nvPr>
            <p:ph idx="11" type="ftr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2"/>
          <p:cNvSpPr txBox="1"/>
          <p:nvPr>
            <p:ph idx="12" type="sldNum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5"/>
          <p:cNvSpPr txBox="1"/>
          <p:nvPr>
            <p:ph type="title"/>
          </p:nvPr>
        </p:nvSpPr>
        <p:spPr>
          <a:xfrm rot="5400000">
            <a:off x="5463750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35"/>
          <p:cNvSpPr txBox="1"/>
          <p:nvPr>
            <p:ph idx="1" type="body"/>
          </p:nvPr>
        </p:nvSpPr>
        <p:spPr>
          <a:xfrm rot="5400000">
            <a:off x="1289380" y="-626072"/>
            <a:ext cx="4388700" cy="60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39" name="Google Shape;139;p35"/>
          <p:cNvSpPr txBox="1"/>
          <p:nvPr>
            <p:ph idx="10" type="dt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35"/>
          <p:cNvSpPr txBox="1"/>
          <p:nvPr>
            <p:ph idx="11" type="ftr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35"/>
          <p:cNvSpPr txBox="1"/>
          <p:nvPr>
            <p:ph idx="12" type="sldNum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3"/>
          <p:cNvSpPr txBox="1"/>
          <p:nvPr>
            <p:ph idx="10" type="dt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3"/>
          <p:cNvSpPr txBox="1"/>
          <p:nvPr>
            <p:ph idx="11" type="ftr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3"/>
          <p:cNvSpPr txBox="1"/>
          <p:nvPr>
            <p:ph idx="12" type="sldNum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9"/>
          <p:cNvSpPr txBox="1"/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9"/>
          <p:cNvSpPr txBox="1"/>
          <p:nvPr>
            <p:ph idx="1" type="body"/>
          </p:nvPr>
        </p:nvSpPr>
        <p:spPr>
          <a:xfrm>
            <a:off x="623888" y="3442097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888888"/>
              </a:buClr>
              <a:buSzPts val="1350"/>
              <a:buFont typeface="Arial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9"/>
          <p:cNvSpPr txBox="1"/>
          <p:nvPr>
            <p:ph idx="10" type="dt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9"/>
          <p:cNvSpPr txBox="1"/>
          <p:nvPr>
            <p:ph idx="11" type="ftr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9"/>
          <p:cNvSpPr txBox="1"/>
          <p:nvPr>
            <p:ph idx="12" type="sldNum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0"/>
          <p:cNvSpPr txBox="1"/>
          <p:nvPr>
            <p:ph idx="1" type="body"/>
          </p:nvPr>
        </p:nvSpPr>
        <p:spPr>
          <a:xfrm>
            <a:off x="457200" y="1200150"/>
            <a:ext cx="4032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6" name="Google Shape;36;p20"/>
          <p:cNvSpPr txBox="1"/>
          <p:nvPr>
            <p:ph idx="2" type="body"/>
          </p:nvPr>
        </p:nvSpPr>
        <p:spPr>
          <a:xfrm>
            <a:off x="4654296" y="1200150"/>
            <a:ext cx="4032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7" name="Google Shape;37;p20"/>
          <p:cNvSpPr txBox="1"/>
          <p:nvPr>
            <p:ph idx="10" type="dt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11" type="ftr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0"/>
          <p:cNvSpPr txBox="1"/>
          <p:nvPr>
            <p:ph idx="12" type="sldNum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1"/>
          <p:cNvSpPr txBox="1"/>
          <p:nvPr>
            <p:ph idx="1" type="body"/>
          </p:nvPr>
        </p:nvSpPr>
        <p:spPr>
          <a:xfrm>
            <a:off x="629841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1" sz="1500"/>
            </a:lvl2pPr>
            <a:lvl3pPr indent="-228600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b="1" sz="1350"/>
            </a:lvl3pPr>
            <a:lvl4pPr indent="-2286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4pPr>
            <a:lvl5pPr indent="-2286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5pPr>
            <a:lvl6pPr indent="-2286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6pPr>
            <a:lvl7pPr indent="-2286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7pPr>
            <a:lvl8pPr indent="-2286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8pPr>
            <a:lvl9pPr indent="-2286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9pPr>
          </a:lstStyle>
          <a:p/>
        </p:txBody>
      </p:sp>
      <p:sp>
        <p:nvSpPr>
          <p:cNvPr id="43" name="Google Shape;43;p21"/>
          <p:cNvSpPr txBox="1"/>
          <p:nvPr>
            <p:ph idx="2" type="body"/>
          </p:nvPr>
        </p:nvSpPr>
        <p:spPr>
          <a:xfrm>
            <a:off x="629841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4" name="Google Shape;44;p21"/>
          <p:cNvSpPr txBox="1"/>
          <p:nvPr>
            <p:ph idx="3" type="body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1" sz="1500"/>
            </a:lvl2pPr>
            <a:lvl3pPr indent="-228600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b="1" sz="1350"/>
            </a:lvl3pPr>
            <a:lvl4pPr indent="-2286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4pPr>
            <a:lvl5pPr indent="-2286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5pPr>
            <a:lvl6pPr indent="-2286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6pPr>
            <a:lvl7pPr indent="-2286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7pPr>
            <a:lvl8pPr indent="-2286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8pPr>
            <a:lvl9pPr indent="-2286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sz="1200"/>
            </a:lvl9pPr>
          </a:lstStyle>
          <a:p/>
        </p:txBody>
      </p:sp>
      <p:sp>
        <p:nvSpPr>
          <p:cNvPr id="45" name="Google Shape;45;p21"/>
          <p:cNvSpPr txBox="1"/>
          <p:nvPr>
            <p:ph idx="4" type="body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6" name="Google Shape;46;p21"/>
          <p:cNvSpPr txBox="1"/>
          <p:nvPr>
            <p:ph idx="10" type="dt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1"/>
          <p:cNvSpPr txBox="1"/>
          <p:nvPr>
            <p:ph idx="11" type="ftr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1"/>
          <p:cNvSpPr txBox="1"/>
          <p:nvPr>
            <p:ph idx="12" type="sldNum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2"/>
          <p:cNvSpPr txBox="1"/>
          <p:nvPr>
            <p:ph idx="10" type="dt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11" type="ftr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2"/>
          <p:cNvSpPr txBox="1"/>
          <p:nvPr>
            <p:ph idx="12" type="sldNum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4"/>
          <p:cNvSpPr txBox="1"/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4"/>
          <p:cNvSpPr txBox="1"/>
          <p:nvPr>
            <p:ph idx="1" type="body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61950" lvl="1" marL="9144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sz="21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2385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sz="1500"/>
            </a:lvl4pPr>
            <a:lvl5pPr indent="-32385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5pPr>
            <a:lvl6pPr indent="-32385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6pPr>
            <a:lvl7pPr indent="-32385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7pPr>
            <a:lvl8pPr indent="-32385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8pPr>
            <a:lvl9pPr indent="-32385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9pPr>
          </a:lstStyle>
          <a:p/>
        </p:txBody>
      </p:sp>
      <p:sp>
        <p:nvSpPr>
          <p:cNvPr id="57" name="Google Shape;57;p24"/>
          <p:cNvSpPr txBox="1"/>
          <p:nvPr>
            <p:ph idx="2" type="body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1pPr>
            <a:lvl2pPr indent="-228600" lvl="1" marL="9144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/>
            </a:lvl2pPr>
            <a:lvl3pPr indent="-228600" lvl="2" marL="1371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3pPr>
            <a:lvl4pPr indent="-228600" lvl="3" marL="18288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4pPr>
            <a:lvl5pPr indent="-228600" lvl="4" marL="22860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5pPr>
            <a:lvl6pPr indent="-228600" lvl="5" marL="27432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6pPr>
            <a:lvl7pPr indent="-228600" lvl="6" marL="3200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7pPr>
            <a:lvl8pPr indent="-228600" lvl="7" marL="3657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8pPr>
            <a:lvl9pPr indent="-228600" lvl="8" marL="41148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9pPr>
          </a:lstStyle>
          <a:p/>
        </p:txBody>
      </p:sp>
      <p:sp>
        <p:nvSpPr>
          <p:cNvPr id="58" name="Google Shape;58;p24"/>
          <p:cNvSpPr txBox="1"/>
          <p:nvPr>
            <p:ph idx="10" type="dt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4"/>
          <p:cNvSpPr txBox="1"/>
          <p:nvPr>
            <p:ph idx="11" type="ftr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4"/>
          <p:cNvSpPr txBox="1"/>
          <p:nvPr>
            <p:ph idx="12" type="sldNum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5"/>
          <p:cNvSpPr txBox="1"/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5"/>
          <p:cNvSpPr/>
          <p:nvPr>
            <p:ph idx="2" type="pic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5"/>
          <p:cNvSpPr txBox="1"/>
          <p:nvPr>
            <p:ph idx="1" type="body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1pPr>
            <a:lvl2pPr indent="-228600" lvl="1" marL="9144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/>
            </a:lvl2pPr>
            <a:lvl3pPr indent="-228600" lvl="2" marL="1371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3pPr>
            <a:lvl4pPr indent="-228600" lvl="3" marL="18288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4pPr>
            <a:lvl5pPr indent="-228600" lvl="4" marL="22860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5pPr>
            <a:lvl6pPr indent="-228600" lvl="5" marL="27432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6pPr>
            <a:lvl7pPr indent="-228600" lvl="6" marL="3200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7pPr>
            <a:lvl8pPr indent="-228600" lvl="7" marL="3657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8pPr>
            <a:lvl9pPr indent="-228600" lvl="8" marL="41148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9pPr>
          </a:lstStyle>
          <a:p/>
        </p:txBody>
      </p:sp>
      <p:sp>
        <p:nvSpPr>
          <p:cNvPr id="65" name="Google Shape;65;p25"/>
          <p:cNvSpPr txBox="1"/>
          <p:nvPr>
            <p:ph idx="10" type="dt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5"/>
          <p:cNvSpPr txBox="1"/>
          <p:nvPr>
            <p:ph idx="11" type="ftr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5"/>
          <p:cNvSpPr txBox="1"/>
          <p:nvPr>
            <p:ph idx="12" type="sldNum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0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0" type="dt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1" type="ftr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3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3"/>
          <p:cNvSpPr txBox="1"/>
          <p:nvPr>
            <p:ph idx="10" type="dt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4" name="Google Shape;84;p13"/>
          <p:cNvSpPr txBox="1"/>
          <p:nvPr>
            <p:ph idx="11" type="ftr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Google Shape;85;p13"/>
          <p:cNvSpPr txBox="1"/>
          <p:nvPr>
            <p:ph idx="12" type="sldNum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"/>
          <p:cNvSpPr txBox="1"/>
          <p:nvPr>
            <p:ph idx="1" type="subTitle"/>
          </p:nvPr>
        </p:nvSpPr>
        <p:spPr>
          <a:xfrm>
            <a:off x="266092" y="1052499"/>
            <a:ext cx="8626684" cy="5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5C0BA"/>
              </a:buClr>
              <a:buSzPts val="3600"/>
              <a:buNone/>
            </a:pPr>
            <a:r>
              <a:rPr lang="en-US" sz="3200">
                <a:solidFill>
                  <a:srgbClr val="00AC8B"/>
                </a:solidFill>
              </a:rPr>
              <a:t>"</a:t>
            </a:r>
            <a:r>
              <a:rPr b="1" lang="en-US" sz="3200">
                <a:solidFill>
                  <a:srgbClr val="00AC8B"/>
                </a:solidFill>
              </a:rPr>
              <a:t>من الأدلة العلمية إلى البرامج والسياسات في المنطقة العربية": الأبحاث والحقوق والعمل الإقليمي من أجل الأطفال الصغار في الأزمات</a:t>
            </a:r>
            <a:endParaRPr b="1" sz="3200">
              <a:solidFill>
                <a:srgbClr val="00AC8B"/>
              </a:solidFill>
            </a:endParaRPr>
          </a:p>
        </p:txBody>
      </p:sp>
      <p:sp>
        <p:nvSpPr>
          <p:cNvPr id="147" name="Google Shape;147;p1"/>
          <p:cNvSpPr txBox="1"/>
          <p:nvPr/>
        </p:nvSpPr>
        <p:spPr>
          <a:xfrm>
            <a:off x="0" y="2899317"/>
            <a:ext cx="9144000" cy="2244183"/>
          </a:xfrm>
          <a:prstGeom prst="rect">
            <a:avLst/>
          </a:prstGeom>
          <a:solidFill>
            <a:srgbClr val="65C0B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"/>
          <p:cNvSpPr txBox="1"/>
          <p:nvPr/>
        </p:nvSpPr>
        <p:spPr>
          <a:xfrm>
            <a:off x="1143000" y="3345263"/>
            <a:ext cx="68580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تقديم نموذج البحث الإستراتيجي</a:t>
            </a:r>
            <a:endParaRPr b="1" i="0" sz="36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د. هيام لطفي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Design2" id="149" name="Google Shape;14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73350" y="2660066"/>
            <a:ext cx="1397300" cy="239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37"/>
          <p:cNvSpPr/>
          <p:nvPr/>
        </p:nvSpPr>
        <p:spPr>
          <a:xfrm>
            <a:off x="0" y="1201783"/>
            <a:ext cx="9144000" cy="3941717"/>
          </a:xfrm>
          <a:prstGeom prst="rect">
            <a:avLst/>
          </a:prstGeom>
          <a:solidFill>
            <a:srgbClr val="65C0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37"/>
          <p:cNvSpPr txBox="1"/>
          <p:nvPr>
            <p:ph idx="4294967295" type="title"/>
          </p:nvPr>
        </p:nvSpPr>
        <p:spPr>
          <a:xfrm>
            <a:off x="461564" y="863384"/>
            <a:ext cx="8431212" cy="4607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CCD6"/>
              </a:buClr>
              <a:buSzPts val="4400"/>
              <a:buNone/>
            </a:pPr>
            <a:r>
              <a:rPr b="1" lang="en-US">
                <a:solidFill>
                  <a:srgbClr val="FF7D7D"/>
                </a:solidFill>
              </a:rPr>
              <a:t>خارطة الطريق المقترحة لتفعيل النموذج</a:t>
            </a:r>
            <a:br>
              <a:rPr b="1" lang="en-US"/>
            </a:br>
            <a:endParaRPr sz="3200">
              <a:solidFill>
                <a:srgbClr val="C00000"/>
              </a:solidFill>
            </a:endParaRPr>
          </a:p>
        </p:txBody>
      </p:sp>
      <p:cxnSp>
        <p:nvCxnSpPr>
          <p:cNvPr id="261" name="Google Shape;261;p37"/>
          <p:cNvCxnSpPr/>
          <p:nvPr/>
        </p:nvCxnSpPr>
        <p:spPr>
          <a:xfrm>
            <a:off x="8791775" y="2085975"/>
            <a:ext cx="0" cy="2307300"/>
          </a:xfrm>
          <a:prstGeom prst="straightConnector1">
            <a:avLst/>
          </a:prstGeom>
          <a:noFill/>
          <a:ln cap="flat" cmpd="sng" w="63500">
            <a:solidFill>
              <a:srgbClr val="E7CCD6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descr="star design" id="262" name="Google Shape;262;p37"/>
          <p:cNvPicPr preferRelativeResize="0"/>
          <p:nvPr/>
        </p:nvPicPr>
        <p:blipFill rotWithShape="1">
          <a:blip r:embed="rId3">
            <a:alphaModFix/>
          </a:blip>
          <a:srcRect b="49963" l="49851" r="0" t="0"/>
          <a:stretch/>
        </p:blipFill>
        <p:spPr>
          <a:xfrm>
            <a:off x="0" y="3436144"/>
            <a:ext cx="1710928" cy="170735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3" name="Google Shape;263;p3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64" name="Google Shape;264;p37"/>
          <p:cNvGraphicFramePr/>
          <p:nvPr/>
        </p:nvGraphicFramePr>
        <p:xfrm>
          <a:off x="0" y="1201783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{49E64CC5-B39D-4D5D-BC41-1CD51694EAD7}</a:tableStyleId>
              </a:tblPr>
              <a:tblGrid>
                <a:gridCol w="3566150"/>
                <a:gridCol w="3931925"/>
                <a:gridCol w="1515300"/>
              </a:tblGrid>
              <a:tr h="273875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</a:tr>
              <a:tr h="499975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800" u="none" cap="none" strike="noStrike">
                          <a:solidFill>
                            <a:srgbClr val="80350E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المخرجات المتوقعة</a:t>
                      </a:r>
                      <a:endParaRPr sz="2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800" u="none" cap="none" strike="noStrike">
                          <a:solidFill>
                            <a:srgbClr val="80350E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النشاط الرئيسي</a:t>
                      </a:r>
                      <a:endParaRPr sz="2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800" u="none" cap="none" strike="noStrike">
                          <a:solidFill>
                            <a:srgbClr val="80350E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المرحلة</a:t>
                      </a:r>
                      <a:endParaRPr sz="2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</a:tr>
              <a:tr h="5896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تقرير مرجعي وتحليل فجوات</a:t>
                      </a:r>
                      <a:endParaRPr b="0" sz="2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مراجعة الأدبيات والمبادرات القائمة</a:t>
                      </a:r>
                      <a:endParaRPr sz="2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 التحضير</a:t>
                      </a:r>
                      <a:endParaRPr b="1" sz="2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</a:tr>
              <a:tr h="5185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دليل</a:t>
                      </a:r>
                      <a:r>
                        <a:rPr b="0" lang="en-US" sz="24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SRM </a:t>
                      </a:r>
                      <a:r>
                        <a:rPr b="0" lang="en-U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ومنهجية المؤشرات</a:t>
                      </a:r>
                      <a:endParaRPr b="0" sz="2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تطوير الإطار المفاهيمي والأدوات</a:t>
                      </a:r>
                      <a:endParaRPr sz="2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 </a:t>
                      </a:r>
                      <a:r>
                        <a:rPr b="1" lang="en-US" sz="24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r>
                        <a:rPr b="1" lang="en-U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التصميم</a:t>
                      </a:r>
                      <a:endParaRPr b="1" sz="2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</a:tr>
              <a:tr h="7705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دراسات حالة قابلة للتعميم</a:t>
                      </a:r>
                      <a:endParaRPr b="0" sz="2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تنفيذ مشاريع بحثية نموذجية في دول مختارة</a:t>
                      </a:r>
                      <a:endParaRPr sz="2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 </a:t>
                      </a:r>
                      <a:r>
                        <a:rPr b="1" lang="en-US" sz="24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r>
                        <a:rPr b="1" lang="en-U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التجريب</a:t>
                      </a:r>
                      <a:endParaRPr b="1" sz="2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</a:tr>
              <a:tr h="7705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مكتبة رقمية، ورش تدريبية، مجتمع مهني</a:t>
                      </a:r>
                      <a:endParaRPr b="0" sz="2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بناء منصات تبادل المعرفة والتدريب</a:t>
                      </a:r>
                      <a:endParaRPr sz="2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 </a:t>
                      </a:r>
                      <a:r>
                        <a:rPr b="1" lang="en-US" sz="24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r>
                        <a:rPr b="1" lang="en-U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التوسعة</a:t>
                      </a:r>
                      <a:endParaRPr b="1" sz="2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</a:tr>
              <a:tr h="5185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تقرير تقييم، توصيات للسياسات</a:t>
                      </a:r>
                      <a:endParaRPr b="0" sz="2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قياس الأثر وتحديث النموذج</a:t>
                      </a:r>
                      <a:endParaRPr sz="2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5. التقييم</a:t>
                      </a:r>
                      <a:endParaRPr b="1" sz="2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4"/>
          <p:cNvSpPr txBox="1"/>
          <p:nvPr/>
        </p:nvSpPr>
        <p:spPr>
          <a:xfrm>
            <a:off x="6114289" y="0"/>
            <a:ext cx="3039600" cy="5163900"/>
          </a:xfrm>
          <a:prstGeom prst="rect">
            <a:avLst/>
          </a:prstGeom>
          <a:solidFill>
            <a:srgbClr val="65C0B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4"/>
          <p:cNvSpPr txBox="1"/>
          <p:nvPr/>
        </p:nvSpPr>
        <p:spPr>
          <a:xfrm>
            <a:off x="6066625" y="1977627"/>
            <a:ext cx="117600" cy="3204000"/>
          </a:xfrm>
          <a:prstGeom prst="rect">
            <a:avLst/>
          </a:prstGeom>
          <a:solidFill>
            <a:srgbClr val="E7CCD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4"/>
          <p:cNvSpPr txBox="1"/>
          <p:nvPr/>
        </p:nvSpPr>
        <p:spPr>
          <a:xfrm>
            <a:off x="6983412" y="2297839"/>
            <a:ext cx="1788138" cy="20971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مجالات التدخل الخمسة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4"/>
          <p:cNvSpPr txBox="1"/>
          <p:nvPr>
            <p:ph idx="1" type="body"/>
          </p:nvPr>
        </p:nvSpPr>
        <p:spPr>
          <a:xfrm>
            <a:off x="372450" y="486697"/>
            <a:ext cx="5576574" cy="44245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حقوق الطفل</a:t>
            </a:r>
            <a:endParaRPr/>
          </a:p>
          <a:p>
            <a:pPr indent="-342900" lvl="0" marL="457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القوى العاملة في الطفولة المبكرة</a:t>
            </a:r>
            <a:endParaRPr/>
          </a:p>
          <a:p>
            <a:pPr indent="-342900" lvl="0" marL="457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الطفولة المبكرة في الأزمات والسياقات الطارئة</a:t>
            </a:r>
            <a:endParaRPr/>
          </a:p>
          <a:p>
            <a:pPr indent="-342900" lvl="0" marL="457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الطفولة المبكرة والبيئة والتغير المناخي</a:t>
            </a:r>
            <a:endParaRPr/>
          </a:p>
          <a:p>
            <a:pPr indent="-342900" lvl="0" marL="457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الحماية والتمكين الرقمي للأطفال</a:t>
            </a:r>
            <a:endParaRPr/>
          </a:p>
        </p:txBody>
      </p:sp>
      <p:pic>
        <p:nvPicPr>
          <p:cNvPr id="273" name="Google Shape;27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24650" y="203800"/>
            <a:ext cx="2276452" cy="564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8"/>
          <p:cNvSpPr/>
          <p:nvPr/>
        </p:nvSpPr>
        <p:spPr>
          <a:xfrm>
            <a:off x="0" y="1971300"/>
            <a:ext cx="9144000" cy="3172200"/>
          </a:xfrm>
          <a:prstGeom prst="rect">
            <a:avLst/>
          </a:prstGeom>
          <a:solidFill>
            <a:srgbClr val="65C0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38"/>
          <p:cNvSpPr txBox="1"/>
          <p:nvPr>
            <p:ph idx="4294967295" type="title"/>
          </p:nvPr>
        </p:nvSpPr>
        <p:spPr>
          <a:xfrm>
            <a:off x="538982" y="1047563"/>
            <a:ext cx="8431212" cy="1735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CCD6"/>
              </a:buClr>
              <a:buSzPts val="4400"/>
              <a:buNone/>
            </a:pPr>
            <a:r>
              <a:rPr b="1" lang="en-US">
                <a:solidFill>
                  <a:srgbClr val="C00000"/>
                </a:solidFill>
              </a:rPr>
              <a:t>نموذج SRM كنموذج فعّال ومفيد</a:t>
            </a:r>
            <a:br>
              <a:rPr lang="en-US"/>
            </a:br>
            <a:endParaRPr sz="3200">
              <a:solidFill>
                <a:srgbClr val="C00000"/>
              </a:solidFill>
            </a:endParaRPr>
          </a:p>
        </p:txBody>
      </p:sp>
      <p:cxnSp>
        <p:nvCxnSpPr>
          <p:cNvPr id="280" name="Google Shape;280;p38"/>
          <p:cNvCxnSpPr/>
          <p:nvPr/>
        </p:nvCxnSpPr>
        <p:spPr>
          <a:xfrm>
            <a:off x="8791775" y="2085975"/>
            <a:ext cx="0" cy="2307300"/>
          </a:xfrm>
          <a:prstGeom prst="straightConnector1">
            <a:avLst/>
          </a:prstGeom>
          <a:noFill/>
          <a:ln cap="flat" cmpd="sng" w="63500">
            <a:solidFill>
              <a:srgbClr val="E7CCD6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descr="star design" id="281" name="Google Shape;281;p38"/>
          <p:cNvPicPr preferRelativeResize="0"/>
          <p:nvPr/>
        </p:nvPicPr>
        <p:blipFill rotWithShape="1">
          <a:blip r:embed="rId3">
            <a:alphaModFix/>
          </a:blip>
          <a:srcRect b="49963" l="49851" r="0" t="0"/>
          <a:stretch/>
        </p:blipFill>
        <p:spPr>
          <a:xfrm>
            <a:off x="0" y="3387619"/>
            <a:ext cx="1710928" cy="170735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2" name="Google Shape;282;p3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83" name="Google Shape;283;p38"/>
          <p:cNvGraphicFramePr/>
          <p:nvPr/>
        </p:nvGraphicFramePr>
        <p:xfrm>
          <a:off x="72952" y="1327925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{17F5EB78-17E1-4BAE-8B4B-05D36F9C96B1}</a:tableStyleId>
              </a:tblPr>
              <a:tblGrid>
                <a:gridCol w="2417975"/>
                <a:gridCol w="1136775"/>
                <a:gridCol w="1628275"/>
                <a:gridCol w="1358675"/>
                <a:gridCol w="1283200"/>
                <a:gridCol w="1246150"/>
              </a:tblGrid>
              <a:tr h="368350">
                <a:tc rowSpan="2"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 الخطوات المتبعة في كل بحث تم   تنفيذه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5250" marL="35250"/>
                </a:tc>
                <a:tc gridSpan="5"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/>
                        <a:t>مواضيع نموذج البحث الاستراتيجي</a:t>
                      </a:r>
                      <a:endParaRPr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5250" marL="35250"/>
                </a:tc>
                <a:tc hMerge="1"/>
                <a:tc hMerge="1"/>
                <a:tc hMerge="1"/>
                <a:tc hMerge="1"/>
              </a:tr>
              <a:tr h="1417050">
                <a:tc vMerge="1"/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حقوق الطفل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5250" marL="352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/>
                        <a:t>الطفولة المبكرة في الأزمات</a:t>
                      </a:r>
                      <a:endParaRPr b="1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5250" marL="352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/>
                        <a:t>القوى العاملة في الطفولة المبكرة</a:t>
                      </a:r>
                      <a:endParaRPr b="1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5250" marL="352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/>
                        <a:t>المخاطر البيئية وأزمة المناخ</a:t>
                      </a:r>
                      <a:endParaRPr b="1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5250" marL="352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cap="none" strike="noStrike"/>
                        <a:t>التمكين الرقمي والتدخلات عن بُعد</a:t>
                      </a:r>
                      <a:endParaRPr b="1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5250" marL="35250"/>
                </a:tc>
              </a:tr>
              <a:tr h="2597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  اختيار الموضوع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5250" marL="35250"/>
                </a:tc>
                <a:tc gridSpan="5">
                  <a:txBody>
                    <a:bodyPr/>
                    <a:lstStyle/>
                    <a:p>
                      <a:pPr indent="0" lvl="0" marL="45720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جماعي وتشاركي</a:t>
                      </a:r>
                      <a:endParaRPr b="0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5250" marL="35250"/>
                </a:tc>
                <a:tc hMerge="1"/>
                <a:tc hMerge="1"/>
                <a:tc hMerge="1"/>
                <a:tc hMerge="1"/>
              </a:tr>
              <a:tr h="2597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  اختيار المنهجية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5250" marL="35250"/>
                </a:tc>
                <a:tc gridSpan="5">
                  <a:txBody>
                    <a:bodyPr/>
                    <a:lstStyle/>
                    <a:p>
                      <a:pPr indent="0" lvl="0" marL="45720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تعبئة وملكية إبداعية</a:t>
                      </a:r>
                      <a:endParaRPr b="0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5250" marL="35250"/>
                </a:tc>
                <a:tc hMerge="1"/>
                <a:tc hMerge="1"/>
                <a:tc hMerge="1"/>
                <a:tc hMerge="1"/>
              </a:tr>
              <a:tr h="2597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  تطوير الأدوات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5250" marL="35250"/>
                </a:tc>
                <a:tc gridSpan="5">
                  <a:txBody>
                    <a:bodyPr/>
                    <a:lstStyle/>
                    <a:p>
                      <a:pPr indent="0" lvl="0" marL="45720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بيانات إقليمية سريعة وفورية</a:t>
                      </a:r>
                      <a:endParaRPr b="0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5250" marL="35250"/>
                </a:tc>
                <a:tc hMerge="1"/>
                <a:tc hMerge="1"/>
                <a:tc hMerge="1"/>
                <a:tc hMerge="1"/>
              </a:tr>
              <a:tr h="2597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   جمع البيانات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5250" marL="35250"/>
                </a:tc>
                <a:tc gridSpan="5">
                  <a:txBody>
                    <a:bodyPr/>
                    <a:lstStyle/>
                    <a:p>
                      <a:pPr indent="0" lvl="0" marL="45720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منخفض التكلفة</a:t>
                      </a:r>
                      <a:endParaRPr b="0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5250" marL="35250"/>
                </a:tc>
                <a:tc hMerge="1"/>
                <a:tc hMerge="1"/>
                <a:tc hMerge="1"/>
                <a:tc hMerge="1"/>
              </a:tr>
              <a:tr h="39217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  التقارير الوطنية والإقليمية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5250" marL="35250"/>
                </a:tc>
                <a:tc gridSpan="5">
                  <a:txBody>
                    <a:bodyPr/>
                    <a:lstStyle/>
                    <a:p>
                      <a:pPr indent="0" lvl="0" marL="45720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قابلة للتكرار بسرعة وقابلة للمقارنة</a:t>
                      </a:r>
                      <a:endParaRPr b="0" sz="1800" u="none" cap="none" strike="noStrike"/>
                    </a:p>
                  </a:txBody>
                  <a:tcPr marT="0" marB="0" marR="35250" marL="35250"/>
                </a:tc>
                <a:tc hMerge="1"/>
                <a:tc hMerge="1"/>
                <a:tc hMerge="1"/>
                <a:tc hMerge="1"/>
              </a:tr>
              <a:tr h="2597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  موجزات السياسات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5250" marL="35250"/>
                </a:tc>
                <a:tc gridSpan="5">
                  <a:txBody>
                    <a:bodyPr/>
                    <a:lstStyle/>
                    <a:p>
                      <a:pPr indent="0" lvl="0" marL="45720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تنفيذ فعّال وناجح</a:t>
                      </a:r>
                      <a:endParaRPr b="0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5250" marL="35250"/>
                </a:tc>
                <a:tc hMerge="1"/>
                <a:tc hMerge="1"/>
                <a:tc hMerge="1"/>
                <a:tc hMerge="1"/>
              </a:tr>
              <a:tr h="8137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  حملات المناصرة والتواصل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5250" marL="35250"/>
                </a:tc>
                <a:tc gridSpan="5">
                  <a:txBody>
                    <a:bodyPr/>
                    <a:lstStyle/>
                    <a:p>
                      <a:pPr indent="0" lvl="0" marL="45720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بحث تشاركي (عملاني) موجّه للبرمجة والسياسات</a:t>
                      </a:r>
                      <a:endParaRPr b="0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5250" marL="35250"/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9"/>
          <p:cNvSpPr txBox="1"/>
          <p:nvPr/>
        </p:nvSpPr>
        <p:spPr>
          <a:xfrm>
            <a:off x="0" y="1928813"/>
            <a:ext cx="9144000" cy="3214800"/>
          </a:xfrm>
          <a:prstGeom prst="rect">
            <a:avLst/>
          </a:prstGeom>
          <a:solidFill>
            <a:srgbClr val="ACDED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39"/>
          <p:cNvSpPr/>
          <p:nvPr/>
        </p:nvSpPr>
        <p:spPr>
          <a:xfrm>
            <a:off x="5030775" y="3929363"/>
            <a:ext cx="3678600" cy="918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8888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39"/>
          <p:cNvSpPr/>
          <p:nvPr/>
        </p:nvSpPr>
        <p:spPr>
          <a:xfrm>
            <a:off x="505450" y="3929363"/>
            <a:ext cx="3678600" cy="918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8888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39"/>
          <p:cNvSpPr/>
          <p:nvPr/>
        </p:nvSpPr>
        <p:spPr>
          <a:xfrm>
            <a:off x="5030775" y="2188134"/>
            <a:ext cx="3678600" cy="918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8888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39"/>
          <p:cNvSpPr/>
          <p:nvPr/>
        </p:nvSpPr>
        <p:spPr>
          <a:xfrm>
            <a:off x="509000" y="2200050"/>
            <a:ext cx="3678600" cy="918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8888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39"/>
          <p:cNvSpPr txBox="1"/>
          <p:nvPr/>
        </p:nvSpPr>
        <p:spPr>
          <a:xfrm>
            <a:off x="660400" y="2355909"/>
            <a:ext cx="3368700" cy="6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الباحث الوطني</a:t>
            </a:r>
            <a:endParaRPr b="1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39"/>
          <p:cNvSpPr/>
          <p:nvPr/>
        </p:nvSpPr>
        <p:spPr>
          <a:xfrm>
            <a:off x="1142600" y="1928813"/>
            <a:ext cx="2411400" cy="401100"/>
          </a:xfrm>
          <a:prstGeom prst="roundRect">
            <a:avLst>
              <a:gd fmla="val 16667" name="adj"/>
            </a:avLst>
          </a:prstGeom>
          <a:solidFill>
            <a:srgbClr val="F37A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39"/>
          <p:cNvSpPr/>
          <p:nvPr/>
        </p:nvSpPr>
        <p:spPr>
          <a:xfrm>
            <a:off x="5664375" y="1928813"/>
            <a:ext cx="2411400" cy="401100"/>
          </a:xfrm>
          <a:prstGeom prst="roundRect">
            <a:avLst>
              <a:gd fmla="val 16667" name="adj"/>
            </a:avLst>
          </a:prstGeom>
          <a:solidFill>
            <a:srgbClr val="E7CC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39"/>
          <p:cNvSpPr/>
          <p:nvPr/>
        </p:nvSpPr>
        <p:spPr>
          <a:xfrm>
            <a:off x="1158925" y="3686813"/>
            <a:ext cx="2411400" cy="401100"/>
          </a:xfrm>
          <a:prstGeom prst="roundRect">
            <a:avLst>
              <a:gd fmla="val 16667" name="adj"/>
            </a:avLst>
          </a:prstGeom>
          <a:solidFill>
            <a:srgbClr val="88888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39"/>
          <p:cNvSpPr/>
          <p:nvPr/>
        </p:nvSpPr>
        <p:spPr>
          <a:xfrm>
            <a:off x="5664375" y="3688013"/>
            <a:ext cx="2411400" cy="401100"/>
          </a:xfrm>
          <a:prstGeom prst="roundRect">
            <a:avLst>
              <a:gd fmla="val 16667" name="adj"/>
            </a:avLst>
          </a:prstGeom>
          <a:solidFill>
            <a:srgbClr val="65C0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39"/>
          <p:cNvSpPr txBox="1"/>
          <p:nvPr>
            <p:ph type="title"/>
          </p:nvPr>
        </p:nvSpPr>
        <p:spPr>
          <a:xfrm>
            <a:off x="466725" y="1167994"/>
            <a:ext cx="8431200" cy="45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CCD6"/>
              </a:buClr>
              <a:buSzPts val="4400"/>
              <a:buNone/>
            </a:pPr>
            <a:r>
              <a:rPr b="1" lang="en-US">
                <a:solidFill>
                  <a:srgbClr val="FF7D7D"/>
                </a:solidFill>
              </a:rPr>
              <a:t>الجهات المنفذة</a:t>
            </a:r>
            <a:endParaRPr sz="3200">
              <a:solidFill>
                <a:srgbClr val="FF7D7D"/>
              </a:solidFill>
            </a:endParaRPr>
          </a:p>
        </p:txBody>
      </p:sp>
      <p:sp>
        <p:nvSpPr>
          <p:cNvPr id="299" name="Google Shape;299;p39"/>
          <p:cNvSpPr txBox="1"/>
          <p:nvPr/>
        </p:nvSpPr>
        <p:spPr>
          <a:xfrm>
            <a:off x="1195325" y="1928813"/>
            <a:ext cx="2303400" cy="40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2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39"/>
          <p:cNvSpPr txBox="1"/>
          <p:nvPr/>
        </p:nvSpPr>
        <p:spPr>
          <a:xfrm>
            <a:off x="5715825" y="1928813"/>
            <a:ext cx="2303400" cy="40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1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39"/>
          <p:cNvSpPr txBox="1"/>
          <p:nvPr/>
        </p:nvSpPr>
        <p:spPr>
          <a:xfrm>
            <a:off x="4956402" y="2355909"/>
            <a:ext cx="3678598" cy="6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فرق وطنية للطفولة المبكرة</a:t>
            </a:r>
            <a:endParaRPr b="1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39"/>
          <p:cNvSpPr txBox="1"/>
          <p:nvPr/>
        </p:nvSpPr>
        <p:spPr>
          <a:xfrm>
            <a:off x="660400" y="4127559"/>
            <a:ext cx="3368700" cy="6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الباحث الرئيسي الإقليمي</a:t>
            </a:r>
            <a:endParaRPr b="1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39"/>
          <p:cNvSpPr txBox="1"/>
          <p:nvPr/>
        </p:nvSpPr>
        <p:spPr>
          <a:xfrm>
            <a:off x="1195325" y="3700463"/>
            <a:ext cx="2303400" cy="40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4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39"/>
          <p:cNvSpPr txBox="1"/>
          <p:nvPr/>
        </p:nvSpPr>
        <p:spPr>
          <a:xfrm>
            <a:off x="5715825" y="3700463"/>
            <a:ext cx="2303400" cy="40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3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39"/>
          <p:cNvSpPr txBox="1"/>
          <p:nvPr/>
        </p:nvSpPr>
        <p:spPr>
          <a:xfrm>
            <a:off x="4956401" y="4127559"/>
            <a:ext cx="3752973" cy="6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اللجنة الإقليمية للبحث</a:t>
            </a:r>
            <a:endParaRPr b="1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6" name="Google Shape;306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40"/>
          <p:cNvSpPr/>
          <p:nvPr/>
        </p:nvSpPr>
        <p:spPr>
          <a:xfrm>
            <a:off x="0" y="1201783"/>
            <a:ext cx="9144000" cy="3941717"/>
          </a:xfrm>
          <a:prstGeom prst="rect">
            <a:avLst/>
          </a:prstGeom>
          <a:solidFill>
            <a:srgbClr val="65C0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40"/>
          <p:cNvSpPr txBox="1"/>
          <p:nvPr>
            <p:ph idx="4294967295" type="title"/>
          </p:nvPr>
        </p:nvSpPr>
        <p:spPr>
          <a:xfrm>
            <a:off x="461564" y="863384"/>
            <a:ext cx="8431212" cy="4607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CCD6"/>
              </a:buClr>
              <a:buSzPts val="4400"/>
              <a:buNone/>
            </a:pPr>
            <a:r>
              <a:rPr b="1" lang="en-US">
                <a:solidFill>
                  <a:srgbClr val="C00000"/>
                </a:solidFill>
              </a:rPr>
              <a:t>مؤشرات SRM حسب مراحل التنفيذ</a:t>
            </a:r>
            <a:br>
              <a:rPr b="1" lang="en-US"/>
            </a:br>
            <a:endParaRPr sz="3200">
              <a:solidFill>
                <a:srgbClr val="C00000"/>
              </a:solidFill>
            </a:endParaRPr>
          </a:p>
        </p:txBody>
      </p:sp>
      <p:cxnSp>
        <p:nvCxnSpPr>
          <p:cNvPr id="313" name="Google Shape;313;p40"/>
          <p:cNvCxnSpPr/>
          <p:nvPr/>
        </p:nvCxnSpPr>
        <p:spPr>
          <a:xfrm>
            <a:off x="8791775" y="2085975"/>
            <a:ext cx="0" cy="2307300"/>
          </a:xfrm>
          <a:prstGeom prst="straightConnector1">
            <a:avLst/>
          </a:prstGeom>
          <a:noFill/>
          <a:ln cap="flat" cmpd="sng" w="63500">
            <a:solidFill>
              <a:srgbClr val="E7CCD6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descr="star design" id="314" name="Google Shape;314;p40"/>
          <p:cNvPicPr preferRelativeResize="0"/>
          <p:nvPr/>
        </p:nvPicPr>
        <p:blipFill rotWithShape="1">
          <a:blip r:embed="rId3">
            <a:alphaModFix/>
          </a:blip>
          <a:srcRect b="49963" l="49851" r="0" t="0"/>
          <a:stretch/>
        </p:blipFill>
        <p:spPr>
          <a:xfrm>
            <a:off x="0" y="3436144"/>
            <a:ext cx="1710928" cy="1707356"/>
          </a:xfrm>
          <a:prstGeom prst="rect">
            <a:avLst/>
          </a:prstGeom>
          <a:noFill/>
          <a:ln>
            <a:noFill/>
          </a:ln>
        </p:spPr>
      </p:pic>
      <p:pic>
        <p:nvPicPr>
          <p:cNvPr id="315" name="Google Shape;315;p4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16" name="Google Shape;316;p40"/>
          <p:cNvGraphicFramePr/>
          <p:nvPr/>
        </p:nvGraphicFramePr>
        <p:xfrm>
          <a:off x="91206" y="1093762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{49E64CC5-B39D-4D5D-BC41-1CD51694EAD7}</a:tableStyleId>
              </a:tblPr>
              <a:tblGrid>
                <a:gridCol w="2263200"/>
                <a:gridCol w="2176700"/>
                <a:gridCol w="2349700"/>
                <a:gridCol w="2263200"/>
              </a:tblGrid>
              <a:tr h="169400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</a:tr>
              <a:tr h="362250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الارتباط بـ SDGs</a:t>
                      </a: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أدوات القياس المقترحة</a:t>
                      </a: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المؤشرات القابلة للقياس</a:t>
                      </a: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المرحلة</a:t>
                      </a: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</a:tr>
              <a:tr h="496675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SDG 4, SDG 16, SDG 17</a:t>
                      </a:r>
                      <a:endParaRPr/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تحليل فجوات السياسات</a:t>
                      </a:r>
                      <a:b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مراجعة وثائق التخطيط الوطنية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وضوح الأهداف الاستراتيجية</a:t>
                      </a:r>
                      <a:b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توافق البحث مع أولويات البرنامج الوطني</a:t>
                      </a:r>
                      <a:b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جاهزية الموارد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مرحلة التخطيط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</a:tr>
              <a:tr h="375725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SDG 5, SDG 10, SDG 16</a:t>
                      </a:r>
                      <a:endParaRPr/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استبيانات مشاركة</a:t>
                      </a:r>
                      <a:b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مصفوفة تحليل أصحاب المصلحة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إشراك أصحاب المصلحة</a:t>
                      </a:r>
                      <a:b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تكامل المنهجيات</a:t>
                      </a:r>
                      <a:b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وجود إطار أخلاقي للبحث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مرحلة التصميم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</a:tr>
              <a:tr h="375725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SDG 9, SDG 11, SDG 12</a:t>
                      </a:r>
                      <a:endParaRPr/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تقارير تقدم دورية</a:t>
                      </a:r>
                      <a:b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أدوات مراقبة الجودة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الالتزام بالجدول الزمني</a:t>
                      </a:r>
                      <a:b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جودة جمع البيانات</a:t>
                      </a:r>
                      <a:b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مرونة التكيف مع المتغيرات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مرحلة التنفيذ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</a:tr>
              <a:tr h="375725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SDG 3, SDG 13, SDG 16</a:t>
                      </a:r>
                      <a:endParaRPr/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لوحات مؤشرات تحليلية</a:t>
                      </a:r>
                      <a:b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أدوات تحليل السيناريوهات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دقة التحليل التنبئي</a:t>
                      </a:r>
                      <a:b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تعددية مصادر البيانات</a:t>
                      </a:r>
                      <a:b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إنتاج توصيات قابلة للتطبيق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مرحلة التحليل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</a:tr>
              <a:tr h="375725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SDG 1, SDG 4, SDG 8</a:t>
                      </a:r>
                      <a:endParaRPr/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مؤشرات الأداء الرئيسية</a:t>
                      </a: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(KPIs)</a:t>
                      </a:r>
                      <a:b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مقابلات تقييمية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مدى تحقيق الأهداف</a:t>
                      </a:r>
                      <a:b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أثر البحث على السياسات</a:t>
                      </a:r>
                      <a:b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رضا الجهات المستفيدة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مرحلة التقييم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</a:tr>
              <a:tr h="492975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SDG 12, SDG 17</a:t>
                      </a:r>
                      <a:endParaRPr/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مراجعة دورية للمؤشرات</a:t>
                      </a:r>
                      <a:b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</a:t>
                      </a:r>
                      <a:r>
                        <a:rPr lang="en-US" sz="11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خطط تحسين مستمرة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دمج النتائج في الثقافة المؤسسية</a:t>
                      </a:r>
                      <a:b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استمرارية استخدام أدوات SRM</a:t>
                      </a:r>
                      <a:b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التحديث الدوري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مرحلة الاستدامة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41"/>
          <p:cNvSpPr txBox="1"/>
          <p:nvPr/>
        </p:nvSpPr>
        <p:spPr>
          <a:xfrm>
            <a:off x="0" y="1928688"/>
            <a:ext cx="9144000" cy="3214800"/>
          </a:xfrm>
          <a:prstGeom prst="rect">
            <a:avLst/>
          </a:prstGeom>
          <a:solidFill>
            <a:srgbClr val="ACDED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Google Shape;322;p41"/>
          <p:cNvSpPr/>
          <p:nvPr/>
        </p:nvSpPr>
        <p:spPr>
          <a:xfrm>
            <a:off x="4801450" y="3929362"/>
            <a:ext cx="4091325" cy="1032437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8888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41"/>
          <p:cNvSpPr/>
          <p:nvPr/>
        </p:nvSpPr>
        <p:spPr>
          <a:xfrm>
            <a:off x="505450" y="3929363"/>
            <a:ext cx="3678600" cy="918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8888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41"/>
          <p:cNvSpPr/>
          <p:nvPr/>
        </p:nvSpPr>
        <p:spPr>
          <a:xfrm>
            <a:off x="5030775" y="2188134"/>
            <a:ext cx="3678600" cy="918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8888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41"/>
          <p:cNvSpPr/>
          <p:nvPr/>
        </p:nvSpPr>
        <p:spPr>
          <a:xfrm>
            <a:off x="509000" y="2200050"/>
            <a:ext cx="3678600" cy="918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8888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p41"/>
          <p:cNvSpPr txBox="1"/>
          <p:nvPr/>
        </p:nvSpPr>
        <p:spPr>
          <a:xfrm>
            <a:off x="660400" y="2355909"/>
            <a:ext cx="3368700" cy="6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إنتاج موجزات سياسية مبنية على الأدلة لدعم اتخاذ القرار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Google Shape;327;p41"/>
          <p:cNvSpPr/>
          <p:nvPr/>
        </p:nvSpPr>
        <p:spPr>
          <a:xfrm>
            <a:off x="1142600" y="1928813"/>
            <a:ext cx="2411400" cy="401100"/>
          </a:xfrm>
          <a:prstGeom prst="roundRect">
            <a:avLst>
              <a:gd fmla="val 16667" name="adj"/>
            </a:avLst>
          </a:prstGeom>
          <a:solidFill>
            <a:srgbClr val="F37A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8" name="Google Shape;328;p41"/>
          <p:cNvSpPr/>
          <p:nvPr/>
        </p:nvSpPr>
        <p:spPr>
          <a:xfrm>
            <a:off x="5664375" y="1928813"/>
            <a:ext cx="2411400" cy="401100"/>
          </a:xfrm>
          <a:prstGeom prst="roundRect">
            <a:avLst>
              <a:gd fmla="val 16667" name="adj"/>
            </a:avLst>
          </a:prstGeom>
          <a:solidFill>
            <a:srgbClr val="E7CC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p41"/>
          <p:cNvSpPr/>
          <p:nvPr/>
        </p:nvSpPr>
        <p:spPr>
          <a:xfrm>
            <a:off x="1158925" y="3686813"/>
            <a:ext cx="2411400" cy="401100"/>
          </a:xfrm>
          <a:prstGeom prst="roundRect">
            <a:avLst>
              <a:gd fmla="val 16667" name="adj"/>
            </a:avLst>
          </a:prstGeom>
          <a:solidFill>
            <a:srgbClr val="88888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p41"/>
          <p:cNvSpPr/>
          <p:nvPr/>
        </p:nvSpPr>
        <p:spPr>
          <a:xfrm>
            <a:off x="5664375" y="3688013"/>
            <a:ext cx="2411400" cy="401100"/>
          </a:xfrm>
          <a:prstGeom prst="roundRect">
            <a:avLst>
              <a:gd fmla="val 16667" name="adj"/>
            </a:avLst>
          </a:prstGeom>
          <a:solidFill>
            <a:srgbClr val="65C0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41"/>
          <p:cNvSpPr txBox="1"/>
          <p:nvPr>
            <p:ph type="title"/>
          </p:nvPr>
        </p:nvSpPr>
        <p:spPr>
          <a:xfrm>
            <a:off x="466725" y="1167994"/>
            <a:ext cx="8431200" cy="45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CCD6"/>
              </a:buClr>
              <a:buSzPts val="4400"/>
              <a:buNone/>
            </a:pPr>
            <a:r>
              <a:rPr b="1" lang="en-US">
                <a:solidFill>
                  <a:srgbClr val="FF7D7D"/>
                </a:solidFill>
              </a:rPr>
              <a:t>كيف ساهم النموذج في تطوير السياسات؟</a:t>
            </a:r>
            <a:endParaRPr sz="3200">
              <a:solidFill>
                <a:srgbClr val="FF7D7D"/>
              </a:solidFill>
            </a:endParaRPr>
          </a:p>
        </p:txBody>
      </p:sp>
      <p:sp>
        <p:nvSpPr>
          <p:cNvPr id="332" name="Google Shape;332;p41"/>
          <p:cNvSpPr txBox="1"/>
          <p:nvPr/>
        </p:nvSpPr>
        <p:spPr>
          <a:xfrm>
            <a:off x="1195325" y="1928813"/>
            <a:ext cx="2303400" cy="40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2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41"/>
          <p:cNvSpPr txBox="1"/>
          <p:nvPr/>
        </p:nvSpPr>
        <p:spPr>
          <a:xfrm>
            <a:off x="5715825" y="1928813"/>
            <a:ext cx="2303400" cy="40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1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4" name="Google Shape;334;p41"/>
          <p:cNvSpPr txBox="1"/>
          <p:nvPr/>
        </p:nvSpPr>
        <p:spPr>
          <a:xfrm>
            <a:off x="4956402" y="2355909"/>
            <a:ext cx="3678598" cy="6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نتائج البحث بالأهداف الاستراتيجية للمؤسسات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5" name="Google Shape;335;p41"/>
          <p:cNvSpPr txBox="1"/>
          <p:nvPr/>
        </p:nvSpPr>
        <p:spPr>
          <a:xfrm>
            <a:off x="660400" y="4127559"/>
            <a:ext cx="3368700" cy="6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دعم تطوير تشريعات أكثر شمولًا لحماية حقوق الطفل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41"/>
          <p:cNvSpPr txBox="1"/>
          <p:nvPr/>
        </p:nvSpPr>
        <p:spPr>
          <a:xfrm>
            <a:off x="1195325" y="3700463"/>
            <a:ext cx="2303400" cy="40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4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7" name="Google Shape;337;p41"/>
          <p:cNvSpPr txBox="1"/>
          <p:nvPr/>
        </p:nvSpPr>
        <p:spPr>
          <a:xfrm>
            <a:off x="5715825" y="3651513"/>
            <a:ext cx="2303400" cy="40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3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41"/>
          <p:cNvSpPr txBox="1"/>
          <p:nvPr/>
        </p:nvSpPr>
        <p:spPr>
          <a:xfrm>
            <a:off x="4801300" y="4052625"/>
            <a:ext cx="4091400" cy="9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تعزيز قدرة صناع السياسات على الاستجابة للتحديات المستجدة في الطفولة المبكرة</a:t>
            </a:r>
            <a:endParaRPr b="0" i="0" sz="2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9" name="Google Shape;339;p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42"/>
          <p:cNvSpPr txBox="1"/>
          <p:nvPr/>
        </p:nvSpPr>
        <p:spPr>
          <a:xfrm>
            <a:off x="0" y="1928813"/>
            <a:ext cx="9144000" cy="3214687"/>
          </a:xfrm>
          <a:prstGeom prst="rect">
            <a:avLst/>
          </a:prstGeom>
          <a:solidFill>
            <a:srgbClr val="ACDED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5" name="Google Shape;345;p42"/>
          <p:cNvSpPr/>
          <p:nvPr/>
        </p:nvSpPr>
        <p:spPr>
          <a:xfrm>
            <a:off x="5030775" y="3929363"/>
            <a:ext cx="3678600" cy="918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8888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42"/>
          <p:cNvSpPr/>
          <p:nvPr/>
        </p:nvSpPr>
        <p:spPr>
          <a:xfrm>
            <a:off x="239843" y="3929363"/>
            <a:ext cx="4272197" cy="918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8888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42"/>
          <p:cNvSpPr/>
          <p:nvPr/>
        </p:nvSpPr>
        <p:spPr>
          <a:xfrm>
            <a:off x="5030775" y="2188134"/>
            <a:ext cx="3678600" cy="918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8888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8" name="Google Shape;348;p42"/>
          <p:cNvSpPr/>
          <p:nvPr/>
        </p:nvSpPr>
        <p:spPr>
          <a:xfrm>
            <a:off x="299803" y="2200050"/>
            <a:ext cx="4272197" cy="918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8888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p42"/>
          <p:cNvSpPr txBox="1"/>
          <p:nvPr/>
        </p:nvSpPr>
        <p:spPr>
          <a:xfrm>
            <a:off x="660399" y="2355909"/>
            <a:ext cx="3694243" cy="6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اقتراحات لتحسين ظروف عمل المربيات في الحضانات والروضات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0" name="Google Shape;350;p42"/>
          <p:cNvSpPr/>
          <p:nvPr/>
        </p:nvSpPr>
        <p:spPr>
          <a:xfrm>
            <a:off x="1142600" y="1928813"/>
            <a:ext cx="2411400" cy="401100"/>
          </a:xfrm>
          <a:prstGeom prst="roundRect">
            <a:avLst>
              <a:gd fmla="val 16667" name="adj"/>
            </a:avLst>
          </a:prstGeom>
          <a:solidFill>
            <a:srgbClr val="F37A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1" name="Google Shape;351;p42"/>
          <p:cNvSpPr/>
          <p:nvPr/>
        </p:nvSpPr>
        <p:spPr>
          <a:xfrm>
            <a:off x="5664375" y="1928813"/>
            <a:ext cx="2411400" cy="401100"/>
          </a:xfrm>
          <a:prstGeom prst="roundRect">
            <a:avLst>
              <a:gd fmla="val 16667" name="adj"/>
            </a:avLst>
          </a:prstGeom>
          <a:solidFill>
            <a:srgbClr val="E7CC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2" name="Google Shape;352;p42"/>
          <p:cNvSpPr/>
          <p:nvPr/>
        </p:nvSpPr>
        <p:spPr>
          <a:xfrm>
            <a:off x="1158925" y="3686813"/>
            <a:ext cx="2411400" cy="401100"/>
          </a:xfrm>
          <a:prstGeom prst="roundRect">
            <a:avLst>
              <a:gd fmla="val 16667" name="adj"/>
            </a:avLst>
          </a:prstGeom>
          <a:solidFill>
            <a:srgbClr val="88888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3" name="Google Shape;353;p42"/>
          <p:cNvSpPr/>
          <p:nvPr/>
        </p:nvSpPr>
        <p:spPr>
          <a:xfrm>
            <a:off x="5664375" y="3688013"/>
            <a:ext cx="2411400" cy="401100"/>
          </a:xfrm>
          <a:prstGeom prst="roundRect">
            <a:avLst>
              <a:gd fmla="val 16667" name="adj"/>
            </a:avLst>
          </a:prstGeom>
          <a:solidFill>
            <a:srgbClr val="65C0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4" name="Google Shape;354;p42"/>
          <p:cNvSpPr txBox="1"/>
          <p:nvPr>
            <p:ph type="title"/>
          </p:nvPr>
        </p:nvSpPr>
        <p:spPr>
          <a:xfrm>
            <a:off x="466725" y="1167994"/>
            <a:ext cx="8431200" cy="45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CCD6"/>
              </a:buClr>
              <a:buSzPts val="4400"/>
              <a:buNone/>
            </a:pPr>
            <a:r>
              <a:rPr b="1" lang="en-US">
                <a:solidFill>
                  <a:srgbClr val="FF7D7D"/>
                </a:solidFill>
              </a:rPr>
              <a:t>أمثلة على التأثير السياسي المباشر</a:t>
            </a:r>
            <a:endParaRPr sz="3200">
              <a:solidFill>
                <a:srgbClr val="FF7D7D"/>
              </a:solidFill>
            </a:endParaRPr>
          </a:p>
        </p:txBody>
      </p:sp>
      <p:sp>
        <p:nvSpPr>
          <p:cNvPr id="355" name="Google Shape;355;p42"/>
          <p:cNvSpPr txBox="1"/>
          <p:nvPr/>
        </p:nvSpPr>
        <p:spPr>
          <a:xfrm>
            <a:off x="1195325" y="1928813"/>
            <a:ext cx="2303400" cy="40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2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6" name="Google Shape;356;p42"/>
          <p:cNvSpPr txBox="1"/>
          <p:nvPr/>
        </p:nvSpPr>
        <p:spPr>
          <a:xfrm>
            <a:off x="5715825" y="1928813"/>
            <a:ext cx="2303400" cy="40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1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7" name="Google Shape;357;p42"/>
          <p:cNvSpPr txBox="1"/>
          <p:nvPr/>
        </p:nvSpPr>
        <p:spPr>
          <a:xfrm>
            <a:off x="4956402" y="2355909"/>
            <a:ext cx="3678598" cy="6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توصيات لتعديل قوانين حقوق الطفل في ست دول عربية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8" name="Google Shape;358;p42"/>
          <p:cNvSpPr txBox="1"/>
          <p:nvPr/>
        </p:nvSpPr>
        <p:spPr>
          <a:xfrm>
            <a:off x="352269" y="4127559"/>
            <a:ext cx="4077323" cy="6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إدماج البعد البيئي في استراتيجيات الطفولة المبكرة لمواجهة آثار التغير المناخي</a:t>
            </a:r>
            <a:endParaRPr b="0" i="0" sz="2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9" name="Google Shape;359;p42"/>
          <p:cNvSpPr txBox="1"/>
          <p:nvPr/>
        </p:nvSpPr>
        <p:spPr>
          <a:xfrm>
            <a:off x="1195325" y="3700463"/>
            <a:ext cx="2303400" cy="40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4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0" name="Google Shape;360;p42"/>
          <p:cNvSpPr txBox="1"/>
          <p:nvPr/>
        </p:nvSpPr>
        <p:spPr>
          <a:xfrm>
            <a:off x="5715825" y="3700463"/>
            <a:ext cx="2303400" cy="40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3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1" name="Google Shape;361;p42"/>
          <p:cNvSpPr txBox="1"/>
          <p:nvPr/>
        </p:nvSpPr>
        <p:spPr>
          <a:xfrm>
            <a:off x="4956401" y="4127559"/>
            <a:ext cx="3752973" cy="6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سياسات داعمة للأطفال في الأزمات، خاصة اللاجئين في لبنان والأردن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62" name="Google Shape;362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3"/>
          <p:cNvSpPr txBox="1"/>
          <p:nvPr/>
        </p:nvSpPr>
        <p:spPr>
          <a:xfrm>
            <a:off x="0" y="1928813"/>
            <a:ext cx="9144000" cy="3214687"/>
          </a:xfrm>
          <a:prstGeom prst="rect">
            <a:avLst/>
          </a:prstGeom>
          <a:solidFill>
            <a:srgbClr val="ACDED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8" name="Google Shape;368;p43"/>
          <p:cNvSpPr/>
          <p:nvPr/>
        </p:nvSpPr>
        <p:spPr>
          <a:xfrm>
            <a:off x="5030775" y="3929363"/>
            <a:ext cx="3678600" cy="918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8888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p43"/>
          <p:cNvSpPr/>
          <p:nvPr/>
        </p:nvSpPr>
        <p:spPr>
          <a:xfrm>
            <a:off x="505450" y="3929363"/>
            <a:ext cx="3678600" cy="918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8888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" name="Google Shape;370;p43"/>
          <p:cNvSpPr/>
          <p:nvPr/>
        </p:nvSpPr>
        <p:spPr>
          <a:xfrm>
            <a:off x="5030775" y="2188134"/>
            <a:ext cx="3678600" cy="918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8888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1" name="Google Shape;371;p43"/>
          <p:cNvSpPr/>
          <p:nvPr/>
        </p:nvSpPr>
        <p:spPr>
          <a:xfrm>
            <a:off x="509000" y="2200050"/>
            <a:ext cx="3678600" cy="918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8888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2" name="Google Shape;372;p43"/>
          <p:cNvSpPr txBox="1"/>
          <p:nvPr/>
        </p:nvSpPr>
        <p:spPr>
          <a:xfrm>
            <a:off x="660400" y="2355909"/>
            <a:ext cx="3368700" cy="6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مؤشرات أداء رئيسية (KPIs) لمتابعة تنفيذ البرامج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p43"/>
          <p:cNvSpPr/>
          <p:nvPr/>
        </p:nvSpPr>
        <p:spPr>
          <a:xfrm>
            <a:off x="1142600" y="1928813"/>
            <a:ext cx="2411400" cy="401100"/>
          </a:xfrm>
          <a:prstGeom prst="roundRect">
            <a:avLst>
              <a:gd fmla="val 16667" name="adj"/>
            </a:avLst>
          </a:prstGeom>
          <a:solidFill>
            <a:srgbClr val="F37A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4" name="Google Shape;374;p43"/>
          <p:cNvSpPr/>
          <p:nvPr/>
        </p:nvSpPr>
        <p:spPr>
          <a:xfrm>
            <a:off x="5664375" y="1928813"/>
            <a:ext cx="2411400" cy="401100"/>
          </a:xfrm>
          <a:prstGeom prst="roundRect">
            <a:avLst>
              <a:gd fmla="val 16667" name="adj"/>
            </a:avLst>
          </a:prstGeom>
          <a:solidFill>
            <a:srgbClr val="E7CC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5" name="Google Shape;375;p43"/>
          <p:cNvSpPr/>
          <p:nvPr/>
        </p:nvSpPr>
        <p:spPr>
          <a:xfrm>
            <a:off x="1158925" y="3686813"/>
            <a:ext cx="2411400" cy="401100"/>
          </a:xfrm>
          <a:prstGeom prst="roundRect">
            <a:avLst>
              <a:gd fmla="val 16667" name="adj"/>
            </a:avLst>
          </a:prstGeom>
          <a:solidFill>
            <a:srgbClr val="88888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6" name="Google Shape;376;p43"/>
          <p:cNvSpPr/>
          <p:nvPr/>
        </p:nvSpPr>
        <p:spPr>
          <a:xfrm>
            <a:off x="5664375" y="3688013"/>
            <a:ext cx="2411400" cy="401100"/>
          </a:xfrm>
          <a:prstGeom prst="roundRect">
            <a:avLst>
              <a:gd fmla="val 16667" name="adj"/>
            </a:avLst>
          </a:prstGeom>
          <a:solidFill>
            <a:srgbClr val="65C0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7" name="Google Shape;377;p43"/>
          <p:cNvSpPr txBox="1"/>
          <p:nvPr>
            <p:ph type="title"/>
          </p:nvPr>
        </p:nvSpPr>
        <p:spPr>
          <a:xfrm>
            <a:off x="466725" y="1167994"/>
            <a:ext cx="8431200" cy="45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CCD6"/>
              </a:buClr>
              <a:buSzPts val="4400"/>
              <a:buNone/>
            </a:pPr>
            <a:r>
              <a:rPr b="1" lang="en-US">
                <a:solidFill>
                  <a:srgbClr val="FF7D7D"/>
                </a:solidFill>
              </a:rPr>
              <a:t>أدوات دعم السياسات التي وفرها النموذج</a:t>
            </a:r>
            <a:endParaRPr sz="3200">
              <a:solidFill>
                <a:srgbClr val="FF7D7D"/>
              </a:solidFill>
            </a:endParaRPr>
          </a:p>
        </p:txBody>
      </p:sp>
      <p:sp>
        <p:nvSpPr>
          <p:cNvPr id="378" name="Google Shape;378;p43"/>
          <p:cNvSpPr txBox="1"/>
          <p:nvPr/>
        </p:nvSpPr>
        <p:spPr>
          <a:xfrm>
            <a:off x="1195325" y="1928813"/>
            <a:ext cx="2303400" cy="40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2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9" name="Google Shape;379;p43"/>
          <p:cNvSpPr txBox="1"/>
          <p:nvPr/>
        </p:nvSpPr>
        <p:spPr>
          <a:xfrm>
            <a:off x="5715825" y="1928813"/>
            <a:ext cx="2303400" cy="40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1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0" name="Google Shape;380;p43"/>
          <p:cNvSpPr txBox="1"/>
          <p:nvPr/>
        </p:nvSpPr>
        <p:spPr>
          <a:xfrm>
            <a:off x="4956402" y="2355909"/>
            <a:ext cx="3678598" cy="6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بيانات حديثة قابلة للمقارنة بين الدول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1" name="Google Shape;381;p43"/>
          <p:cNvSpPr txBox="1"/>
          <p:nvPr/>
        </p:nvSpPr>
        <p:spPr>
          <a:xfrm>
            <a:off x="592111" y="4127559"/>
            <a:ext cx="3436989" cy="6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آليات للتغذية الراجعة المستمرة من الميدان إلى السياسات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2" name="Google Shape;382;p43"/>
          <p:cNvSpPr txBox="1"/>
          <p:nvPr/>
        </p:nvSpPr>
        <p:spPr>
          <a:xfrm>
            <a:off x="1195325" y="3700463"/>
            <a:ext cx="2303400" cy="40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4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3" name="Google Shape;383;p43"/>
          <p:cNvSpPr txBox="1"/>
          <p:nvPr/>
        </p:nvSpPr>
        <p:spPr>
          <a:xfrm>
            <a:off x="5715825" y="3700463"/>
            <a:ext cx="2303400" cy="40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3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4" name="Google Shape;384;p43"/>
          <p:cNvSpPr txBox="1"/>
          <p:nvPr/>
        </p:nvSpPr>
        <p:spPr>
          <a:xfrm>
            <a:off x="4956401" y="4127559"/>
            <a:ext cx="3752973" cy="6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منصات تشاركية لتبادل المعرفة بين الباحثين وصناع القرار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85" name="Google Shape;385;p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0" name="Google Shape;390;gfa8e0dded3_0_12"/>
          <p:cNvPicPr preferRelativeResize="0"/>
          <p:nvPr/>
        </p:nvPicPr>
        <p:blipFill rotWithShape="1">
          <a:blip r:embed="rId3">
            <a:alphaModFix/>
          </a:blip>
          <a:srcRect b="0" l="-3342" r="16059" t="0"/>
          <a:stretch/>
        </p:blipFill>
        <p:spPr>
          <a:xfrm>
            <a:off x="7953325" y="1440925"/>
            <a:ext cx="1190675" cy="2071299"/>
          </a:xfrm>
          <a:prstGeom prst="rect">
            <a:avLst/>
          </a:prstGeom>
          <a:noFill/>
          <a:ln>
            <a:noFill/>
          </a:ln>
        </p:spPr>
      </p:pic>
      <p:sp>
        <p:nvSpPr>
          <p:cNvPr id="391" name="Google Shape;391;gfa8e0dded3_0_12"/>
          <p:cNvSpPr/>
          <p:nvPr/>
        </p:nvSpPr>
        <p:spPr>
          <a:xfrm>
            <a:off x="1127101" y="1504151"/>
            <a:ext cx="3041100" cy="33927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2" name="Google Shape;392;gfa8e0dded3_0_12"/>
          <p:cNvSpPr/>
          <p:nvPr/>
        </p:nvSpPr>
        <p:spPr>
          <a:xfrm>
            <a:off x="1154421" y="1254925"/>
            <a:ext cx="3041100" cy="372000"/>
          </a:xfrm>
          <a:prstGeom prst="roundRect">
            <a:avLst>
              <a:gd fmla="val 16667" name="adj"/>
            </a:avLst>
          </a:prstGeom>
          <a:solidFill>
            <a:srgbClr val="F37A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3" name="Google Shape;393;gfa8e0dded3_0_12"/>
          <p:cNvSpPr txBox="1"/>
          <p:nvPr/>
        </p:nvSpPr>
        <p:spPr>
          <a:xfrm>
            <a:off x="1154421" y="1254925"/>
            <a:ext cx="30411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الخصائص المميزة (تابع)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4" name="Google Shape;394;gfa8e0dded3_0_12"/>
          <p:cNvSpPr txBox="1"/>
          <p:nvPr/>
        </p:nvSpPr>
        <p:spPr>
          <a:xfrm>
            <a:off x="1154421" y="1658446"/>
            <a:ext cx="3041100" cy="332395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285750" lvl="0" marL="28575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-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مرونة منهجية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-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دعم الاستدامة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-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إنتاج معرفة قابلة للتطبيق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-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أداة استراتيجية لبناء أنظمة طفولة مبكرة أكثر عدالة، استجابة، واستدامة في المنطقة العربية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28575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95" name="Google Shape;395;gfa8e0dded3_0_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  <p:sp>
        <p:nvSpPr>
          <p:cNvPr id="396" name="Google Shape;396;gfa8e0dded3_0_12"/>
          <p:cNvSpPr/>
          <p:nvPr/>
        </p:nvSpPr>
        <p:spPr>
          <a:xfrm>
            <a:off x="4616462" y="1564308"/>
            <a:ext cx="3041100" cy="33927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7" name="Google Shape;397;gfa8e0dded3_0_12"/>
          <p:cNvSpPr/>
          <p:nvPr/>
        </p:nvSpPr>
        <p:spPr>
          <a:xfrm>
            <a:off x="4581664" y="1254925"/>
            <a:ext cx="3041100" cy="372000"/>
          </a:xfrm>
          <a:prstGeom prst="roundRect">
            <a:avLst>
              <a:gd fmla="val 16667" name="adj"/>
            </a:avLst>
          </a:prstGeom>
          <a:solidFill>
            <a:srgbClr val="F37A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8" name="Google Shape;398;gfa8e0dded3_0_12"/>
          <p:cNvSpPr txBox="1"/>
          <p:nvPr/>
        </p:nvSpPr>
        <p:spPr>
          <a:xfrm>
            <a:off x="4581664" y="1059900"/>
            <a:ext cx="3041100" cy="6554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</a:t>
            </a:r>
            <a:endParaRPr b="1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الخصائص المميزة 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27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9" name="Google Shape;399;gfa8e0dded3_0_12"/>
          <p:cNvSpPr txBox="1"/>
          <p:nvPr/>
        </p:nvSpPr>
        <p:spPr>
          <a:xfrm>
            <a:off x="4651260" y="1426819"/>
            <a:ext cx="3041100" cy="35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158750" lvl="0" marL="28575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التوافق الاستراتيجي مع أهداف المؤسسات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تصميم تشاركي ومشاركة أصحاب المصلحة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دمج شامل: النوع الاجتماعي، الفئات الضعيفة، الإعاقة، الفئات الاجتماعية الاقتصادية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القدرة على التكيف مع الأزمات والاتجاهات الناشئة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28575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4" name="Google Shape;404;p4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328794"/>
            <a:ext cx="1364174" cy="2071313"/>
          </a:xfrm>
          <a:prstGeom prst="rect">
            <a:avLst/>
          </a:prstGeom>
          <a:noFill/>
          <a:ln>
            <a:noFill/>
          </a:ln>
        </p:spPr>
      </p:pic>
      <p:sp>
        <p:nvSpPr>
          <p:cNvPr id="405" name="Google Shape;405;p44"/>
          <p:cNvSpPr/>
          <p:nvPr/>
        </p:nvSpPr>
        <p:spPr>
          <a:xfrm>
            <a:off x="347687" y="2399847"/>
            <a:ext cx="2459400" cy="2743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6" name="Google Shape;406;p44"/>
          <p:cNvSpPr/>
          <p:nvPr/>
        </p:nvSpPr>
        <p:spPr>
          <a:xfrm>
            <a:off x="410684" y="2102097"/>
            <a:ext cx="2414592" cy="431100"/>
          </a:xfrm>
          <a:prstGeom prst="roundRect">
            <a:avLst>
              <a:gd fmla="val 16667" name="adj"/>
            </a:avLst>
          </a:prstGeom>
          <a:solidFill>
            <a:srgbClr val="F37A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7" name="Google Shape;407;p44"/>
          <p:cNvSpPr txBox="1"/>
          <p:nvPr/>
        </p:nvSpPr>
        <p:spPr>
          <a:xfrm>
            <a:off x="517206" y="2983246"/>
            <a:ext cx="2289881" cy="14772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دعم القيادة ومشاركة أصحاب المصلحة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8" name="Google Shape;408;p44"/>
          <p:cNvSpPr/>
          <p:nvPr/>
        </p:nvSpPr>
        <p:spPr>
          <a:xfrm>
            <a:off x="3325512" y="2399847"/>
            <a:ext cx="2459400" cy="2743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9" name="Google Shape;409;p44"/>
          <p:cNvSpPr txBox="1"/>
          <p:nvPr/>
        </p:nvSpPr>
        <p:spPr>
          <a:xfrm>
            <a:off x="3119561" y="3030306"/>
            <a:ext cx="2459400" cy="104641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وضوح الأدوات والإرشادات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0" name="Google Shape;410;p44"/>
          <p:cNvSpPr/>
          <p:nvPr/>
        </p:nvSpPr>
        <p:spPr>
          <a:xfrm>
            <a:off x="6318712" y="2399847"/>
            <a:ext cx="2459400" cy="2743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1" name="Google Shape;411;p44"/>
          <p:cNvSpPr txBox="1"/>
          <p:nvPr/>
        </p:nvSpPr>
        <p:spPr>
          <a:xfrm>
            <a:off x="6311035" y="3277075"/>
            <a:ext cx="2459399" cy="61552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التعاون بين الأقسام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2" name="Google Shape;412;p44"/>
          <p:cNvSpPr txBox="1"/>
          <p:nvPr>
            <p:ph type="title"/>
          </p:nvPr>
        </p:nvSpPr>
        <p:spPr>
          <a:xfrm>
            <a:off x="466725" y="1167994"/>
            <a:ext cx="8431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CCD6"/>
              </a:buClr>
              <a:buSzPts val="4400"/>
              <a:buFont typeface="Tajawal Black"/>
              <a:buNone/>
            </a:pPr>
            <a:r>
              <a:rPr b="1" lang="en-US" sz="3600">
                <a:solidFill>
                  <a:srgbClr val="F37A87"/>
                </a:solidFill>
              </a:rPr>
              <a:t>عوامل النجاح</a:t>
            </a:r>
            <a:endParaRPr b="1" sz="3600">
              <a:solidFill>
                <a:srgbClr val="F37A87"/>
              </a:solidFill>
            </a:endParaRPr>
          </a:p>
        </p:txBody>
      </p:sp>
      <p:pic>
        <p:nvPicPr>
          <p:cNvPr id="413" name="Google Shape;413;p4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  <p:sp>
        <p:nvSpPr>
          <p:cNvPr id="414" name="Google Shape;414;p44"/>
          <p:cNvSpPr/>
          <p:nvPr/>
        </p:nvSpPr>
        <p:spPr>
          <a:xfrm>
            <a:off x="3333188" y="2210450"/>
            <a:ext cx="2459400" cy="431100"/>
          </a:xfrm>
          <a:prstGeom prst="roundRect">
            <a:avLst>
              <a:gd fmla="val 16667" name="adj"/>
            </a:avLst>
          </a:prstGeom>
          <a:solidFill>
            <a:srgbClr val="ACDED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5" name="Google Shape;415;p44"/>
          <p:cNvSpPr/>
          <p:nvPr/>
        </p:nvSpPr>
        <p:spPr>
          <a:xfrm>
            <a:off x="6318725" y="2210450"/>
            <a:ext cx="2459400" cy="431100"/>
          </a:xfrm>
          <a:prstGeom prst="roundRect">
            <a:avLst>
              <a:gd fmla="val 16667" name="adj"/>
            </a:avLst>
          </a:prstGeom>
          <a:solidFill>
            <a:srgbClr val="65C0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328794"/>
            <a:ext cx="1364174" cy="2071313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3"/>
          <p:cNvSpPr/>
          <p:nvPr/>
        </p:nvSpPr>
        <p:spPr>
          <a:xfrm>
            <a:off x="347687" y="2399847"/>
            <a:ext cx="2459400" cy="2743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3"/>
          <p:cNvSpPr/>
          <p:nvPr/>
        </p:nvSpPr>
        <p:spPr>
          <a:xfrm>
            <a:off x="347675" y="2210450"/>
            <a:ext cx="2459400" cy="431100"/>
          </a:xfrm>
          <a:prstGeom prst="roundRect">
            <a:avLst>
              <a:gd fmla="val 16667" name="adj"/>
            </a:avLst>
          </a:prstGeom>
          <a:solidFill>
            <a:srgbClr val="F37A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3"/>
          <p:cNvSpPr txBox="1"/>
          <p:nvPr/>
        </p:nvSpPr>
        <p:spPr>
          <a:xfrm>
            <a:off x="347575" y="2703252"/>
            <a:ext cx="2459400" cy="203129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الحاجة إلى نموذج بحثي يعزز إنتاج المعرفة، ويضمن قابلية الاستخدام عبر السياسات والبرامج</a:t>
            </a: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3"/>
          <p:cNvSpPr/>
          <p:nvPr/>
        </p:nvSpPr>
        <p:spPr>
          <a:xfrm>
            <a:off x="3325512" y="2399847"/>
            <a:ext cx="2459400" cy="2743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3"/>
          <p:cNvSpPr txBox="1"/>
          <p:nvPr/>
        </p:nvSpPr>
        <p:spPr>
          <a:xfrm>
            <a:off x="3325400" y="2703252"/>
            <a:ext cx="2459400" cy="203129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تعدد المبادرات والبرامج الوطنية دون وجود إطار بحثي موحد يضمن التنسيق والتكامل</a:t>
            </a: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161" name="Google Shape;161;p3"/>
          <p:cNvSpPr/>
          <p:nvPr/>
        </p:nvSpPr>
        <p:spPr>
          <a:xfrm>
            <a:off x="6318712" y="2399847"/>
            <a:ext cx="2459400" cy="2743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3"/>
          <p:cNvSpPr txBox="1"/>
          <p:nvPr/>
        </p:nvSpPr>
        <p:spPr>
          <a:xfrm>
            <a:off x="6359330" y="2507141"/>
            <a:ext cx="2459400" cy="27699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تزايد الاهتمام بتنمية الطفولة المبكرة كمدخل لتحقيق أهداف التنمية المستدامة  (SDGs)، خاصة الهدف 4.2 المتعلق بالتعليم في مرحلة الطفولة المبكرة</a:t>
            </a: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163" name="Google Shape;163;p3"/>
          <p:cNvSpPr txBox="1"/>
          <p:nvPr>
            <p:ph type="title"/>
          </p:nvPr>
        </p:nvSpPr>
        <p:spPr>
          <a:xfrm>
            <a:off x="378077" y="959712"/>
            <a:ext cx="8431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CCD6"/>
              </a:buClr>
              <a:buSzPts val="4400"/>
              <a:buNone/>
            </a:pPr>
            <a:r>
              <a:rPr b="1" lang="en-US" sz="3600">
                <a:solidFill>
                  <a:srgbClr val="FF7D7D"/>
                </a:solidFill>
              </a:rPr>
              <a:t>خلفية النموذج: السياق الإقليمي</a:t>
            </a:r>
            <a:endParaRPr sz="3600">
              <a:solidFill>
                <a:srgbClr val="FF7D7D"/>
              </a:solidFill>
            </a:endParaRPr>
          </a:p>
        </p:txBody>
      </p:sp>
      <p:pic>
        <p:nvPicPr>
          <p:cNvPr id="164" name="Google Shape;164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3"/>
          <p:cNvSpPr/>
          <p:nvPr/>
        </p:nvSpPr>
        <p:spPr>
          <a:xfrm>
            <a:off x="3333188" y="2210450"/>
            <a:ext cx="2459400" cy="431100"/>
          </a:xfrm>
          <a:prstGeom prst="roundRect">
            <a:avLst>
              <a:gd fmla="val 16667" name="adj"/>
            </a:avLst>
          </a:prstGeom>
          <a:solidFill>
            <a:srgbClr val="ACDED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2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3"/>
          <p:cNvSpPr/>
          <p:nvPr/>
        </p:nvSpPr>
        <p:spPr>
          <a:xfrm>
            <a:off x="6318725" y="2210450"/>
            <a:ext cx="2459400" cy="431100"/>
          </a:xfrm>
          <a:prstGeom prst="roundRect">
            <a:avLst>
              <a:gd fmla="val 16667" name="adj"/>
            </a:avLst>
          </a:prstGeom>
          <a:solidFill>
            <a:srgbClr val="65C0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0" name="Google Shape;420;gfa8e0dded3_0_17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328794"/>
            <a:ext cx="1364174" cy="2071313"/>
          </a:xfrm>
          <a:prstGeom prst="rect">
            <a:avLst/>
          </a:prstGeom>
          <a:noFill/>
          <a:ln>
            <a:noFill/>
          </a:ln>
        </p:spPr>
      </p:pic>
      <p:sp>
        <p:nvSpPr>
          <p:cNvPr id="421" name="Google Shape;421;gfa8e0dded3_0_170"/>
          <p:cNvSpPr/>
          <p:nvPr/>
        </p:nvSpPr>
        <p:spPr>
          <a:xfrm>
            <a:off x="347687" y="2399847"/>
            <a:ext cx="2459400" cy="2743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2" name="Google Shape;422;gfa8e0dded3_0_170"/>
          <p:cNvSpPr/>
          <p:nvPr/>
        </p:nvSpPr>
        <p:spPr>
          <a:xfrm>
            <a:off x="276210" y="2060997"/>
            <a:ext cx="2602354" cy="431100"/>
          </a:xfrm>
          <a:prstGeom prst="roundRect">
            <a:avLst>
              <a:gd fmla="val 16667" name="adj"/>
            </a:avLst>
          </a:prstGeom>
          <a:solidFill>
            <a:srgbClr val="F37A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3" name="Google Shape;423;gfa8e0dded3_0_170"/>
          <p:cNvSpPr txBox="1"/>
          <p:nvPr/>
        </p:nvSpPr>
        <p:spPr>
          <a:xfrm>
            <a:off x="517207" y="2317647"/>
            <a:ext cx="2352878" cy="27699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مواءمة النتائج مع الهدف الرابع من أهداف التنمية المستدامة والاستراتيجيات الوطنية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4" name="Google Shape;424;gfa8e0dded3_0_170"/>
          <p:cNvSpPr/>
          <p:nvPr/>
        </p:nvSpPr>
        <p:spPr>
          <a:xfrm>
            <a:off x="3325512" y="2399847"/>
            <a:ext cx="2459400" cy="2743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5" name="Google Shape;425;gfa8e0dded3_0_170"/>
          <p:cNvSpPr txBox="1"/>
          <p:nvPr/>
        </p:nvSpPr>
        <p:spPr>
          <a:xfrm>
            <a:off x="3325400" y="2703252"/>
            <a:ext cx="2459400" cy="14772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تعزيز آليات التغذية الراجعة وأنظمة البيانات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6" name="Google Shape;426;gfa8e0dded3_0_170"/>
          <p:cNvSpPr/>
          <p:nvPr/>
        </p:nvSpPr>
        <p:spPr>
          <a:xfrm>
            <a:off x="6318712" y="2399847"/>
            <a:ext cx="2459400" cy="2743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7" name="Google Shape;427;gfa8e0dded3_0_170"/>
          <p:cNvSpPr txBox="1"/>
          <p:nvPr/>
        </p:nvSpPr>
        <p:spPr>
          <a:xfrm>
            <a:off x="6318600" y="2703252"/>
            <a:ext cx="2459400" cy="14772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تطوير أدوات موحدة وبرامج تدريبية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8" name="Google Shape;428;gfa8e0dded3_0_170"/>
          <p:cNvSpPr txBox="1"/>
          <p:nvPr>
            <p:ph type="title"/>
          </p:nvPr>
        </p:nvSpPr>
        <p:spPr>
          <a:xfrm>
            <a:off x="466725" y="1167994"/>
            <a:ext cx="8431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CCD6"/>
              </a:buClr>
              <a:buSzPts val="4400"/>
              <a:buFont typeface="Tajawal Black"/>
              <a:buNone/>
            </a:pPr>
            <a:r>
              <a:rPr lang="en-US" sz="3200">
                <a:solidFill>
                  <a:srgbClr val="F37A87"/>
                </a:solidFill>
                <a:latin typeface="Tajawal Black"/>
                <a:ea typeface="Tajawal Black"/>
                <a:cs typeface="Tajawal Black"/>
                <a:sym typeface="Tajawal Black"/>
              </a:rPr>
              <a:t>التوصيات: 1) للتنفيذ</a:t>
            </a:r>
            <a:endParaRPr sz="3200">
              <a:solidFill>
                <a:srgbClr val="F37A87"/>
              </a:solidFill>
            </a:endParaRPr>
          </a:p>
        </p:txBody>
      </p:sp>
      <p:pic>
        <p:nvPicPr>
          <p:cNvPr id="429" name="Google Shape;429;gfa8e0dded3_0_17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  <p:sp>
        <p:nvSpPr>
          <p:cNvPr id="430" name="Google Shape;430;gfa8e0dded3_0_170"/>
          <p:cNvSpPr/>
          <p:nvPr/>
        </p:nvSpPr>
        <p:spPr>
          <a:xfrm>
            <a:off x="3333991" y="2084737"/>
            <a:ext cx="2459400" cy="431100"/>
          </a:xfrm>
          <a:prstGeom prst="roundRect">
            <a:avLst>
              <a:gd fmla="val 16667" name="adj"/>
            </a:avLst>
          </a:prstGeom>
          <a:solidFill>
            <a:srgbClr val="ACDED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1" name="Google Shape;431;gfa8e0dded3_0_170"/>
          <p:cNvSpPr/>
          <p:nvPr/>
        </p:nvSpPr>
        <p:spPr>
          <a:xfrm>
            <a:off x="6303337" y="2060997"/>
            <a:ext cx="2459400" cy="431100"/>
          </a:xfrm>
          <a:prstGeom prst="roundRect">
            <a:avLst>
              <a:gd fmla="val 16667" name="adj"/>
            </a:avLst>
          </a:prstGeom>
          <a:solidFill>
            <a:srgbClr val="65C0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6" name="Google Shape;436;p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328794"/>
            <a:ext cx="1364174" cy="2071313"/>
          </a:xfrm>
          <a:prstGeom prst="rect">
            <a:avLst/>
          </a:prstGeom>
          <a:noFill/>
          <a:ln>
            <a:noFill/>
          </a:ln>
        </p:spPr>
      </p:pic>
      <p:sp>
        <p:nvSpPr>
          <p:cNvPr id="437" name="Google Shape;437;p45"/>
          <p:cNvSpPr/>
          <p:nvPr/>
        </p:nvSpPr>
        <p:spPr>
          <a:xfrm>
            <a:off x="347687" y="2399847"/>
            <a:ext cx="2459400" cy="2743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8" name="Google Shape;438;p45"/>
          <p:cNvSpPr/>
          <p:nvPr/>
        </p:nvSpPr>
        <p:spPr>
          <a:xfrm>
            <a:off x="347675" y="2210450"/>
            <a:ext cx="2459400" cy="431100"/>
          </a:xfrm>
          <a:prstGeom prst="roundRect">
            <a:avLst>
              <a:gd fmla="val 16667" name="adj"/>
            </a:avLst>
          </a:prstGeom>
          <a:solidFill>
            <a:srgbClr val="F37A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9" name="Google Shape;439;p45"/>
          <p:cNvSpPr txBox="1"/>
          <p:nvPr/>
        </p:nvSpPr>
        <p:spPr>
          <a:xfrm>
            <a:off x="347575" y="2703252"/>
            <a:ext cx="2459400" cy="14772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تعزيز المناصرة السياسية وملكية المجتمع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0" name="Google Shape;440;p45"/>
          <p:cNvSpPr/>
          <p:nvPr/>
        </p:nvSpPr>
        <p:spPr>
          <a:xfrm>
            <a:off x="3325512" y="2399847"/>
            <a:ext cx="2459400" cy="2743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Google Shape;441;p45"/>
          <p:cNvSpPr txBox="1"/>
          <p:nvPr/>
        </p:nvSpPr>
        <p:spPr>
          <a:xfrm>
            <a:off x="3325400" y="2703252"/>
            <a:ext cx="2459400" cy="14772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دمج الذكاء الاصطناعي والتحليلات التنبؤية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2" name="Google Shape;442;p45"/>
          <p:cNvSpPr/>
          <p:nvPr/>
        </p:nvSpPr>
        <p:spPr>
          <a:xfrm>
            <a:off x="6318712" y="2399847"/>
            <a:ext cx="2459400" cy="2743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3" name="Google Shape;443;p45"/>
          <p:cNvSpPr txBox="1"/>
          <p:nvPr/>
        </p:nvSpPr>
        <p:spPr>
          <a:xfrm>
            <a:off x="6318600" y="2703252"/>
            <a:ext cx="2459400" cy="104641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بناء شراكات متعددة القطاعات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4" name="Google Shape;444;p45"/>
          <p:cNvSpPr txBox="1"/>
          <p:nvPr>
            <p:ph type="title"/>
          </p:nvPr>
        </p:nvSpPr>
        <p:spPr>
          <a:xfrm>
            <a:off x="466725" y="1167994"/>
            <a:ext cx="8431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CCD6"/>
              </a:buClr>
              <a:buSzPts val="4400"/>
              <a:buFont typeface="Tajawal Black"/>
              <a:buNone/>
            </a:pPr>
            <a:r>
              <a:rPr b="0" i="0" lang="en-US" sz="3200" u="none">
                <a:solidFill>
                  <a:srgbClr val="F37A87"/>
                </a:solidFill>
                <a:latin typeface="Tajawal Black"/>
                <a:ea typeface="Tajawal Black"/>
                <a:cs typeface="Tajawal Black"/>
                <a:sym typeface="Tajawal Black"/>
              </a:rPr>
              <a:t>التوصيات: 2) لللإستدامة</a:t>
            </a:r>
            <a:endParaRPr sz="3200">
              <a:solidFill>
                <a:srgbClr val="F37A87"/>
              </a:solidFill>
            </a:endParaRPr>
          </a:p>
        </p:txBody>
      </p:sp>
      <p:pic>
        <p:nvPicPr>
          <p:cNvPr id="445" name="Google Shape;445;p4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  <p:sp>
        <p:nvSpPr>
          <p:cNvPr id="446" name="Google Shape;446;p45"/>
          <p:cNvSpPr/>
          <p:nvPr/>
        </p:nvSpPr>
        <p:spPr>
          <a:xfrm>
            <a:off x="3333188" y="2210450"/>
            <a:ext cx="2459400" cy="431100"/>
          </a:xfrm>
          <a:prstGeom prst="roundRect">
            <a:avLst>
              <a:gd fmla="val 16667" name="adj"/>
            </a:avLst>
          </a:prstGeom>
          <a:solidFill>
            <a:srgbClr val="ACDED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7" name="Google Shape;447;p45"/>
          <p:cNvSpPr/>
          <p:nvPr/>
        </p:nvSpPr>
        <p:spPr>
          <a:xfrm>
            <a:off x="6318725" y="2210450"/>
            <a:ext cx="2459400" cy="431100"/>
          </a:xfrm>
          <a:prstGeom prst="roundRect">
            <a:avLst>
              <a:gd fmla="val 16667" name="adj"/>
            </a:avLst>
          </a:prstGeom>
          <a:solidFill>
            <a:srgbClr val="65C0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46"/>
          <p:cNvSpPr/>
          <p:nvPr/>
        </p:nvSpPr>
        <p:spPr>
          <a:xfrm>
            <a:off x="0" y="1517434"/>
            <a:ext cx="9144000" cy="3626066"/>
          </a:xfrm>
          <a:prstGeom prst="rect">
            <a:avLst/>
          </a:prstGeom>
          <a:solidFill>
            <a:srgbClr val="65C0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3" name="Google Shape;453;p46"/>
          <p:cNvSpPr txBox="1"/>
          <p:nvPr>
            <p:ph idx="4294967295" type="title"/>
          </p:nvPr>
        </p:nvSpPr>
        <p:spPr>
          <a:xfrm>
            <a:off x="461564" y="863384"/>
            <a:ext cx="8431212" cy="654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CCD6"/>
              </a:buClr>
              <a:buSzPts val="4400"/>
              <a:buNone/>
            </a:pPr>
            <a:r>
              <a:rPr b="1" lang="en-US">
                <a:solidFill>
                  <a:srgbClr val="C00000"/>
                </a:solidFill>
              </a:rPr>
              <a:t>جدول مقارن للدراسات الستة ضمن SRM </a:t>
            </a:r>
            <a:endParaRPr sz="3200">
              <a:solidFill>
                <a:srgbClr val="C00000"/>
              </a:solidFill>
            </a:endParaRPr>
          </a:p>
        </p:txBody>
      </p:sp>
      <p:cxnSp>
        <p:nvCxnSpPr>
          <p:cNvPr id="454" name="Google Shape;454;p46"/>
          <p:cNvCxnSpPr/>
          <p:nvPr/>
        </p:nvCxnSpPr>
        <p:spPr>
          <a:xfrm>
            <a:off x="8791775" y="2085975"/>
            <a:ext cx="0" cy="2307300"/>
          </a:xfrm>
          <a:prstGeom prst="straightConnector1">
            <a:avLst/>
          </a:prstGeom>
          <a:noFill/>
          <a:ln cap="flat" cmpd="sng" w="63500">
            <a:solidFill>
              <a:srgbClr val="E7CCD6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descr="star design" id="455" name="Google Shape;455;p46"/>
          <p:cNvPicPr preferRelativeResize="0"/>
          <p:nvPr/>
        </p:nvPicPr>
        <p:blipFill rotWithShape="1">
          <a:blip r:embed="rId3">
            <a:alphaModFix/>
          </a:blip>
          <a:srcRect b="49963" l="49851" r="0" t="0"/>
          <a:stretch/>
        </p:blipFill>
        <p:spPr>
          <a:xfrm>
            <a:off x="0" y="3436144"/>
            <a:ext cx="1710928" cy="1707356"/>
          </a:xfrm>
          <a:prstGeom prst="rect">
            <a:avLst/>
          </a:prstGeom>
          <a:noFill/>
          <a:ln>
            <a:noFill/>
          </a:ln>
        </p:spPr>
      </p:pic>
      <p:pic>
        <p:nvPicPr>
          <p:cNvPr id="456" name="Google Shape;456;p4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57" name="Google Shape;457;p46"/>
          <p:cNvGraphicFramePr/>
          <p:nvPr/>
        </p:nvGraphicFramePr>
        <p:xfrm>
          <a:off x="2" y="1517434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{49E64CC5-B39D-4D5D-BC41-1CD51694EAD7}</a:tableStyleId>
              </a:tblPr>
              <a:tblGrid>
                <a:gridCol w="2108875"/>
                <a:gridCol w="1787275"/>
                <a:gridCol w="1677925"/>
                <a:gridCol w="1984825"/>
                <a:gridCol w="1585100"/>
              </a:tblGrid>
              <a:tr h="230400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أبرز النتائج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المنهجية المستخدمة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الهدف الرئيسي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الدول المشاركة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الموضوع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</a:tr>
              <a:tr h="49270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 u="none" cap="none" strike="noStrike"/>
                        <a:t>هشاشة لدى اللاجئين، مشاكل نفسية، ضعف التخطيط للأزمات</a:t>
                      </a:r>
                      <a:endParaRPr b="0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استبيان إلكتروني للأهالي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فهم تحديات الأهالي في الأزمات وجائحة كورونا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لبنان، الأردن، فلسطين، مصر، تونس، المغرب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 u="none" cap="none" strike="noStrike"/>
                        <a:t> الطفولة المبكرة في الأزمات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</a:tr>
              <a:tr h="5015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 u="none" cap="none" strike="noStrike"/>
                        <a:t>انخفاض الأجور، نقص بالإطار القانوني، الحاجة للتدريب والبناء المؤسسي</a:t>
                      </a:r>
                      <a:endParaRPr b="0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استبيان ومقابلات مع 8,717 مربية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تحسين ظروف عمل المربيات وتقييم بيئة العمل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لبنان، الأردن، فلسطين، مصر، تونس، المغرب، عُمان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 u="none" cap="none" strike="noStrike"/>
                        <a:t> ظروف عمل المربيات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</a:tr>
              <a:tr h="4524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 u="none" cap="none" strike="noStrike"/>
                        <a:t>فجوات في التشريعات، الحاجة إلى مواءمة مع الاتفاقيات الدولية</a:t>
                      </a:r>
                      <a:endParaRPr b="0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مراجعة مكتبية + لقاءات مع خبراء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تقييم الأطر القانونية واقتراح إصلاحات حماية الطفل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لبنان، الأردن، فلسطين، مصر، تونس، المغرب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 u="none" cap="none" strike="noStrike"/>
                        <a:t> حقوق الطفل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</a:tr>
              <a:tr h="4742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 u="none" cap="none" strike="noStrike"/>
                        <a:t>تفاوت المعرفة، ضعف في المعرفة الإجرائية، الحاجة لبرامج توعوية</a:t>
                      </a:r>
                      <a:endParaRPr b="0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استبيان إلكتروني للأهالي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قياس وعي الأهالي حول أثر التغير المناخي على الأطفال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لبنان، الأردن، فلسطين، مصر، تونس، المغرب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 u="none" cap="none" strike="noStrike"/>
                        <a:t> الطفولة المبكرة والبيئة/المناخ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</a:tr>
              <a:tr h="52570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قيد التنفيذ</a:t>
                      </a:r>
                      <a:endParaRPr b="0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استبيان ومجموعات نقاش مع المربين/ات والمدراء والمديرات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تقييم فرص واحتياجات التطوير المهني للمربيات في الحضانات ورياض الاطفال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200"/>
                        <a:t>لبنان</a:t>
                      </a:r>
                      <a:r>
                        <a:rPr lang="en-US" sz="1200"/>
                        <a:t>، الأردن، فلسطين، مصر، تونس، المغرب، عُمان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1200"/>
                        <a:t>التطوير المهني للمربيات</a:t>
                      </a:r>
                      <a:endParaRPr b="1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525" marB="9525" marR="9525" marL="9525" anchor="ctr"/>
                </a:tc>
              </a:tr>
              <a:tr h="9490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قيد التنفيذ</a:t>
                      </a:r>
                      <a:endParaRPr b="0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مجموعات نقاش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مراجعة وتقييم الاستراتيجيات الوطنية للطفولة المبكرة ومدى مواءمتها مع أهداف التنمية المستدامة</a:t>
                      </a:r>
                      <a:endParaRPr sz="1200"/>
                    </a:p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200"/>
                        <a:t>لبنان، </a:t>
                      </a:r>
                      <a:r>
                        <a:rPr lang="en-US" sz="1200"/>
                        <a:t>الأردن، فلسطين، مصر، تونس، المغرب، عُمان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1200"/>
                        <a:t>الاستراتيجيات الوطنية </a:t>
                      </a:r>
                      <a:r>
                        <a:rPr b="1" lang="en-US" sz="1200"/>
                        <a:t>وأهداف</a:t>
                      </a:r>
                      <a:r>
                        <a:rPr b="1" lang="en-US" sz="1200"/>
                        <a:t> التنمية المستدامة</a:t>
                      </a:r>
                      <a:endParaRPr b="1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525" marB="9525" marR="9525" marL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9"/>
          <p:cNvSpPr txBox="1"/>
          <p:nvPr/>
        </p:nvSpPr>
        <p:spPr>
          <a:xfrm>
            <a:off x="2250" y="-73419"/>
            <a:ext cx="9144000" cy="5143500"/>
          </a:xfrm>
          <a:prstGeom prst="rect">
            <a:avLst/>
          </a:prstGeom>
          <a:solidFill>
            <a:srgbClr val="65C0B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3" name="Google Shape;463;p9"/>
          <p:cNvSpPr txBox="1"/>
          <p:nvPr>
            <p:ph type="title"/>
          </p:nvPr>
        </p:nvSpPr>
        <p:spPr>
          <a:xfrm>
            <a:off x="466725" y="2247900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jawal Black"/>
              <a:buNone/>
            </a:pPr>
            <a:r>
              <a:rPr b="0" i="0" lang="en-US" sz="5400" u="none">
                <a:solidFill>
                  <a:schemeClr val="lt1"/>
                </a:solidFill>
                <a:latin typeface="Tajawal Black"/>
                <a:ea typeface="Tajawal Black"/>
                <a:cs typeface="Tajawal Black"/>
                <a:sym typeface="Tajawal Black"/>
              </a:rPr>
              <a:t>شكراً لكم</a:t>
            </a:r>
            <a:endParaRPr/>
          </a:p>
        </p:txBody>
      </p:sp>
      <p:pic>
        <p:nvPicPr>
          <p:cNvPr descr="Design3" id="464" name="Google Shape;464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3139281" y="2247900"/>
            <a:ext cx="1102519" cy="361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5" name="Google Shape;465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24650" y="203800"/>
            <a:ext cx="2276452" cy="564325"/>
          </a:xfrm>
          <a:prstGeom prst="rect">
            <a:avLst/>
          </a:prstGeom>
          <a:noFill/>
          <a:ln>
            <a:noFill/>
          </a:ln>
        </p:spPr>
      </p:pic>
      <p:sp>
        <p:nvSpPr>
          <p:cNvPr id="466" name="Google Shape;466;p9"/>
          <p:cNvSpPr/>
          <p:nvPr/>
        </p:nvSpPr>
        <p:spPr>
          <a:xfrm>
            <a:off x="2250" y="4777400"/>
            <a:ext cx="9144000" cy="362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65C0BA"/>
                </a:solidFill>
                <a:latin typeface="Arial"/>
                <a:ea typeface="Arial"/>
                <a:cs typeface="Arial"/>
                <a:sym typeface="Arial"/>
              </a:rPr>
              <a:t>www.anecd.net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Google Shape;171;p5"/>
          <p:cNvPicPr preferRelativeResize="0"/>
          <p:nvPr/>
        </p:nvPicPr>
        <p:blipFill rotWithShape="1">
          <a:blip r:embed="rId3">
            <a:alphaModFix/>
          </a:blip>
          <a:srcRect b="0" l="-3342" r="16059" t="0"/>
          <a:stretch/>
        </p:blipFill>
        <p:spPr>
          <a:xfrm>
            <a:off x="7953325" y="1440925"/>
            <a:ext cx="1190675" cy="2071299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5"/>
          <p:cNvSpPr/>
          <p:nvPr/>
        </p:nvSpPr>
        <p:spPr>
          <a:xfrm>
            <a:off x="1087314" y="1751106"/>
            <a:ext cx="3041100" cy="33927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5"/>
          <p:cNvSpPr/>
          <p:nvPr/>
        </p:nvSpPr>
        <p:spPr>
          <a:xfrm>
            <a:off x="1087314" y="1677825"/>
            <a:ext cx="3041100" cy="372000"/>
          </a:xfrm>
          <a:prstGeom prst="roundRect">
            <a:avLst>
              <a:gd fmla="val 16667" name="adj"/>
            </a:avLst>
          </a:prstGeom>
          <a:solidFill>
            <a:srgbClr val="F37A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5"/>
          <p:cNvSpPr txBox="1"/>
          <p:nvPr/>
        </p:nvSpPr>
        <p:spPr>
          <a:xfrm>
            <a:off x="1087314" y="1677825"/>
            <a:ext cx="30411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2</a:t>
            </a:r>
            <a:endParaRPr b="0" i="0" sz="27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5"/>
          <p:cNvSpPr txBox="1"/>
          <p:nvPr/>
        </p:nvSpPr>
        <p:spPr>
          <a:xfrm>
            <a:off x="1240971" y="2123106"/>
            <a:ext cx="2549794" cy="304695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إطلاق نموذج البحث الاستراتيجي (SRM) كأداة لتوجيه وتنسيق الأبحاث ذات الأثر السياسي والتطبيقي</a:t>
            </a: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6" name="Google Shape;176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5"/>
          <p:cNvSpPr/>
          <p:nvPr/>
        </p:nvSpPr>
        <p:spPr>
          <a:xfrm>
            <a:off x="4581664" y="1751106"/>
            <a:ext cx="3041100" cy="33927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5"/>
          <p:cNvSpPr/>
          <p:nvPr/>
        </p:nvSpPr>
        <p:spPr>
          <a:xfrm>
            <a:off x="4581664" y="1677825"/>
            <a:ext cx="3041100" cy="372000"/>
          </a:xfrm>
          <a:prstGeom prst="roundRect">
            <a:avLst>
              <a:gd fmla="val 16667" name="adj"/>
            </a:avLst>
          </a:prstGeom>
          <a:solidFill>
            <a:srgbClr val="F37A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5"/>
          <p:cNvSpPr txBox="1"/>
          <p:nvPr/>
        </p:nvSpPr>
        <p:spPr>
          <a:xfrm>
            <a:off x="4581664" y="1677825"/>
            <a:ext cx="3041100" cy="37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1</a:t>
            </a:r>
            <a:endParaRPr b="0" i="0" sz="27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5"/>
          <p:cNvSpPr txBox="1"/>
          <p:nvPr/>
        </p:nvSpPr>
        <p:spPr>
          <a:xfrm>
            <a:off x="4683125" y="2358094"/>
            <a:ext cx="2838178" cy="14772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الشبكة العربية للطفولة المبكرة كمظلة إقليمية لتوحيد الجهود البحثية</a:t>
            </a: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181" name="Google Shape;181;p5"/>
          <p:cNvSpPr/>
          <p:nvPr/>
        </p:nvSpPr>
        <p:spPr>
          <a:xfrm>
            <a:off x="1593667" y="893867"/>
            <a:ext cx="6257110" cy="6558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7D7D"/>
                </a:solidFill>
                <a:latin typeface="Calibri"/>
                <a:ea typeface="Calibri"/>
                <a:cs typeface="Calibri"/>
                <a:sym typeface="Calibri"/>
              </a:rPr>
              <a:t>دور الشبكة العربية للطفولة</a:t>
            </a:r>
            <a:endParaRPr b="0" i="0" sz="3600" u="none" cap="none" strike="noStrike">
              <a:solidFill>
                <a:srgbClr val="FF7D7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fa8e0dded3_0_33"/>
          <p:cNvSpPr txBox="1"/>
          <p:nvPr/>
        </p:nvSpPr>
        <p:spPr>
          <a:xfrm>
            <a:off x="0" y="1928813"/>
            <a:ext cx="9144000" cy="3214687"/>
          </a:xfrm>
          <a:prstGeom prst="rect">
            <a:avLst/>
          </a:prstGeom>
          <a:solidFill>
            <a:srgbClr val="ACDED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gfa8e0dded3_0_33"/>
          <p:cNvSpPr/>
          <p:nvPr/>
        </p:nvSpPr>
        <p:spPr>
          <a:xfrm>
            <a:off x="5030775" y="3929363"/>
            <a:ext cx="3678600" cy="918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8888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gfa8e0dded3_0_33"/>
          <p:cNvSpPr/>
          <p:nvPr/>
        </p:nvSpPr>
        <p:spPr>
          <a:xfrm>
            <a:off x="505450" y="3929363"/>
            <a:ext cx="3678600" cy="918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8888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gfa8e0dded3_0_33"/>
          <p:cNvSpPr/>
          <p:nvPr/>
        </p:nvSpPr>
        <p:spPr>
          <a:xfrm>
            <a:off x="5030775" y="2188134"/>
            <a:ext cx="3678600" cy="918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8888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gfa8e0dded3_0_33"/>
          <p:cNvSpPr/>
          <p:nvPr/>
        </p:nvSpPr>
        <p:spPr>
          <a:xfrm>
            <a:off x="509000" y="2200050"/>
            <a:ext cx="3678600" cy="918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8888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gfa8e0dded3_0_33"/>
          <p:cNvSpPr txBox="1"/>
          <p:nvPr/>
        </p:nvSpPr>
        <p:spPr>
          <a:xfrm>
            <a:off x="660400" y="2355909"/>
            <a:ext cx="3368700" cy="6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يربط البحث بالأهداف التنظيمية والأولويات الاستراتيجية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gfa8e0dded3_0_33"/>
          <p:cNvSpPr/>
          <p:nvPr/>
        </p:nvSpPr>
        <p:spPr>
          <a:xfrm>
            <a:off x="1142600" y="1928813"/>
            <a:ext cx="2411400" cy="401100"/>
          </a:xfrm>
          <a:prstGeom prst="roundRect">
            <a:avLst>
              <a:gd fmla="val 16667" name="adj"/>
            </a:avLst>
          </a:prstGeom>
          <a:solidFill>
            <a:srgbClr val="F37A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gfa8e0dded3_0_33"/>
          <p:cNvSpPr/>
          <p:nvPr/>
        </p:nvSpPr>
        <p:spPr>
          <a:xfrm>
            <a:off x="5664375" y="1928813"/>
            <a:ext cx="2411400" cy="401100"/>
          </a:xfrm>
          <a:prstGeom prst="roundRect">
            <a:avLst>
              <a:gd fmla="val 16667" name="adj"/>
            </a:avLst>
          </a:prstGeom>
          <a:solidFill>
            <a:srgbClr val="E7CC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gfa8e0dded3_0_33"/>
          <p:cNvSpPr/>
          <p:nvPr/>
        </p:nvSpPr>
        <p:spPr>
          <a:xfrm>
            <a:off x="1158925" y="3686813"/>
            <a:ext cx="2411400" cy="401100"/>
          </a:xfrm>
          <a:prstGeom prst="roundRect">
            <a:avLst>
              <a:gd fmla="val 16667" name="adj"/>
            </a:avLst>
          </a:prstGeom>
          <a:solidFill>
            <a:srgbClr val="88888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gfa8e0dded3_0_33"/>
          <p:cNvSpPr/>
          <p:nvPr/>
        </p:nvSpPr>
        <p:spPr>
          <a:xfrm>
            <a:off x="5664375" y="3688013"/>
            <a:ext cx="2411400" cy="401100"/>
          </a:xfrm>
          <a:prstGeom prst="roundRect">
            <a:avLst>
              <a:gd fmla="val 16667" name="adj"/>
            </a:avLst>
          </a:prstGeom>
          <a:solidFill>
            <a:srgbClr val="65C0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gfa8e0dded3_0_33"/>
          <p:cNvSpPr txBox="1"/>
          <p:nvPr>
            <p:ph type="title"/>
          </p:nvPr>
        </p:nvSpPr>
        <p:spPr>
          <a:xfrm>
            <a:off x="466725" y="1167994"/>
            <a:ext cx="8431200" cy="45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CCD6"/>
              </a:buClr>
              <a:buSzPts val="4400"/>
              <a:buNone/>
            </a:pPr>
            <a:r>
              <a:rPr b="1" lang="en-US">
                <a:solidFill>
                  <a:srgbClr val="FF7D7D"/>
                </a:solidFill>
              </a:rPr>
              <a:t>ما هو نموذج  SRM؟</a:t>
            </a:r>
            <a:endParaRPr sz="3200">
              <a:solidFill>
                <a:srgbClr val="FF7D7D"/>
              </a:solidFill>
            </a:endParaRPr>
          </a:p>
        </p:txBody>
      </p:sp>
      <p:sp>
        <p:nvSpPr>
          <p:cNvPr id="197" name="Google Shape;197;gfa8e0dded3_0_33"/>
          <p:cNvSpPr txBox="1"/>
          <p:nvPr/>
        </p:nvSpPr>
        <p:spPr>
          <a:xfrm>
            <a:off x="1195325" y="1928813"/>
            <a:ext cx="2303400" cy="40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2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gfa8e0dded3_0_33"/>
          <p:cNvSpPr txBox="1"/>
          <p:nvPr/>
        </p:nvSpPr>
        <p:spPr>
          <a:xfrm>
            <a:off x="5715825" y="1928813"/>
            <a:ext cx="2303400" cy="40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1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gfa8e0dded3_0_33"/>
          <p:cNvSpPr txBox="1"/>
          <p:nvPr/>
        </p:nvSpPr>
        <p:spPr>
          <a:xfrm>
            <a:off x="4956402" y="2355909"/>
            <a:ext cx="3678598" cy="6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نموذج بحث استراتيجي تشاركي طورته الشبكة العربية للطفولة المبكرة</a:t>
            </a:r>
            <a:endParaRPr b="0" i="0" sz="2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gfa8e0dded3_0_33"/>
          <p:cNvSpPr txBox="1"/>
          <p:nvPr/>
        </p:nvSpPr>
        <p:spPr>
          <a:xfrm>
            <a:off x="660400" y="4127559"/>
            <a:ext cx="3368700" cy="6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يركز على الاستدامة، والقدرة على التكيف، والتأثير السياسي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gfa8e0dded3_0_33"/>
          <p:cNvSpPr txBox="1"/>
          <p:nvPr/>
        </p:nvSpPr>
        <p:spPr>
          <a:xfrm>
            <a:off x="1195325" y="3700463"/>
            <a:ext cx="2303400" cy="40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4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gfa8e0dded3_0_33"/>
          <p:cNvSpPr txBox="1"/>
          <p:nvPr/>
        </p:nvSpPr>
        <p:spPr>
          <a:xfrm>
            <a:off x="5715825" y="3700463"/>
            <a:ext cx="2303400" cy="40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3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gfa8e0dded3_0_33"/>
          <p:cNvSpPr txBox="1"/>
          <p:nvPr/>
        </p:nvSpPr>
        <p:spPr>
          <a:xfrm>
            <a:off x="4956401" y="4127559"/>
            <a:ext cx="3752973" cy="6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يدمج الجوانب المعرفية، الاجتماعية، العاطفية، والجسدية لتنمية الطفل</a:t>
            </a:r>
            <a:endParaRPr b="0" i="0" sz="2400" u="none" cap="none" strike="noStrike">
              <a:solidFill>
                <a:srgbClr val="000000"/>
              </a:solidFill>
              <a:latin typeface="Tajawal Medium"/>
              <a:ea typeface="Tajawal Medium"/>
              <a:cs typeface="Tajawal Medium"/>
              <a:sym typeface="Tajawal Medium"/>
            </a:endParaRPr>
          </a:p>
        </p:txBody>
      </p:sp>
      <p:pic>
        <p:nvPicPr>
          <p:cNvPr id="204" name="Google Shape;204;gfa8e0dded3_0_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"/>
          <p:cNvSpPr/>
          <p:nvPr/>
        </p:nvSpPr>
        <p:spPr>
          <a:xfrm>
            <a:off x="0" y="1971300"/>
            <a:ext cx="9144000" cy="31722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2"/>
          <p:cNvSpPr txBox="1"/>
          <p:nvPr>
            <p:ph type="title"/>
          </p:nvPr>
        </p:nvSpPr>
        <p:spPr>
          <a:xfrm>
            <a:off x="444891" y="902421"/>
            <a:ext cx="8431200" cy="77889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CCD6"/>
              </a:buClr>
              <a:buSzPts val="4400"/>
              <a:buNone/>
            </a:pPr>
            <a:r>
              <a:rPr b="1" lang="en-US">
                <a:solidFill>
                  <a:srgbClr val="FF7D7D"/>
                </a:solidFill>
              </a:rPr>
              <a:t>تصوّر وتطوير نموذج البحث الاستراتيجي (SRM)</a:t>
            </a:r>
            <a:endParaRPr sz="3200">
              <a:solidFill>
                <a:srgbClr val="FF7D7D"/>
              </a:solidFill>
            </a:endParaRPr>
          </a:p>
        </p:txBody>
      </p:sp>
      <p:sp>
        <p:nvSpPr>
          <p:cNvPr id="211" name="Google Shape;211;p2"/>
          <p:cNvSpPr txBox="1"/>
          <p:nvPr>
            <p:ph idx="1" type="body"/>
          </p:nvPr>
        </p:nvSpPr>
        <p:spPr>
          <a:xfrm>
            <a:off x="88491" y="1971300"/>
            <a:ext cx="8967018" cy="31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b="1" lang="en-US" sz="1800"/>
              <a:t>الأسئلة التأسيسية التي قادت إلى تطوير النموذج</a:t>
            </a:r>
            <a:endParaRPr sz="1800"/>
          </a:p>
          <a:p>
            <a:pPr indent="-342900" lvl="0" marL="457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b="1" lang="en-US" sz="1800">
                <a:solidFill>
                  <a:srgbClr val="C00000"/>
                </a:solidFill>
              </a:rPr>
              <a:t>كيف يمكن إجراء أو دعم أبحاث </a:t>
            </a:r>
            <a:r>
              <a:rPr lang="en-US" sz="1800"/>
              <a:t>حول الجوانب المختلفة لتنمية الطفولة المبكرة (المعرفية، الاجتماعية، العاطفية، الجسدية)؟</a:t>
            </a:r>
            <a:endParaRPr sz="1800"/>
          </a:p>
          <a:p>
            <a:pPr indent="-342900" lvl="0" marL="457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b="1" lang="en-US" sz="1800">
                <a:solidFill>
                  <a:srgbClr val="C00000"/>
                </a:solidFill>
              </a:rPr>
              <a:t>ما هي الآليات المناسبة </a:t>
            </a:r>
            <a:r>
              <a:rPr lang="en-US" sz="1800"/>
              <a:t>لجمع البيانات حول مؤشرات تنمية الطفولة المبكرة مثل التعليم الجيد، الصحة، وخدمات دعم الأسرة؟</a:t>
            </a:r>
            <a:endParaRPr sz="1800"/>
          </a:p>
          <a:p>
            <a:pPr indent="-342900" lvl="0" marL="457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b="1" lang="en-US" sz="1800">
                <a:solidFill>
                  <a:srgbClr val="C00000"/>
                </a:solidFill>
              </a:rPr>
              <a:t>كيف يمكن تقييم فعالية البرامج والتدخلات </a:t>
            </a:r>
            <a:r>
              <a:rPr lang="en-US" sz="1800"/>
              <a:t>الحالية لتحديد أثرها على الأطفال والأسر؟</a:t>
            </a:r>
            <a:endParaRPr sz="1800"/>
          </a:p>
          <a:p>
            <a:pPr indent="-342900" lvl="0" marL="457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b="1" lang="en-US" sz="1800">
                <a:solidFill>
                  <a:srgbClr val="C00000"/>
                </a:solidFill>
              </a:rPr>
              <a:t>ما هي الاستراتيجيات اللازمة </a:t>
            </a:r>
            <a:r>
              <a:rPr lang="en-US" sz="1800"/>
              <a:t>لبناء قدرات الباحثين والممارسين وصناع السياسات في مجال أبحاث وتقييم الطفولة المبكرة؟</a:t>
            </a:r>
            <a:endParaRPr sz="1800"/>
          </a:p>
          <a:p>
            <a:pPr indent="-342900" lvl="0" marL="457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b="1" lang="en-US" sz="1800">
                <a:solidFill>
                  <a:srgbClr val="C00000"/>
                </a:solidFill>
              </a:rPr>
              <a:t>ما هي المنصات التي يجب تطويرها </a:t>
            </a:r>
            <a:r>
              <a:rPr lang="en-US" sz="1800"/>
              <a:t>لمشاركة نتائج الأبحاث والممارسات الفضلى والدروس المستفادة مع أصحاب المصلحة وصناع القرار في المنطقة العربية وخارجها؟</a:t>
            </a:r>
            <a:endParaRPr sz="1800"/>
          </a:p>
        </p:txBody>
      </p:sp>
      <p:cxnSp>
        <p:nvCxnSpPr>
          <p:cNvPr id="212" name="Google Shape;212;p2"/>
          <p:cNvCxnSpPr/>
          <p:nvPr/>
        </p:nvCxnSpPr>
        <p:spPr>
          <a:xfrm>
            <a:off x="8791775" y="2085975"/>
            <a:ext cx="0" cy="2307300"/>
          </a:xfrm>
          <a:prstGeom prst="straightConnector1">
            <a:avLst/>
          </a:prstGeom>
          <a:noFill/>
          <a:ln cap="flat" cmpd="sng" w="63500">
            <a:solidFill>
              <a:srgbClr val="E7CCD6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descr="star design" id="213" name="Google Shape;213;p2"/>
          <p:cNvPicPr preferRelativeResize="0"/>
          <p:nvPr/>
        </p:nvPicPr>
        <p:blipFill rotWithShape="1">
          <a:blip r:embed="rId3">
            <a:alphaModFix/>
          </a:blip>
          <a:srcRect b="49962" l="49851" r="0" t="0"/>
          <a:stretch/>
        </p:blipFill>
        <p:spPr>
          <a:xfrm>
            <a:off x="0" y="3224900"/>
            <a:ext cx="1922625" cy="1918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4" name="Google Shape;214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7"/>
          <p:cNvSpPr/>
          <p:nvPr/>
        </p:nvSpPr>
        <p:spPr>
          <a:xfrm>
            <a:off x="0" y="1201783"/>
            <a:ext cx="9144000" cy="3941717"/>
          </a:xfrm>
          <a:prstGeom prst="rect">
            <a:avLst/>
          </a:prstGeom>
          <a:solidFill>
            <a:srgbClr val="65C0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7"/>
          <p:cNvSpPr txBox="1"/>
          <p:nvPr>
            <p:ph idx="4294967295" type="title"/>
          </p:nvPr>
        </p:nvSpPr>
        <p:spPr>
          <a:xfrm>
            <a:off x="461564" y="863384"/>
            <a:ext cx="8431212" cy="4607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CCD6"/>
              </a:buClr>
              <a:buSzPts val="4400"/>
              <a:buNone/>
            </a:pPr>
            <a:r>
              <a:rPr b="1" lang="en-US">
                <a:solidFill>
                  <a:srgbClr val="FF7D7D"/>
                </a:solidFill>
              </a:rPr>
              <a:t>أهداف النموذج البحثي</a:t>
            </a:r>
            <a:br>
              <a:rPr b="1" lang="en-US"/>
            </a:br>
            <a:endParaRPr sz="3200">
              <a:solidFill>
                <a:srgbClr val="C00000"/>
              </a:solidFill>
            </a:endParaRPr>
          </a:p>
        </p:txBody>
      </p:sp>
      <p:cxnSp>
        <p:nvCxnSpPr>
          <p:cNvPr id="221" name="Google Shape;221;p7"/>
          <p:cNvCxnSpPr/>
          <p:nvPr/>
        </p:nvCxnSpPr>
        <p:spPr>
          <a:xfrm>
            <a:off x="8791775" y="2085975"/>
            <a:ext cx="0" cy="2307300"/>
          </a:xfrm>
          <a:prstGeom prst="straightConnector1">
            <a:avLst/>
          </a:prstGeom>
          <a:noFill/>
          <a:ln cap="flat" cmpd="sng" w="63500">
            <a:solidFill>
              <a:srgbClr val="E7CCD6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descr="star design" id="222" name="Google Shape;222;p7"/>
          <p:cNvPicPr preferRelativeResize="0"/>
          <p:nvPr/>
        </p:nvPicPr>
        <p:blipFill rotWithShape="1">
          <a:blip r:embed="rId3">
            <a:alphaModFix/>
          </a:blip>
          <a:srcRect b="49963" l="49851" r="0" t="0"/>
          <a:stretch/>
        </p:blipFill>
        <p:spPr>
          <a:xfrm>
            <a:off x="0" y="3436144"/>
            <a:ext cx="1710928" cy="170735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3" name="Google Shape;223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24" name="Google Shape;224;p7"/>
          <p:cNvGraphicFramePr/>
          <p:nvPr/>
        </p:nvGraphicFramePr>
        <p:xfrm>
          <a:off x="0" y="1260513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{49E64CC5-B39D-4D5D-BC41-1CD51694EAD7}</a:tableStyleId>
              </a:tblPr>
              <a:tblGrid>
                <a:gridCol w="7706525"/>
                <a:gridCol w="1332975"/>
              </a:tblGrid>
              <a:tr h="278125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</a:tr>
              <a:tr h="507725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800" u="none" cap="none" strike="noStrike">
                          <a:solidFill>
                            <a:srgbClr val="80350E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الوصف التنفيذي</a:t>
                      </a:r>
                      <a:endParaRPr sz="2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800" u="none" cap="none" strike="noStrike">
                          <a:solidFill>
                            <a:srgbClr val="80350E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الهدف</a:t>
                      </a:r>
                      <a:endParaRPr sz="2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/>
                </a:tc>
              </a:tr>
              <a:tr h="82240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2400" u="none" cap="none" strike="noStrike">
                          <a:solidFill>
                            <a:srgbClr val="80350E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تطوير إطار بحثي إقليمي يعكس أولويات الطفولة المبكرة في السياقات العربية</a:t>
                      </a:r>
                      <a:r>
                        <a:rPr b="0" lang="en-US" sz="2400" u="none" cap="none" strike="noStrike">
                          <a:solidFill>
                            <a:srgbClr val="80350E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</a:t>
                      </a:r>
                      <a:endParaRPr b="0" sz="2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 u="none" cap="none" strike="noStrike">
                          <a:solidFill>
                            <a:srgbClr val="80350E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b="1" sz="2400" u="none" cap="none" strike="noStrike">
                        <a:solidFill>
                          <a:srgbClr val="80350E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/>
                </a:tc>
              </a:tr>
              <a:tr h="52660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2400" u="none" cap="none" strike="noStrike">
                          <a:solidFill>
                            <a:srgbClr val="80350E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دعم إنتاج المعرفة التطبيقية التي تغذي السياسات والبرامج الوطنية</a:t>
                      </a:r>
                      <a:r>
                        <a:rPr b="0" lang="en-US" sz="2400" u="none" cap="none" strike="noStrike">
                          <a:solidFill>
                            <a:srgbClr val="80350E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</a:t>
                      </a:r>
                      <a:endParaRPr b="0" sz="2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 u="none" cap="none" strike="noStrike">
                          <a:solidFill>
                            <a:srgbClr val="80350E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b="1" sz="2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/>
                </a:tc>
              </a:tr>
              <a:tr h="52660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2400" u="none" cap="none" strike="noStrike">
                          <a:solidFill>
                            <a:srgbClr val="80350E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بناء منظومة مؤشرات قابلة للقياس تربط بين البحث والمساءلة التنموية</a:t>
                      </a:r>
                      <a:r>
                        <a:rPr b="0" lang="en-US" sz="2400" u="none" cap="none" strike="noStrike">
                          <a:solidFill>
                            <a:srgbClr val="80350E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</a:t>
                      </a:r>
                      <a:endParaRPr b="0" sz="2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 u="none" cap="none" strike="noStrike">
                          <a:solidFill>
                            <a:srgbClr val="80350E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b="1" sz="2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/>
                </a:tc>
              </a:tr>
              <a:tr h="52660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2400" u="none" cap="none" strike="noStrike">
                          <a:solidFill>
                            <a:srgbClr val="80350E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تعزيز قدرات الباحثين والممارسين في تصميم وتنفيذ وتقييم الأبحاث</a:t>
                      </a:r>
                      <a:r>
                        <a:rPr b="0" lang="en-US" sz="2400" u="none" cap="none" strike="noStrike">
                          <a:solidFill>
                            <a:srgbClr val="80350E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</a:t>
                      </a:r>
                      <a:endParaRPr b="0" sz="2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 u="none" cap="none" strike="noStrike">
                          <a:solidFill>
                            <a:srgbClr val="80350E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 b="1" sz="2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/>
                </a:tc>
              </a:tr>
              <a:tr h="52660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2400" u="none" cap="none" strike="noStrike">
                          <a:solidFill>
                            <a:srgbClr val="80350E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خلق منصات تشاركية لتبادل المعرفة بين الدول والمجتمعات المهنية</a:t>
                      </a:r>
                      <a:r>
                        <a:rPr b="0" lang="en-US" sz="2400" u="none" cap="none" strike="noStrike">
                          <a:solidFill>
                            <a:srgbClr val="80350E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</a:t>
                      </a:r>
                      <a:endParaRPr b="0" sz="2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 u="none" cap="none" strike="noStrike">
                          <a:solidFill>
                            <a:srgbClr val="80350E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 b="1" sz="2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9525" marR="9525" marL="9525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5"/>
          <p:cNvSpPr/>
          <p:nvPr/>
        </p:nvSpPr>
        <p:spPr>
          <a:xfrm>
            <a:off x="0" y="1701613"/>
            <a:ext cx="9144000" cy="3441887"/>
          </a:xfrm>
          <a:prstGeom prst="rect">
            <a:avLst/>
          </a:prstGeom>
          <a:solidFill>
            <a:srgbClr val="65C0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15"/>
          <p:cNvSpPr txBox="1"/>
          <p:nvPr>
            <p:ph idx="4294967295" type="title"/>
          </p:nvPr>
        </p:nvSpPr>
        <p:spPr>
          <a:xfrm>
            <a:off x="538982" y="896300"/>
            <a:ext cx="8431212" cy="4873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CCD6"/>
              </a:buClr>
              <a:buSzPts val="4400"/>
              <a:buNone/>
            </a:pPr>
            <a:r>
              <a:rPr b="1" lang="en-US">
                <a:solidFill>
                  <a:srgbClr val="FF7D7D"/>
                </a:solidFill>
              </a:rPr>
              <a:t>مقارنة بين SRM والنماذج الأخرى</a:t>
            </a:r>
            <a:endParaRPr sz="3200">
              <a:solidFill>
                <a:srgbClr val="FF7D7D"/>
              </a:solidFill>
            </a:endParaRPr>
          </a:p>
        </p:txBody>
      </p:sp>
      <p:cxnSp>
        <p:nvCxnSpPr>
          <p:cNvPr id="231" name="Google Shape;231;p15"/>
          <p:cNvCxnSpPr/>
          <p:nvPr/>
        </p:nvCxnSpPr>
        <p:spPr>
          <a:xfrm>
            <a:off x="8791775" y="2085975"/>
            <a:ext cx="0" cy="2307300"/>
          </a:xfrm>
          <a:prstGeom prst="straightConnector1">
            <a:avLst/>
          </a:prstGeom>
          <a:noFill/>
          <a:ln cap="flat" cmpd="sng" w="63500">
            <a:solidFill>
              <a:srgbClr val="E7CCD6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descr="star design" id="232" name="Google Shape;232;p15"/>
          <p:cNvPicPr preferRelativeResize="0"/>
          <p:nvPr/>
        </p:nvPicPr>
        <p:blipFill rotWithShape="1">
          <a:blip r:embed="rId3">
            <a:alphaModFix/>
          </a:blip>
          <a:srcRect b="49963" l="49851" r="0" t="0"/>
          <a:stretch/>
        </p:blipFill>
        <p:spPr>
          <a:xfrm>
            <a:off x="0" y="3436144"/>
            <a:ext cx="1710928" cy="1707356"/>
          </a:xfrm>
          <a:prstGeom prst="rect">
            <a:avLst/>
          </a:prstGeom>
          <a:noFill/>
          <a:ln>
            <a:noFill/>
          </a:ln>
        </p:spPr>
      </p:pic>
      <p:pic>
        <p:nvPicPr>
          <p:cNvPr id="233" name="Google Shape;233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34" name="Google Shape;234;p15"/>
          <p:cNvGraphicFramePr/>
          <p:nvPr/>
        </p:nvGraphicFramePr>
        <p:xfrm>
          <a:off x="0" y="1701612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{7F05C284-E7C8-4642-BC6E-528AB9A2735C}</a:tableStyleId>
              </a:tblPr>
              <a:tblGrid>
                <a:gridCol w="2318650"/>
                <a:gridCol w="2364950"/>
                <a:gridCol w="2341800"/>
                <a:gridCol w="2118575"/>
              </a:tblGrid>
              <a:tr h="1124275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cap="none" strike="noStrike">
                          <a:solidFill>
                            <a:srgbClr val="C00000"/>
                          </a:solidFill>
                        </a:rPr>
                        <a:t>SRM </a:t>
                      </a:r>
                      <a:endParaRPr sz="2400" u="none" cap="none" strike="noStrike">
                        <a:solidFill>
                          <a:srgbClr val="C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cap="none" strike="noStrike">
                          <a:solidFill>
                            <a:srgbClr val="C00000"/>
                          </a:solidFill>
                        </a:rPr>
                        <a:t>البحث التشاركي المجتمعي (CBPR)</a:t>
                      </a:r>
                      <a:endParaRPr sz="2400" u="none" cap="none" strike="noStrike">
                        <a:solidFill>
                          <a:srgbClr val="C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cap="none" strike="noStrike">
                          <a:solidFill>
                            <a:srgbClr val="C00000"/>
                          </a:solidFill>
                        </a:rPr>
                        <a:t>البحث الإجرائي (AR)</a:t>
                      </a:r>
                      <a:endParaRPr sz="2400" u="none" cap="none" strike="noStrike">
                        <a:solidFill>
                          <a:srgbClr val="C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1" lang="en-US" sz="2400" u="none" cap="none" strike="noStrike">
                          <a:solidFill>
                            <a:srgbClr val="C00000"/>
                          </a:solidFill>
                        </a:rPr>
                        <a:t>     المعيار</a:t>
                      </a:r>
                      <a:endParaRPr b="1" sz="2400" u="none" cap="none" strike="noStrike">
                        <a:solidFill>
                          <a:srgbClr val="C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525" marB="9525" marR="9525" marL="9525" anchor="ctr"/>
                </a:tc>
              </a:tr>
              <a:tr h="579400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0" lang="en-US" sz="2400" u="none" cap="none" strike="noStrike">
                          <a:solidFill>
                            <a:schemeClr val="dk1"/>
                          </a:solidFill>
                        </a:rPr>
                        <a:t>التوافق الاستراتيجي</a:t>
                      </a:r>
                      <a:endParaRPr b="0" sz="2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cap="none" strike="noStrike">
                          <a:solidFill>
                            <a:schemeClr val="dk1"/>
                          </a:solidFill>
                        </a:rPr>
                        <a:t>تمكين المجتمع</a:t>
                      </a:r>
                      <a:endParaRPr sz="2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cap="none" strike="noStrike">
                          <a:solidFill>
                            <a:schemeClr val="dk1"/>
                          </a:solidFill>
                        </a:rPr>
                        <a:t>حل المشكلات</a:t>
                      </a:r>
                      <a:endParaRPr sz="2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1" lang="en-US" sz="2400" u="none" cap="none" strike="noStrike">
                          <a:solidFill>
                            <a:schemeClr val="dk1"/>
                          </a:solidFill>
                        </a:rPr>
                        <a:t>    التركيز</a:t>
                      </a:r>
                      <a:endParaRPr b="1" sz="2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525" marB="9525" marR="9525" marL="9525" anchor="ctr"/>
                </a:tc>
              </a:tr>
              <a:tr h="579400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0" lang="en-US" sz="2400" u="none" cap="none" strike="noStrike">
                          <a:solidFill>
                            <a:schemeClr val="dk1"/>
                          </a:solidFill>
                        </a:rPr>
                        <a:t>مؤسساتي</a:t>
                      </a:r>
                      <a:endParaRPr b="0" sz="2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cap="none" strike="noStrike">
                          <a:solidFill>
                            <a:schemeClr val="dk1"/>
                          </a:solidFill>
                        </a:rPr>
                        <a:t>مجتمعي</a:t>
                      </a:r>
                      <a:endParaRPr sz="2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cap="none" strike="noStrike">
                          <a:solidFill>
                            <a:schemeClr val="dk1"/>
                          </a:solidFill>
                        </a:rPr>
                        <a:t>تعاوني</a:t>
                      </a:r>
                      <a:endParaRPr sz="2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1" lang="en-US" sz="2400" u="none" cap="none" strike="noStrike">
                          <a:solidFill>
                            <a:schemeClr val="dk1"/>
                          </a:solidFill>
                        </a:rPr>
                        <a:t>    أصحاب المصلحة</a:t>
                      </a:r>
                      <a:endParaRPr b="1" sz="2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525" marB="9525" marR="9525" marL="9525" anchor="ctr"/>
                </a:tc>
              </a:tr>
              <a:tr h="579400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0" lang="en-US" sz="2400" u="none" cap="none" strike="noStrike">
                          <a:solidFill>
                            <a:schemeClr val="dk1"/>
                          </a:solidFill>
                        </a:rPr>
                        <a:t>مختلطة واستراتيجية</a:t>
                      </a:r>
                      <a:endParaRPr b="0" sz="2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cap="none" strike="noStrike">
                          <a:solidFill>
                            <a:schemeClr val="dk1"/>
                          </a:solidFill>
                        </a:rPr>
                        <a:t>مرنة واستجابية</a:t>
                      </a:r>
                      <a:endParaRPr sz="2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cap="none" strike="noStrike">
                          <a:solidFill>
                            <a:schemeClr val="dk1"/>
                          </a:solidFill>
                        </a:rPr>
                        <a:t>دورية</a:t>
                      </a:r>
                      <a:endParaRPr sz="2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1" lang="en-US" sz="2400" u="none" cap="none" strike="noStrike">
                          <a:solidFill>
                            <a:schemeClr val="dk1"/>
                          </a:solidFill>
                        </a:rPr>
                        <a:t>    المنهجية</a:t>
                      </a:r>
                      <a:endParaRPr b="1" sz="2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525" marB="9525" marR="9525" marL="9525" anchor="ctr"/>
                </a:tc>
              </a:tr>
              <a:tr h="579400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0" lang="en-US" sz="2400" u="none" cap="none" strike="noStrike">
                          <a:solidFill>
                            <a:schemeClr val="dk1"/>
                          </a:solidFill>
                        </a:rPr>
                        <a:t>سياسات واستراتيجيات</a:t>
                      </a:r>
                      <a:endParaRPr b="0" sz="2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cap="none" strike="noStrike">
                          <a:solidFill>
                            <a:schemeClr val="dk1"/>
                          </a:solidFill>
                        </a:rPr>
                        <a:t>تغيير اجتماعي</a:t>
                      </a:r>
                      <a:endParaRPr sz="2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cap="none" strike="noStrike">
                          <a:solidFill>
                            <a:schemeClr val="dk1"/>
                          </a:solidFill>
                        </a:rPr>
                        <a:t>تحسينات عملية</a:t>
                      </a:r>
                      <a:endParaRPr sz="2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525" marB="9525" marR="9525" marL="952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1" lang="en-US" sz="2400" u="none" cap="none" strike="noStrike">
                          <a:solidFill>
                            <a:schemeClr val="dk1"/>
                          </a:solidFill>
                        </a:rPr>
                        <a:t>   النتائج</a:t>
                      </a:r>
                      <a:endParaRPr b="1" sz="2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9525" marB="9525" marR="9525" marL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6"/>
          <p:cNvSpPr/>
          <p:nvPr/>
        </p:nvSpPr>
        <p:spPr>
          <a:xfrm>
            <a:off x="88491" y="1951568"/>
            <a:ext cx="9144000" cy="31722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16"/>
          <p:cNvSpPr txBox="1"/>
          <p:nvPr>
            <p:ph type="title"/>
          </p:nvPr>
        </p:nvSpPr>
        <p:spPr>
          <a:xfrm>
            <a:off x="251224" y="755600"/>
            <a:ext cx="8431200" cy="77889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CCD6"/>
              </a:buClr>
              <a:buSzPts val="4400"/>
              <a:buNone/>
            </a:pPr>
            <a:r>
              <a:rPr b="1" lang="en-US">
                <a:solidFill>
                  <a:srgbClr val="FF7D7D"/>
                </a:solidFill>
              </a:rPr>
              <a:t>من التساؤل إلى التطبيق</a:t>
            </a:r>
            <a:endParaRPr sz="3200">
              <a:solidFill>
                <a:srgbClr val="FF7D7D"/>
              </a:solidFill>
            </a:endParaRPr>
          </a:p>
        </p:txBody>
      </p:sp>
      <p:sp>
        <p:nvSpPr>
          <p:cNvPr id="241" name="Google Shape;241;p16"/>
          <p:cNvSpPr txBox="1"/>
          <p:nvPr>
            <p:ph idx="1" type="body"/>
          </p:nvPr>
        </p:nvSpPr>
        <p:spPr>
          <a:xfrm>
            <a:off x="88491" y="1971300"/>
            <a:ext cx="8967018" cy="31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تمت ترجمة الأسئلة المحورية إلى نموذج عملي من خلال خطة استراتيجية ثلاثية السنوات وضعتها الشبكة العربية للطفولة المبكرة (ANECD) عام 2020، تضمنت خمس مجالات</a:t>
            </a:r>
            <a:endParaRPr/>
          </a:p>
          <a:p>
            <a:pPr indent="-228600" lvl="0" marL="457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800"/>
          </a:p>
        </p:txBody>
      </p:sp>
      <p:cxnSp>
        <p:nvCxnSpPr>
          <p:cNvPr id="242" name="Google Shape;242;p16"/>
          <p:cNvCxnSpPr/>
          <p:nvPr/>
        </p:nvCxnSpPr>
        <p:spPr>
          <a:xfrm>
            <a:off x="8791775" y="2085975"/>
            <a:ext cx="0" cy="2307300"/>
          </a:xfrm>
          <a:prstGeom prst="straightConnector1">
            <a:avLst/>
          </a:prstGeom>
          <a:noFill/>
          <a:ln cap="flat" cmpd="sng" w="63500">
            <a:solidFill>
              <a:srgbClr val="E7CCD6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descr="star design" id="243" name="Google Shape;243;p16"/>
          <p:cNvPicPr preferRelativeResize="0"/>
          <p:nvPr/>
        </p:nvPicPr>
        <p:blipFill rotWithShape="1">
          <a:blip r:embed="rId3">
            <a:alphaModFix/>
          </a:blip>
          <a:srcRect b="49962" l="49851" r="0" t="0"/>
          <a:stretch/>
        </p:blipFill>
        <p:spPr>
          <a:xfrm>
            <a:off x="0" y="3224900"/>
            <a:ext cx="1922625" cy="1918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Google Shape;244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6"/>
          <p:cNvSpPr txBox="1"/>
          <p:nvPr>
            <p:ph idx="4294967295" type="title"/>
          </p:nvPr>
        </p:nvSpPr>
        <p:spPr>
          <a:xfrm>
            <a:off x="531813" y="855663"/>
            <a:ext cx="86121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n-US"/>
              <a:t> </a:t>
            </a:r>
            <a:br>
              <a:rPr lang="en-US"/>
            </a:br>
            <a:r>
              <a:rPr b="1" lang="en-US" sz="3600">
                <a:solidFill>
                  <a:srgbClr val="FF7D7D"/>
                </a:solidFill>
              </a:rPr>
              <a:t>ثمانية خطوات تشاركية لعمل النموذج البحثي ّ الإستراتيجي</a:t>
            </a:r>
            <a:endParaRPr b="1" sz="3600">
              <a:solidFill>
                <a:srgbClr val="FF7D7D"/>
              </a:solidFill>
            </a:endParaRPr>
          </a:p>
        </p:txBody>
      </p:sp>
      <p:sp>
        <p:nvSpPr>
          <p:cNvPr id="250" name="Google Shape;250;p36"/>
          <p:cNvSpPr/>
          <p:nvPr/>
        </p:nvSpPr>
        <p:spPr>
          <a:xfrm>
            <a:off x="1707" y="1971300"/>
            <a:ext cx="9142200" cy="3172200"/>
          </a:xfrm>
          <a:prstGeom prst="rect">
            <a:avLst/>
          </a:prstGeom>
          <a:solidFill>
            <a:srgbClr val="65C0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star design" id="251" name="Google Shape;251;p36"/>
          <p:cNvPicPr preferRelativeResize="0"/>
          <p:nvPr/>
        </p:nvPicPr>
        <p:blipFill rotWithShape="1">
          <a:blip r:embed="rId3">
            <a:alphaModFix/>
          </a:blip>
          <a:srcRect b="49963" l="49851" r="0" t="0"/>
          <a:stretch/>
        </p:blipFill>
        <p:spPr>
          <a:xfrm>
            <a:off x="0" y="3436144"/>
            <a:ext cx="1710928" cy="170735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52" name="Google Shape;252;p36"/>
          <p:cNvCxnSpPr/>
          <p:nvPr/>
        </p:nvCxnSpPr>
        <p:spPr>
          <a:xfrm rot="10800000">
            <a:off x="-62177" y="1971300"/>
            <a:ext cx="9206100" cy="0"/>
          </a:xfrm>
          <a:prstGeom prst="straightConnector1">
            <a:avLst/>
          </a:prstGeom>
          <a:noFill/>
          <a:ln cap="flat" cmpd="sng" w="63500">
            <a:solidFill>
              <a:srgbClr val="E7CCD6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253" name="Google Shape;253;p3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" name="Google Shape;254;p3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55464" y="2104783"/>
            <a:ext cx="7067862" cy="29052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2021-04-26T10:07:52Z</dcterms:created>
  <dc:creator>nailapc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1033-11.2.0.10114</vt:lpwstr>
  </property>
</Properties>
</file>