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notesMasterIdLst>
    <p:notesMasterId r:id="rId15"/>
  </p:notesMasterIdLst>
  <p:sldIdLst>
    <p:sldId id="256" r:id="rId2"/>
    <p:sldId id="273" r:id="rId3"/>
    <p:sldId id="274" r:id="rId4"/>
    <p:sldId id="266" r:id="rId5"/>
    <p:sldId id="267" r:id="rId6"/>
    <p:sldId id="272" r:id="rId7"/>
    <p:sldId id="268" r:id="rId8"/>
    <p:sldId id="261" r:id="rId9"/>
    <p:sldId id="275" r:id="rId10"/>
    <p:sldId id="269" r:id="rId11"/>
    <p:sldId id="276" r:id="rId12"/>
    <p:sldId id="270" r:id="rId13"/>
    <p:sldId id="271" r:id="rId14"/>
  </p:sldIdLst>
  <p:sldSz cx="14630400" cy="8229600"/>
  <p:notesSz cx="8229600" cy="14630400"/>
  <p:embeddedFontLst>
    <p:embeddedFont>
      <p:font typeface="Simplified Arabic" panose="02020603050405020304" pitchFamily="18" charset="-78"/>
      <p:regular r:id="rId16"/>
      <p:bold r:id="rId17"/>
    </p:embeddedFont>
    <p:embeddedFont>
      <p:font typeface="Source Sans 3" panose="020B0604020202020204" charset="0"/>
      <p:regular r:id="rId18"/>
    </p:embeddedFont>
    <p:embeddedFont>
      <p:font typeface="Source Serif 4 Semi Bold" panose="020B0604020202020204" charset="0"/>
      <p:regular r:id="rId1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A0339D-1FA7-4B14-8F7F-D3EBEA543B79}" v="2" dt="2025-08-13T10:50:13.685"/>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53" d="100"/>
          <a:sy n="53" d="100"/>
        </p:scale>
        <p:origin x="748" y="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Ihab Abu Ward" userId="a2341017-6ed2-456f-a371-cd5bdffaf440" providerId="ADAL" clId="{8FA0339D-1FA7-4B14-8F7F-D3EBEA543B79}"/>
    <pc:docChg chg="custSel addSld delSld modSld sldOrd">
      <pc:chgData name="Ihab Abu Ward" userId="a2341017-6ed2-456f-a371-cd5bdffaf440" providerId="ADAL" clId="{8FA0339D-1FA7-4B14-8F7F-D3EBEA543B79}" dt="2025-08-13T10:51:27.144" v="86" actId="113"/>
      <pc:docMkLst>
        <pc:docMk/>
      </pc:docMkLst>
      <pc:sldChg chg="modSp mod">
        <pc:chgData name="Ihab Abu Ward" userId="a2341017-6ed2-456f-a371-cd5bdffaf440" providerId="ADAL" clId="{8FA0339D-1FA7-4B14-8F7F-D3EBEA543B79}" dt="2025-08-13T10:34:09.416" v="14" actId="20577"/>
        <pc:sldMkLst>
          <pc:docMk/>
          <pc:sldMk cId="0" sldId="256"/>
        </pc:sldMkLst>
        <pc:graphicFrameChg chg="modGraphic">
          <ac:chgData name="Ihab Abu Ward" userId="a2341017-6ed2-456f-a371-cd5bdffaf440" providerId="ADAL" clId="{8FA0339D-1FA7-4B14-8F7F-D3EBEA543B79}" dt="2025-08-13T10:34:09.416" v="14" actId="20577"/>
          <ac:graphicFrameMkLst>
            <pc:docMk/>
            <pc:sldMk cId="0" sldId="256"/>
            <ac:graphicFrameMk id="5" creationId="{862F3A6F-DCB6-CB1C-47B5-84942892F15B}"/>
          </ac:graphicFrameMkLst>
        </pc:graphicFrameChg>
      </pc:sldChg>
      <pc:sldChg chg="del">
        <pc:chgData name="Ihab Abu Ward" userId="a2341017-6ed2-456f-a371-cd5bdffaf440" providerId="ADAL" clId="{8FA0339D-1FA7-4B14-8F7F-D3EBEA543B79}" dt="2025-08-13T10:50:18.548" v="80" actId="47"/>
        <pc:sldMkLst>
          <pc:docMk/>
          <pc:sldMk cId="0" sldId="262"/>
        </pc:sldMkLst>
      </pc:sldChg>
      <pc:sldChg chg="addSp delSp modSp new mod ord">
        <pc:chgData name="Ihab Abu Ward" userId="a2341017-6ed2-456f-a371-cd5bdffaf440" providerId="ADAL" clId="{8FA0339D-1FA7-4B14-8F7F-D3EBEA543B79}" dt="2025-08-13T10:48:41.504" v="77" actId="20577"/>
        <pc:sldMkLst>
          <pc:docMk/>
          <pc:sldMk cId="1471068862" sldId="273"/>
        </pc:sldMkLst>
        <pc:spChg chg="add mod">
          <ac:chgData name="Ihab Abu Ward" userId="a2341017-6ed2-456f-a371-cd5bdffaf440" providerId="ADAL" clId="{8FA0339D-1FA7-4B14-8F7F-D3EBEA543B79}" dt="2025-08-13T10:48:41.504" v="77" actId="20577"/>
          <ac:spMkLst>
            <pc:docMk/>
            <pc:sldMk cId="1471068862" sldId="273"/>
            <ac:spMk id="3" creationId="{06B7AB39-C286-33DE-9F2F-699055284969}"/>
          </ac:spMkLst>
        </pc:spChg>
        <pc:spChg chg="add del mod">
          <ac:chgData name="Ihab Abu Ward" userId="a2341017-6ed2-456f-a371-cd5bdffaf440" providerId="ADAL" clId="{8FA0339D-1FA7-4B14-8F7F-D3EBEA543B79}" dt="2025-08-13T10:39:40.810" v="40" actId="478"/>
          <ac:spMkLst>
            <pc:docMk/>
            <pc:sldMk cId="1471068862" sldId="273"/>
            <ac:spMk id="5" creationId="{18E39182-6697-DE90-C278-3F95EC85963B}"/>
          </ac:spMkLst>
        </pc:spChg>
      </pc:sldChg>
      <pc:sldChg chg="addSp modSp new mod ord">
        <pc:chgData name="Ihab Abu Ward" userId="a2341017-6ed2-456f-a371-cd5bdffaf440" providerId="ADAL" clId="{8FA0339D-1FA7-4B14-8F7F-D3EBEA543B79}" dt="2025-08-13T10:48:16.960" v="74" actId="122"/>
        <pc:sldMkLst>
          <pc:docMk/>
          <pc:sldMk cId="856478313" sldId="274"/>
        </pc:sldMkLst>
        <pc:spChg chg="add mod">
          <ac:chgData name="Ihab Abu Ward" userId="a2341017-6ed2-456f-a371-cd5bdffaf440" providerId="ADAL" clId="{8FA0339D-1FA7-4B14-8F7F-D3EBEA543B79}" dt="2025-08-13T10:48:16.960" v="74" actId="122"/>
          <ac:spMkLst>
            <pc:docMk/>
            <pc:sldMk cId="856478313" sldId="274"/>
            <ac:spMk id="3" creationId="{BB5094E7-E1D8-3C2E-51AB-0F2D08526E60}"/>
          </ac:spMkLst>
        </pc:spChg>
        <pc:picChg chg="add mod">
          <ac:chgData name="Ihab Abu Ward" userId="a2341017-6ed2-456f-a371-cd5bdffaf440" providerId="ADAL" clId="{8FA0339D-1FA7-4B14-8F7F-D3EBEA543B79}" dt="2025-08-13T10:47:26.953" v="66" actId="14100"/>
          <ac:picMkLst>
            <pc:docMk/>
            <pc:sldMk cId="856478313" sldId="274"/>
            <ac:picMk id="5" creationId="{66CC5B3E-9A3E-3F8A-4B7E-01CD0F38B6D4}"/>
          </ac:picMkLst>
        </pc:picChg>
      </pc:sldChg>
      <pc:sldChg chg="addSp modSp new">
        <pc:chgData name="Ihab Abu Ward" userId="a2341017-6ed2-456f-a371-cd5bdffaf440" providerId="ADAL" clId="{8FA0339D-1FA7-4B14-8F7F-D3EBEA543B79}" dt="2025-08-13T10:50:13.685" v="79"/>
        <pc:sldMkLst>
          <pc:docMk/>
          <pc:sldMk cId="3464118057" sldId="275"/>
        </pc:sldMkLst>
        <pc:spChg chg="add mod">
          <ac:chgData name="Ihab Abu Ward" userId="a2341017-6ed2-456f-a371-cd5bdffaf440" providerId="ADAL" clId="{8FA0339D-1FA7-4B14-8F7F-D3EBEA543B79}" dt="2025-08-13T10:50:13.685" v="79"/>
          <ac:spMkLst>
            <pc:docMk/>
            <pc:sldMk cId="3464118057" sldId="275"/>
            <ac:spMk id="2" creationId="{F4991039-2EB8-7A30-393C-2A30BB5FD455}"/>
          </ac:spMkLst>
        </pc:spChg>
        <pc:spChg chg="add mod">
          <ac:chgData name="Ihab Abu Ward" userId="a2341017-6ed2-456f-a371-cd5bdffaf440" providerId="ADAL" clId="{8FA0339D-1FA7-4B14-8F7F-D3EBEA543B79}" dt="2025-08-13T10:50:13.685" v="79"/>
          <ac:spMkLst>
            <pc:docMk/>
            <pc:sldMk cId="3464118057" sldId="275"/>
            <ac:spMk id="3" creationId="{9B3A80C7-7E2E-A2C8-289A-2EBA094269B6}"/>
          </ac:spMkLst>
        </pc:spChg>
        <pc:spChg chg="add mod">
          <ac:chgData name="Ihab Abu Ward" userId="a2341017-6ed2-456f-a371-cd5bdffaf440" providerId="ADAL" clId="{8FA0339D-1FA7-4B14-8F7F-D3EBEA543B79}" dt="2025-08-13T10:50:13.685" v="79"/>
          <ac:spMkLst>
            <pc:docMk/>
            <pc:sldMk cId="3464118057" sldId="275"/>
            <ac:spMk id="5" creationId="{5AFA8DF6-A6DC-BDBF-C06F-CF6E8194D09A}"/>
          </ac:spMkLst>
        </pc:spChg>
        <pc:spChg chg="add mod">
          <ac:chgData name="Ihab Abu Ward" userId="a2341017-6ed2-456f-a371-cd5bdffaf440" providerId="ADAL" clId="{8FA0339D-1FA7-4B14-8F7F-D3EBEA543B79}" dt="2025-08-13T10:50:13.685" v="79"/>
          <ac:spMkLst>
            <pc:docMk/>
            <pc:sldMk cId="3464118057" sldId="275"/>
            <ac:spMk id="6" creationId="{ABB9C631-4FEA-6255-0474-47FDC890AEBF}"/>
          </ac:spMkLst>
        </pc:spChg>
        <pc:spChg chg="add mod">
          <ac:chgData name="Ihab Abu Ward" userId="a2341017-6ed2-456f-a371-cd5bdffaf440" providerId="ADAL" clId="{8FA0339D-1FA7-4B14-8F7F-D3EBEA543B79}" dt="2025-08-13T10:50:13.685" v="79"/>
          <ac:spMkLst>
            <pc:docMk/>
            <pc:sldMk cId="3464118057" sldId="275"/>
            <ac:spMk id="7" creationId="{FD508212-7B69-C277-BF6F-3D6319018CAA}"/>
          </ac:spMkLst>
        </pc:spChg>
        <pc:spChg chg="add mod">
          <ac:chgData name="Ihab Abu Ward" userId="a2341017-6ed2-456f-a371-cd5bdffaf440" providerId="ADAL" clId="{8FA0339D-1FA7-4B14-8F7F-D3EBEA543B79}" dt="2025-08-13T10:50:13.685" v="79"/>
          <ac:spMkLst>
            <pc:docMk/>
            <pc:sldMk cId="3464118057" sldId="275"/>
            <ac:spMk id="8" creationId="{DE0AFBBA-74DF-337A-0F11-C17BAE8CFC96}"/>
          </ac:spMkLst>
        </pc:spChg>
        <pc:spChg chg="add mod">
          <ac:chgData name="Ihab Abu Ward" userId="a2341017-6ed2-456f-a371-cd5bdffaf440" providerId="ADAL" clId="{8FA0339D-1FA7-4B14-8F7F-D3EBEA543B79}" dt="2025-08-13T10:50:13.685" v="79"/>
          <ac:spMkLst>
            <pc:docMk/>
            <pc:sldMk cId="3464118057" sldId="275"/>
            <ac:spMk id="9" creationId="{25E9CE02-066D-3B4D-621B-EAB3EB6AD1A3}"/>
          </ac:spMkLst>
        </pc:spChg>
        <pc:spChg chg="add mod">
          <ac:chgData name="Ihab Abu Ward" userId="a2341017-6ed2-456f-a371-cd5bdffaf440" providerId="ADAL" clId="{8FA0339D-1FA7-4B14-8F7F-D3EBEA543B79}" dt="2025-08-13T10:50:13.685" v="79"/>
          <ac:spMkLst>
            <pc:docMk/>
            <pc:sldMk cId="3464118057" sldId="275"/>
            <ac:spMk id="10" creationId="{163271FB-30B1-BCBE-3AB8-11AB1FDFE534}"/>
          </ac:spMkLst>
        </pc:spChg>
        <pc:picChg chg="add mod">
          <ac:chgData name="Ihab Abu Ward" userId="a2341017-6ed2-456f-a371-cd5bdffaf440" providerId="ADAL" clId="{8FA0339D-1FA7-4B14-8F7F-D3EBEA543B79}" dt="2025-08-13T10:50:13.685" v="79"/>
          <ac:picMkLst>
            <pc:docMk/>
            <pc:sldMk cId="3464118057" sldId="275"/>
            <ac:picMk id="4" creationId="{8359CC6A-78B6-A52F-ADDC-0735206EA3CE}"/>
          </ac:picMkLst>
        </pc:picChg>
      </pc:sldChg>
      <pc:sldChg chg="addSp modSp new mod">
        <pc:chgData name="Ihab Abu Ward" userId="a2341017-6ed2-456f-a371-cd5bdffaf440" providerId="ADAL" clId="{8FA0339D-1FA7-4B14-8F7F-D3EBEA543B79}" dt="2025-08-13T10:51:27.144" v="86" actId="113"/>
        <pc:sldMkLst>
          <pc:docMk/>
          <pc:sldMk cId="579502331" sldId="276"/>
        </pc:sldMkLst>
        <pc:spChg chg="add mod">
          <ac:chgData name="Ihab Abu Ward" userId="a2341017-6ed2-456f-a371-cd5bdffaf440" providerId="ADAL" clId="{8FA0339D-1FA7-4B14-8F7F-D3EBEA543B79}" dt="2025-08-13T10:51:27.144" v="86" actId="113"/>
          <ac:spMkLst>
            <pc:docMk/>
            <pc:sldMk cId="579502331" sldId="276"/>
            <ac:spMk id="3" creationId="{3E72F1D9-7D75-61BF-FE4B-3038E5B2FF7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560442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hyperlink" Target="https://gamma.app/?utm_source=made-with-gamma" TargetMode="External"/><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BE49D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BE49D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BE49D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FFFFF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2"/>
          <a:stretch>
            <a:fillRect/>
          </a:stretch>
        </p:blipFill>
        <p:spPr>
          <a:xfrm>
            <a:off x="0" y="0"/>
            <a:ext cx="14630400" cy="8229600"/>
          </a:xfrm>
          <a:prstGeom prst="rect">
            <a:avLst/>
          </a:prstGeom>
        </p:spPr>
      </p:pic>
      <p:sp>
        <p:nvSpPr>
          <p:cNvPr id="3" name="Shape 0"/>
          <p:cNvSpPr/>
          <p:nvPr/>
        </p:nvSpPr>
        <p:spPr>
          <a:xfrm>
            <a:off x="0" y="0"/>
            <a:ext cx="14630400" cy="8229600"/>
          </a:xfrm>
          <a:prstGeom prst="rect">
            <a:avLst/>
          </a:prstGeom>
          <a:solidFill>
            <a:srgbClr val="BE49DF">
              <a:alpha val="95000"/>
            </a:srgbClr>
          </a:solidFill>
          <a:ln/>
        </p:spPr>
      </p:sp>
      <p:pic>
        <p:nvPicPr>
          <p:cNvPr id="4" name="Image 1" descr="preencoded.png">
            <a:hlinkClick r:id="rId3"/>
          </p:cNvPr>
          <p:cNvPicPr>
            <a:picLocks noChangeAspect="1"/>
          </p:cNvPicPr>
          <p:nvPr/>
        </p:nvPicPr>
        <p:blipFill>
          <a:blip r:embed="rId4"/>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 1">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837723" y="1179551"/>
            <a:ext cx="7468553" cy="1408033"/>
          </a:xfrm>
          <a:prstGeom prst="rect">
            <a:avLst/>
          </a:prstGeom>
          <a:noFill/>
          <a:ln/>
        </p:spPr>
        <p:txBody>
          <a:bodyPr wrap="square" lIns="0" tIns="0" rIns="0" bIns="0" rtlCol="0" anchor="t"/>
          <a:lstStyle/>
          <a:p>
            <a:pPr marL="0" indent="0" algn="ctr" rtl="1">
              <a:lnSpc>
                <a:spcPts val="5500"/>
              </a:lnSpc>
              <a:buNone/>
            </a:pPr>
            <a:r>
              <a:rPr lang="en-US" sz="4400" dirty="0">
                <a:solidFill>
                  <a:srgbClr val="000000"/>
                </a:solidFill>
                <a:latin typeface="Simplified Arabic" panose="02020603050405020304" pitchFamily="18" charset="-78"/>
                <a:ea typeface="Source Serif 4 Semi Bold" pitchFamily="34" charset="-122"/>
                <a:cs typeface="Simplified Arabic" panose="02020603050405020304" pitchFamily="18" charset="-78"/>
              </a:rPr>
              <a:t>معوقات أبحاث الطفولة المبكرة في قطاع غزة</a:t>
            </a:r>
            <a:endParaRPr lang="en-US" sz="4400" dirty="0">
              <a:latin typeface="Simplified Arabic" panose="02020603050405020304" pitchFamily="18" charset="-78"/>
              <a:cs typeface="Simplified Arabic" panose="02020603050405020304" pitchFamily="18" charset="-78"/>
            </a:endParaRPr>
          </a:p>
        </p:txBody>
      </p:sp>
      <p:sp>
        <p:nvSpPr>
          <p:cNvPr id="4" name="Text 1"/>
          <p:cNvSpPr/>
          <p:nvPr/>
        </p:nvSpPr>
        <p:spPr>
          <a:xfrm>
            <a:off x="643212" y="3274695"/>
            <a:ext cx="7468553" cy="1149072"/>
          </a:xfrm>
          <a:prstGeom prst="rect">
            <a:avLst/>
          </a:prstGeom>
          <a:noFill/>
          <a:ln/>
        </p:spPr>
        <p:txBody>
          <a:bodyPr wrap="square" lIns="0" tIns="0" rIns="0" bIns="0" rtlCol="0" anchor="t"/>
          <a:lstStyle/>
          <a:p>
            <a:pPr marL="0" indent="0" algn="ctr" rtl="1">
              <a:lnSpc>
                <a:spcPts val="3000"/>
              </a:lnSpc>
              <a:buNone/>
            </a:pPr>
            <a:r>
              <a:rPr lang="en-US" sz="2800" dirty="0">
                <a:solidFill>
                  <a:srgbClr val="000000"/>
                </a:solidFill>
                <a:latin typeface="Simplified Arabic" panose="02020603050405020304" pitchFamily="18" charset="-78"/>
                <a:ea typeface="Source Sans 3" pitchFamily="34" charset="-122"/>
                <a:cs typeface="Simplified Arabic" panose="02020603050405020304" pitchFamily="18" charset="-78"/>
              </a:rPr>
              <a:t>نستعرض في هذا العرض التقديمي التحديات الرئيسية التي تواجه أبحاث الطفولة المبكرة في قطاع غزة، ونقترح حلولاً مبتكرة لتمهيد الطريق نحو مستقبل أفضل لأطفالنا.</a:t>
            </a:r>
            <a:endParaRPr lang="en-US" sz="2800" dirty="0">
              <a:latin typeface="Simplified Arabic" panose="02020603050405020304" pitchFamily="18" charset="-78"/>
              <a:cs typeface="Simplified Arabic" panose="02020603050405020304" pitchFamily="18" charset="-78"/>
            </a:endParaRPr>
          </a:p>
        </p:txBody>
      </p:sp>
      <p:graphicFrame>
        <p:nvGraphicFramePr>
          <p:cNvPr id="5" name="Table 4">
            <a:extLst>
              <a:ext uri="{FF2B5EF4-FFF2-40B4-BE49-F238E27FC236}">
                <a16:creationId xmlns:a16="http://schemas.microsoft.com/office/drawing/2014/main" id="{862F3A6F-DCB6-CB1C-47B5-84942892F15B}"/>
              </a:ext>
            </a:extLst>
          </p:cNvPr>
          <p:cNvGraphicFramePr>
            <a:graphicFrameLocks noGrp="1"/>
          </p:cNvGraphicFramePr>
          <p:nvPr>
            <p:extLst>
              <p:ext uri="{D42A27DB-BD31-4B8C-83A1-F6EECF244321}">
                <p14:modId xmlns:p14="http://schemas.microsoft.com/office/powerpoint/2010/main" val="2144495752"/>
              </p:ext>
            </p:extLst>
          </p:nvPr>
        </p:nvGraphicFramePr>
        <p:xfrm>
          <a:off x="729916" y="5883442"/>
          <a:ext cx="7295147" cy="1463040"/>
        </p:xfrm>
        <a:graphic>
          <a:graphicData uri="http://schemas.openxmlformats.org/drawingml/2006/table">
            <a:tbl>
              <a:tblPr firstRow="1" bandRow="1">
                <a:tableStyleId>{5C22544A-7EE6-4342-B048-85BDC9FD1C3A}</a:tableStyleId>
              </a:tblPr>
              <a:tblGrid>
                <a:gridCol w="7295147">
                  <a:extLst>
                    <a:ext uri="{9D8B030D-6E8A-4147-A177-3AD203B41FA5}">
                      <a16:colId xmlns:a16="http://schemas.microsoft.com/office/drawing/2014/main" val="86996863"/>
                    </a:ext>
                  </a:extLst>
                </a:gridCol>
              </a:tblGrid>
              <a:tr h="1022684">
                <a:tc>
                  <a:txBody>
                    <a:bodyPr/>
                    <a:lstStyle/>
                    <a:p>
                      <a:pPr algn="ctr"/>
                      <a:r>
                        <a:rPr lang="ar-SA" dirty="0"/>
                        <a:t>ايهاب محمد أبو ورد </a:t>
                      </a:r>
                    </a:p>
                    <a:p>
                      <a:pPr algn="ctr"/>
                      <a:r>
                        <a:rPr lang="ar-SA" dirty="0"/>
                        <a:t>غزة – فلسطين </a:t>
                      </a:r>
                    </a:p>
                    <a:p>
                      <a:pPr algn="ctr"/>
                      <a:r>
                        <a:rPr lang="en-US" dirty="0"/>
                        <a:t>Ihabward@gmail.com</a:t>
                      </a:r>
                    </a:p>
                    <a:p>
                      <a:pPr algn="ctr"/>
                      <a:r>
                        <a:rPr lang="en-US"/>
                        <a:t>+972 599 455613</a:t>
                      </a:r>
                      <a:endParaRPr lang="en-US" dirty="0"/>
                    </a:p>
                    <a:p>
                      <a:pPr algn="ctr"/>
                      <a:endParaRPr lang="en-US" dirty="0"/>
                    </a:p>
                  </a:txBody>
                  <a:tcPr/>
                </a:tc>
                <a:extLst>
                  <a:ext uri="{0D108BD9-81ED-4DB2-BD59-A6C34878D82A}">
                    <a16:rowId xmlns:a16="http://schemas.microsoft.com/office/drawing/2014/main" val="1587745042"/>
                  </a:ext>
                </a:extLst>
              </a:tr>
            </a:tbl>
          </a:graphicData>
        </a:graphic>
      </p:graphicFrame>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1BCF8541-7A47-7FC4-4F1F-A35CDBCDDB37}"/>
              </a:ext>
            </a:extLst>
          </p:cNvPr>
          <p:cNvSpPr/>
          <p:nvPr/>
        </p:nvSpPr>
        <p:spPr>
          <a:xfrm>
            <a:off x="8018859" y="594836"/>
            <a:ext cx="5854422" cy="636151"/>
          </a:xfrm>
          <a:prstGeom prst="rect">
            <a:avLst/>
          </a:prstGeom>
          <a:noFill/>
          <a:ln/>
        </p:spPr>
        <p:txBody>
          <a:bodyPr wrap="none" lIns="0" tIns="0" rIns="0" bIns="0" rtlCol="0" anchor="t"/>
          <a:lstStyle/>
          <a:p>
            <a:pPr marL="0" indent="0" algn="r" rtl="1">
              <a:lnSpc>
                <a:spcPts val="5000"/>
              </a:lnSpc>
              <a:buNone/>
            </a:pPr>
            <a:r>
              <a:rPr lang="en-US" sz="4000" dirty="0">
                <a:solidFill>
                  <a:srgbClr val="000000"/>
                </a:solidFill>
                <a:latin typeface="Simplified Arabic" panose="02020603050405020304" pitchFamily="18" charset="-78"/>
                <a:ea typeface="Source Serif 4 Semi Bold" pitchFamily="34" charset="-122"/>
                <a:cs typeface="Simplified Arabic" panose="02020603050405020304" pitchFamily="18" charset="-78"/>
              </a:rPr>
              <a:t>التحديات الاجتماعية والثقافية</a:t>
            </a:r>
            <a:endParaRPr lang="en-US" sz="4000" dirty="0">
              <a:latin typeface="Simplified Arabic" panose="02020603050405020304" pitchFamily="18" charset="-78"/>
              <a:cs typeface="Simplified Arabic" panose="02020603050405020304" pitchFamily="18" charset="-78"/>
            </a:endParaRPr>
          </a:p>
        </p:txBody>
      </p:sp>
      <p:pic>
        <p:nvPicPr>
          <p:cNvPr id="3" name="Image 0" descr="preencoded.png">
            <a:extLst>
              <a:ext uri="{FF2B5EF4-FFF2-40B4-BE49-F238E27FC236}">
                <a16:creationId xmlns:a16="http://schemas.microsoft.com/office/drawing/2014/main" id="{10C94DA1-3D0D-706C-54BF-44F8075AE64F}"/>
              </a:ext>
            </a:extLst>
          </p:cNvPr>
          <p:cNvPicPr>
            <a:picLocks noChangeAspect="1"/>
          </p:cNvPicPr>
          <p:nvPr/>
        </p:nvPicPr>
        <p:blipFill>
          <a:blip r:embed="rId2"/>
          <a:stretch>
            <a:fillRect/>
          </a:stretch>
        </p:blipFill>
        <p:spPr>
          <a:xfrm>
            <a:off x="757118" y="1798796"/>
            <a:ext cx="6294239" cy="6294239"/>
          </a:xfrm>
          <a:prstGeom prst="rect">
            <a:avLst/>
          </a:prstGeom>
        </p:spPr>
      </p:pic>
      <p:sp>
        <p:nvSpPr>
          <p:cNvPr id="4" name="Text 1">
            <a:extLst>
              <a:ext uri="{FF2B5EF4-FFF2-40B4-BE49-F238E27FC236}">
                <a16:creationId xmlns:a16="http://schemas.microsoft.com/office/drawing/2014/main" id="{924EA314-0B4D-F59D-0783-3511C374EBB8}"/>
              </a:ext>
            </a:extLst>
          </p:cNvPr>
          <p:cNvSpPr/>
          <p:nvPr/>
        </p:nvSpPr>
        <p:spPr>
          <a:xfrm>
            <a:off x="7586663" y="1750100"/>
            <a:ext cx="6294239" cy="692229"/>
          </a:xfrm>
          <a:prstGeom prst="rect">
            <a:avLst/>
          </a:prstGeom>
          <a:noFill/>
          <a:ln/>
        </p:spPr>
        <p:txBody>
          <a:bodyPr wrap="square" lIns="0" tIns="0" rIns="0" bIns="0" rtlCol="0" anchor="t"/>
          <a:lstStyle/>
          <a:p>
            <a:pPr marL="0" indent="0" algn="r" rtl="1">
              <a:lnSpc>
                <a:spcPts val="2700"/>
              </a:lnSpc>
              <a:buNone/>
            </a:pPr>
            <a:r>
              <a:rPr lang="en-US" sz="2400" dirty="0">
                <a:solidFill>
                  <a:srgbClr val="272525"/>
                </a:solidFill>
                <a:latin typeface="Simplified Arabic" panose="02020603050405020304" pitchFamily="18" charset="-78"/>
                <a:ea typeface="Source Sans 3" pitchFamily="34" charset="-122"/>
                <a:cs typeface="Simplified Arabic" panose="02020603050405020304" pitchFamily="18" charset="-78"/>
              </a:rPr>
              <a:t>تؤثر العوامل الاجتماعية والثقافية بشكل كبير على بيئة البحث وتقبل المجتمع لنتائجه.</a:t>
            </a:r>
            <a:endParaRPr lang="en-US" sz="2400" dirty="0">
              <a:latin typeface="Simplified Arabic" panose="02020603050405020304" pitchFamily="18" charset="-78"/>
              <a:cs typeface="Simplified Arabic" panose="02020603050405020304" pitchFamily="18" charset="-78"/>
            </a:endParaRPr>
          </a:p>
        </p:txBody>
      </p:sp>
      <p:sp>
        <p:nvSpPr>
          <p:cNvPr id="5" name="Text 2">
            <a:extLst>
              <a:ext uri="{FF2B5EF4-FFF2-40B4-BE49-F238E27FC236}">
                <a16:creationId xmlns:a16="http://schemas.microsoft.com/office/drawing/2014/main" id="{E693F124-DC12-FE82-5F5E-47BF179D9B31}"/>
              </a:ext>
            </a:extLst>
          </p:cNvPr>
          <p:cNvSpPr/>
          <p:nvPr/>
        </p:nvSpPr>
        <p:spPr>
          <a:xfrm>
            <a:off x="7586663" y="2636996"/>
            <a:ext cx="6294239" cy="692229"/>
          </a:xfrm>
          <a:prstGeom prst="rect">
            <a:avLst/>
          </a:prstGeom>
          <a:noFill/>
          <a:ln/>
        </p:spPr>
        <p:txBody>
          <a:bodyPr wrap="square" lIns="0" tIns="0" rIns="0" bIns="0" rtlCol="0" anchor="t"/>
          <a:lstStyle/>
          <a:p>
            <a:pPr algn="r" rtl="1">
              <a:lnSpc>
                <a:spcPts val="2700"/>
              </a:lnSpc>
              <a:buSzPct val="100000"/>
            </a:pPr>
            <a:r>
              <a:rPr lang="en-US" sz="2400" dirty="0">
                <a:solidFill>
                  <a:srgbClr val="272525"/>
                </a:solidFill>
                <a:latin typeface="Simplified Arabic" panose="02020603050405020304" pitchFamily="18" charset="-78"/>
                <a:cs typeface="Simplified Arabic" panose="02020603050405020304" pitchFamily="18" charset="-78"/>
              </a:rPr>
              <a:t>العنف الأسري: انتشار العنف الأسري يؤثر سلباً على الأطفال وبيئة البحث، مما يجعل جمع البيانات حساساً ومعقداً.</a:t>
            </a:r>
          </a:p>
        </p:txBody>
      </p:sp>
      <p:sp>
        <p:nvSpPr>
          <p:cNvPr id="6" name="Text 3">
            <a:extLst>
              <a:ext uri="{FF2B5EF4-FFF2-40B4-BE49-F238E27FC236}">
                <a16:creationId xmlns:a16="http://schemas.microsoft.com/office/drawing/2014/main" id="{7DD9177F-7183-7C75-7629-54E4625B7C2D}"/>
              </a:ext>
            </a:extLst>
          </p:cNvPr>
          <p:cNvSpPr/>
          <p:nvPr/>
        </p:nvSpPr>
        <p:spPr>
          <a:xfrm>
            <a:off x="7586663" y="3404830"/>
            <a:ext cx="6294239" cy="692229"/>
          </a:xfrm>
          <a:prstGeom prst="rect">
            <a:avLst/>
          </a:prstGeom>
          <a:noFill/>
          <a:ln/>
        </p:spPr>
        <p:txBody>
          <a:bodyPr wrap="square" lIns="0" tIns="0" rIns="0" bIns="0" rtlCol="0" anchor="t"/>
          <a:lstStyle/>
          <a:p>
            <a:pPr algn="r" rtl="1">
              <a:lnSpc>
                <a:spcPts val="2700"/>
              </a:lnSpc>
              <a:buSzPct val="100000"/>
            </a:pPr>
            <a:r>
              <a:rPr lang="en-US" sz="2400" dirty="0">
                <a:solidFill>
                  <a:srgbClr val="272525"/>
                </a:solidFill>
                <a:latin typeface="Simplified Arabic" panose="02020603050405020304" pitchFamily="18" charset="-78"/>
                <a:cs typeface="Simplified Arabic" panose="02020603050405020304" pitchFamily="18" charset="-78"/>
              </a:rPr>
              <a:t>الوعي المجتمعي: هناك محدودية في الوعي المجتمعي بأهمية البحث العلمي في تحسين خدمات الطفولة المبكرة.</a:t>
            </a:r>
          </a:p>
        </p:txBody>
      </p:sp>
      <p:sp>
        <p:nvSpPr>
          <p:cNvPr id="7" name="Text 4">
            <a:extLst>
              <a:ext uri="{FF2B5EF4-FFF2-40B4-BE49-F238E27FC236}">
                <a16:creationId xmlns:a16="http://schemas.microsoft.com/office/drawing/2014/main" id="{5327DFB3-2CBC-6E6D-C777-D6DC06A4BB41}"/>
              </a:ext>
            </a:extLst>
          </p:cNvPr>
          <p:cNvSpPr/>
          <p:nvPr/>
        </p:nvSpPr>
        <p:spPr>
          <a:xfrm>
            <a:off x="7586663" y="4172664"/>
            <a:ext cx="6294239" cy="692229"/>
          </a:xfrm>
          <a:prstGeom prst="rect">
            <a:avLst/>
          </a:prstGeom>
          <a:noFill/>
          <a:ln/>
        </p:spPr>
        <p:txBody>
          <a:bodyPr wrap="square" lIns="0" tIns="0" rIns="0" bIns="0" rtlCol="0" anchor="t"/>
          <a:lstStyle/>
          <a:p>
            <a:pPr marL="342900" indent="-342900" algn="r" rtl="1">
              <a:lnSpc>
                <a:spcPts val="2700"/>
              </a:lnSpc>
              <a:buSzPct val="100000"/>
              <a:buChar char="•"/>
            </a:pPr>
            <a:r>
              <a:rPr lang="en-US" sz="2400" dirty="0">
                <a:solidFill>
                  <a:srgbClr val="272525"/>
                </a:solidFill>
                <a:latin typeface="Simplified Arabic" panose="02020603050405020304" pitchFamily="18" charset="-78"/>
                <a:cs typeface="Simplified Arabic" panose="02020603050405020304" pitchFamily="18" charset="-78"/>
              </a:rPr>
              <a:t>قيود الحركة: القيود المفروضة على حركة الباحثين، وخاصة النساء، تعيق جمع البيانات وتؤثر على جودة الأبحاث</a:t>
            </a:r>
            <a:r>
              <a:rPr lang="en-US" sz="1700" dirty="0">
                <a:solidFill>
                  <a:srgbClr val="272525"/>
                </a:solidFill>
                <a:latin typeface="Source Sans 3" pitchFamily="34" charset="0"/>
                <a:ea typeface="Source Sans 3" pitchFamily="34" charset="-122"/>
                <a:cs typeface="Source Sans 3" pitchFamily="34" charset="-120"/>
              </a:rPr>
              <a:t>.</a:t>
            </a:r>
            <a:endParaRPr lang="en-US" sz="1700" dirty="0"/>
          </a:p>
        </p:txBody>
      </p:sp>
    </p:spTree>
    <p:extLst>
      <p:ext uri="{BB962C8B-B14F-4D97-AF65-F5344CB8AC3E}">
        <p14:creationId xmlns:p14="http://schemas.microsoft.com/office/powerpoint/2010/main" val="39854761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E72F1D9-7D75-61BF-FE4B-3038E5B2FF74}"/>
              </a:ext>
            </a:extLst>
          </p:cNvPr>
          <p:cNvSpPr txBox="1"/>
          <p:nvPr/>
        </p:nvSpPr>
        <p:spPr>
          <a:xfrm>
            <a:off x="1359568" y="2968204"/>
            <a:ext cx="12344400" cy="2099036"/>
          </a:xfrm>
          <a:prstGeom prst="rect">
            <a:avLst/>
          </a:prstGeom>
          <a:noFill/>
        </p:spPr>
        <p:txBody>
          <a:bodyPr wrap="square">
            <a:spAutoFit/>
          </a:bodyPr>
          <a:lstStyle/>
          <a:p>
            <a:pPr marL="0" marR="0" algn="r" rtl="1">
              <a:lnSpc>
                <a:spcPct val="115000"/>
              </a:lnSpc>
              <a:spcAft>
                <a:spcPts val="800"/>
              </a:spcAft>
              <a:buNone/>
            </a:pPr>
            <a:r>
              <a:rPr lang="ar-SA" sz="2400" b="1" dirty="0">
                <a:solidFill>
                  <a:srgbClr val="272525"/>
                </a:solidFill>
                <a:latin typeface="Simplified Arabic" panose="02020603050405020304" pitchFamily="18" charset="-78"/>
                <a:cs typeface="Simplified Arabic" panose="02020603050405020304" pitchFamily="18" charset="-78"/>
              </a:rPr>
              <a:t>التحديات الإضافية</a:t>
            </a:r>
            <a:endParaRPr lang="en-US" sz="2400" b="1" dirty="0">
              <a:solidFill>
                <a:srgbClr val="272525"/>
              </a:solidFill>
              <a:latin typeface="Simplified Arabic" panose="02020603050405020304" pitchFamily="18" charset="-78"/>
              <a:cs typeface="Simplified Arabic" panose="02020603050405020304" pitchFamily="18" charset="-78"/>
            </a:endParaRPr>
          </a:p>
          <a:p>
            <a:pPr marL="342900" marR="0" lvl="0" indent="-342900" algn="r" rtl="1">
              <a:lnSpc>
                <a:spcPct val="115000"/>
              </a:lnSpc>
              <a:spcAft>
                <a:spcPts val="800"/>
              </a:spcAft>
              <a:buSzPts val="1000"/>
              <a:buFont typeface="Symbol" panose="05050102010706020507" pitchFamily="18" charset="2"/>
              <a:buChar char=""/>
              <a:tabLst>
                <a:tab pos="457200" algn="l"/>
              </a:tabLst>
            </a:pPr>
            <a:r>
              <a:rPr lang="ar-SA" sz="2400" dirty="0">
                <a:solidFill>
                  <a:srgbClr val="272525"/>
                </a:solidFill>
                <a:latin typeface="Simplified Arabic" panose="02020603050405020304" pitchFamily="18" charset="-78"/>
                <a:cs typeface="Simplified Arabic" panose="02020603050405020304" pitchFamily="18" charset="-78"/>
              </a:rPr>
              <a:t>نقص الكهرباء والإنترنت</a:t>
            </a:r>
            <a:r>
              <a:rPr lang="en-US" sz="2400" dirty="0">
                <a:solidFill>
                  <a:srgbClr val="272525"/>
                </a:solidFill>
                <a:latin typeface="Simplified Arabic" panose="02020603050405020304" pitchFamily="18" charset="-78"/>
                <a:cs typeface="Simplified Arabic" panose="02020603050405020304" pitchFamily="18" charset="-78"/>
              </a:rPr>
              <a:t>: </a:t>
            </a:r>
            <a:r>
              <a:rPr lang="ar-SA" sz="2400" dirty="0">
                <a:solidFill>
                  <a:srgbClr val="272525"/>
                </a:solidFill>
                <a:latin typeface="Simplified Arabic" panose="02020603050405020304" pitchFamily="18" charset="-78"/>
                <a:cs typeface="Simplified Arabic" panose="02020603050405020304" pitchFamily="18" charset="-78"/>
              </a:rPr>
              <a:t>يعيق التعليم عن بُعد، الذي كان يُعتبر حلاً بديلاً في ظل الأزمات السابقة</a:t>
            </a:r>
            <a:r>
              <a:rPr lang="en-US" sz="2400" dirty="0">
                <a:solidFill>
                  <a:srgbClr val="272525"/>
                </a:solidFill>
                <a:latin typeface="Simplified Arabic" panose="02020603050405020304" pitchFamily="18" charset="-78"/>
                <a:cs typeface="Simplified Arabic" panose="02020603050405020304" pitchFamily="18" charset="-78"/>
              </a:rPr>
              <a:t>.</a:t>
            </a:r>
          </a:p>
          <a:p>
            <a:pPr marL="342900" marR="0" lvl="0" indent="-342900" algn="r" rtl="1">
              <a:lnSpc>
                <a:spcPct val="115000"/>
              </a:lnSpc>
              <a:spcAft>
                <a:spcPts val="800"/>
              </a:spcAft>
              <a:buSzPts val="1000"/>
              <a:buFont typeface="Symbol" panose="05050102010706020507" pitchFamily="18" charset="2"/>
              <a:buChar char=""/>
              <a:tabLst>
                <a:tab pos="457200" algn="l"/>
              </a:tabLst>
            </a:pPr>
            <a:r>
              <a:rPr lang="ar-SA" sz="2400" dirty="0">
                <a:solidFill>
                  <a:srgbClr val="272525"/>
                </a:solidFill>
                <a:latin typeface="Simplified Arabic" panose="02020603050405020304" pitchFamily="18" charset="-78"/>
                <a:cs typeface="Simplified Arabic" panose="02020603050405020304" pitchFamily="18" charset="-78"/>
              </a:rPr>
              <a:t>نقص الكوادر التعليمية</a:t>
            </a:r>
            <a:r>
              <a:rPr lang="en-US" sz="2400" dirty="0">
                <a:solidFill>
                  <a:srgbClr val="272525"/>
                </a:solidFill>
                <a:latin typeface="Simplified Arabic" panose="02020603050405020304" pitchFamily="18" charset="-78"/>
                <a:cs typeface="Simplified Arabic" panose="02020603050405020304" pitchFamily="18" charset="-78"/>
              </a:rPr>
              <a:t>: </a:t>
            </a:r>
            <a:r>
              <a:rPr lang="ar-SA" sz="2400" dirty="0">
                <a:solidFill>
                  <a:srgbClr val="272525"/>
                </a:solidFill>
                <a:latin typeface="Simplified Arabic" panose="02020603050405020304" pitchFamily="18" charset="-78"/>
                <a:cs typeface="Simplified Arabic" panose="02020603050405020304" pitchFamily="18" charset="-78"/>
              </a:rPr>
              <a:t>قُتل أو أُصيب مئات المعلمين، وهجر الكثير منهم العمل بسبب الظروف الخطرة</a:t>
            </a:r>
            <a:r>
              <a:rPr lang="en-US" sz="2400" dirty="0">
                <a:solidFill>
                  <a:srgbClr val="272525"/>
                </a:solidFill>
                <a:latin typeface="Simplified Arabic" panose="02020603050405020304" pitchFamily="18" charset="-78"/>
                <a:cs typeface="Simplified Arabic" panose="02020603050405020304" pitchFamily="18" charset="-78"/>
              </a:rPr>
              <a:t>.</a:t>
            </a:r>
          </a:p>
          <a:p>
            <a:pPr marL="342900" marR="0" lvl="0" indent="-342900" algn="r" rtl="1">
              <a:lnSpc>
                <a:spcPct val="115000"/>
              </a:lnSpc>
              <a:spcAft>
                <a:spcPts val="800"/>
              </a:spcAft>
              <a:buSzPts val="1000"/>
              <a:buFont typeface="Symbol" panose="05050102010706020507" pitchFamily="18" charset="2"/>
              <a:buChar char=""/>
              <a:tabLst>
                <a:tab pos="457200" algn="l"/>
              </a:tabLst>
            </a:pPr>
            <a:r>
              <a:rPr lang="ar-SA" sz="2400" dirty="0">
                <a:solidFill>
                  <a:srgbClr val="272525"/>
                </a:solidFill>
                <a:latin typeface="Simplified Arabic" panose="02020603050405020304" pitchFamily="18" charset="-78"/>
                <a:cs typeface="Simplified Arabic" panose="02020603050405020304" pitchFamily="18" charset="-78"/>
              </a:rPr>
              <a:t>انعدام الأمن الغذائي</a:t>
            </a:r>
            <a:r>
              <a:rPr lang="en-US" sz="2400" dirty="0">
                <a:solidFill>
                  <a:srgbClr val="272525"/>
                </a:solidFill>
                <a:latin typeface="Simplified Arabic" panose="02020603050405020304" pitchFamily="18" charset="-78"/>
                <a:cs typeface="Simplified Arabic" panose="02020603050405020304" pitchFamily="18" charset="-78"/>
              </a:rPr>
              <a:t>: </a:t>
            </a:r>
            <a:r>
              <a:rPr lang="ar-SA" sz="2400" dirty="0">
                <a:solidFill>
                  <a:srgbClr val="272525"/>
                </a:solidFill>
                <a:latin typeface="Simplified Arabic" panose="02020603050405020304" pitchFamily="18" charset="-78"/>
                <a:cs typeface="Simplified Arabic" panose="02020603050405020304" pitchFamily="18" charset="-78"/>
              </a:rPr>
              <a:t>يؤثر سوء التغذية على تركيز الأطفال وقدرتهم على التعلم</a:t>
            </a:r>
            <a:r>
              <a:rPr lang="en-US" sz="1800" kern="100" dirty="0">
                <a:effectLst/>
                <a:latin typeface="Aptos" panose="020B0004020202020204" pitchFamily="34" charset="0"/>
                <a:ea typeface="Aptos" panose="020B0004020202020204" pitchFamily="34" charset="0"/>
                <a:cs typeface="Arial" panose="020B0604020202020204" pitchFamily="34" charset="0"/>
              </a:rPr>
              <a:t>.</a:t>
            </a:r>
          </a:p>
        </p:txBody>
      </p:sp>
    </p:spTree>
    <p:extLst>
      <p:ext uri="{BB962C8B-B14F-4D97-AF65-F5344CB8AC3E}">
        <p14:creationId xmlns:p14="http://schemas.microsoft.com/office/powerpoint/2010/main" val="5795023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BC37F028-CC54-A2EC-6CB9-B26AAB30042B}"/>
              </a:ext>
            </a:extLst>
          </p:cNvPr>
          <p:cNvSpPr/>
          <p:nvPr/>
        </p:nvSpPr>
        <p:spPr>
          <a:xfrm>
            <a:off x="9623465" y="509349"/>
            <a:ext cx="4358640" cy="544830"/>
          </a:xfrm>
          <a:prstGeom prst="rect">
            <a:avLst/>
          </a:prstGeom>
          <a:noFill/>
          <a:ln/>
        </p:spPr>
        <p:txBody>
          <a:bodyPr wrap="none" lIns="0" tIns="0" rIns="0" bIns="0" rtlCol="0" anchor="t"/>
          <a:lstStyle/>
          <a:p>
            <a:pPr marL="0" indent="0" algn="r" rtl="1">
              <a:lnSpc>
                <a:spcPts val="4250"/>
              </a:lnSpc>
              <a:buNone/>
            </a:pPr>
            <a:r>
              <a:rPr lang="en-US" sz="3400" dirty="0">
                <a:solidFill>
                  <a:srgbClr val="000000"/>
                </a:solidFill>
                <a:latin typeface="Simplified Arabic" panose="02020603050405020304" pitchFamily="18" charset="-78"/>
                <a:ea typeface="Source Serif 4 Semi Bold" pitchFamily="34" charset="-122"/>
                <a:cs typeface="Simplified Arabic" panose="02020603050405020304" pitchFamily="18" charset="-78"/>
              </a:rPr>
              <a:t>توصيات وحلول مقترحة</a:t>
            </a:r>
            <a:endParaRPr lang="en-US" sz="3400" dirty="0">
              <a:latin typeface="Simplified Arabic" panose="02020603050405020304" pitchFamily="18" charset="-78"/>
              <a:cs typeface="Simplified Arabic" panose="02020603050405020304" pitchFamily="18" charset="-78"/>
            </a:endParaRPr>
          </a:p>
        </p:txBody>
      </p:sp>
      <p:sp>
        <p:nvSpPr>
          <p:cNvPr id="3" name="Shape 1">
            <a:extLst>
              <a:ext uri="{FF2B5EF4-FFF2-40B4-BE49-F238E27FC236}">
                <a16:creationId xmlns:a16="http://schemas.microsoft.com/office/drawing/2014/main" id="{C839B4AE-3985-8819-D2B6-EAB2F85D0F70}"/>
              </a:ext>
            </a:extLst>
          </p:cNvPr>
          <p:cNvSpPr/>
          <p:nvPr/>
        </p:nvSpPr>
        <p:spPr>
          <a:xfrm>
            <a:off x="648295" y="1424583"/>
            <a:ext cx="13333809" cy="1111448"/>
          </a:xfrm>
          <a:prstGeom prst="roundRect">
            <a:avLst>
              <a:gd name="adj" fmla="val 7000"/>
            </a:avLst>
          </a:prstGeom>
          <a:solidFill>
            <a:srgbClr val="FFFFFF">
              <a:alpha val="95000"/>
            </a:srgbClr>
          </a:solidFill>
          <a:ln w="22860">
            <a:solidFill>
              <a:srgbClr val="D6BADD"/>
            </a:solidFill>
            <a:prstDash val="solid"/>
          </a:ln>
        </p:spPr>
        <p:txBody>
          <a:bodyPr/>
          <a:lstStyle/>
          <a:p>
            <a:endParaRPr lang="en-US"/>
          </a:p>
        </p:txBody>
      </p:sp>
      <p:sp>
        <p:nvSpPr>
          <p:cNvPr id="4" name="Shape 2">
            <a:extLst>
              <a:ext uri="{FF2B5EF4-FFF2-40B4-BE49-F238E27FC236}">
                <a16:creationId xmlns:a16="http://schemas.microsoft.com/office/drawing/2014/main" id="{B49131CE-E4C0-FA0F-A3C5-C6283CB25B1A}"/>
              </a:ext>
            </a:extLst>
          </p:cNvPr>
          <p:cNvSpPr/>
          <p:nvPr/>
        </p:nvSpPr>
        <p:spPr>
          <a:xfrm>
            <a:off x="13218319" y="1447443"/>
            <a:ext cx="740926" cy="1065728"/>
          </a:xfrm>
          <a:prstGeom prst="roundRect">
            <a:avLst>
              <a:gd name="adj" fmla="val 6798"/>
            </a:avLst>
          </a:prstGeom>
          <a:solidFill>
            <a:srgbClr val="F0D4F7"/>
          </a:solidFill>
          <a:ln/>
        </p:spPr>
        <p:txBody>
          <a:bodyPr/>
          <a:lstStyle/>
          <a:p>
            <a:endParaRPr lang="en-US"/>
          </a:p>
        </p:txBody>
      </p:sp>
      <p:sp>
        <p:nvSpPr>
          <p:cNvPr id="5" name="Text 3">
            <a:extLst>
              <a:ext uri="{FF2B5EF4-FFF2-40B4-BE49-F238E27FC236}">
                <a16:creationId xmlns:a16="http://schemas.microsoft.com/office/drawing/2014/main" id="{16DD6167-4083-2B7B-CF8B-1AA0C61586A7}"/>
              </a:ext>
            </a:extLst>
          </p:cNvPr>
          <p:cNvSpPr/>
          <p:nvPr/>
        </p:nvSpPr>
        <p:spPr>
          <a:xfrm>
            <a:off x="13446085" y="1806654"/>
            <a:ext cx="277773" cy="347305"/>
          </a:xfrm>
          <a:prstGeom prst="rect">
            <a:avLst/>
          </a:prstGeom>
          <a:noFill/>
          <a:ln/>
        </p:spPr>
        <p:txBody>
          <a:bodyPr wrap="none" lIns="0" tIns="0" rIns="0" bIns="0" rtlCol="0" anchor="t"/>
          <a:lstStyle/>
          <a:p>
            <a:pPr marL="0" indent="0" algn="r" rtl="1">
              <a:lnSpc>
                <a:spcPts val="2150"/>
              </a:lnSpc>
              <a:buNone/>
            </a:pPr>
            <a:r>
              <a:rPr lang="en-US" sz="2150" dirty="0">
                <a:solidFill>
                  <a:srgbClr val="272525"/>
                </a:solidFill>
                <a:latin typeface="Source Serif 4 Semi Bold" pitchFamily="34" charset="0"/>
                <a:ea typeface="Source Serif 4 Semi Bold" pitchFamily="34" charset="-122"/>
                <a:cs typeface="Source Serif 4 Semi Bold" pitchFamily="34" charset="-120"/>
              </a:rPr>
              <a:t>1</a:t>
            </a:r>
            <a:endParaRPr lang="en-US" sz="2150" dirty="0"/>
          </a:p>
        </p:txBody>
      </p:sp>
      <p:sp>
        <p:nvSpPr>
          <p:cNvPr id="6" name="Text 4">
            <a:extLst>
              <a:ext uri="{FF2B5EF4-FFF2-40B4-BE49-F238E27FC236}">
                <a16:creationId xmlns:a16="http://schemas.microsoft.com/office/drawing/2014/main" id="{490A55DE-06E2-A090-BC9B-0487F8DEF1CC}"/>
              </a:ext>
            </a:extLst>
          </p:cNvPr>
          <p:cNvSpPr/>
          <p:nvPr/>
        </p:nvSpPr>
        <p:spPr>
          <a:xfrm>
            <a:off x="10853857" y="1632585"/>
            <a:ext cx="2179320" cy="272296"/>
          </a:xfrm>
          <a:prstGeom prst="rect">
            <a:avLst/>
          </a:prstGeom>
          <a:noFill/>
          <a:ln/>
        </p:spPr>
        <p:txBody>
          <a:bodyPr wrap="none" lIns="0" tIns="0" rIns="0" bIns="0" rtlCol="0" anchor="t"/>
          <a:lstStyle/>
          <a:p>
            <a:pPr marL="0" indent="0" algn="r" rtl="1">
              <a:lnSpc>
                <a:spcPts val="2100"/>
              </a:lnSpc>
              <a:buNone/>
            </a:pPr>
            <a:r>
              <a:rPr lang="en-US" sz="2000" dirty="0">
                <a:solidFill>
                  <a:srgbClr val="272525"/>
                </a:solidFill>
                <a:latin typeface="Simplified Arabic" panose="02020603050405020304" pitchFamily="18" charset="-78"/>
                <a:cs typeface="Simplified Arabic" panose="02020603050405020304" pitchFamily="18" charset="-78"/>
              </a:rPr>
              <a:t>لجنة مشتركة</a:t>
            </a:r>
          </a:p>
        </p:txBody>
      </p:sp>
      <p:sp>
        <p:nvSpPr>
          <p:cNvPr id="7" name="Text 5">
            <a:extLst>
              <a:ext uri="{FF2B5EF4-FFF2-40B4-BE49-F238E27FC236}">
                <a16:creationId xmlns:a16="http://schemas.microsoft.com/office/drawing/2014/main" id="{81BD8025-9381-B1DA-2680-1B540F6CA9A1}"/>
              </a:ext>
            </a:extLst>
          </p:cNvPr>
          <p:cNvSpPr/>
          <p:nvPr/>
        </p:nvSpPr>
        <p:spPr>
          <a:xfrm>
            <a:off x="671155" y="2015966"/>
            <a:ext cx="12362021" cy="296347"/>
          </a:xfrm>
          <a:prstGeom prst="rect">
            <a:avLst/>
          </a:prstGeom>
          <a:noFill/>
          <a:ln/>
        </p:spPr>
        <p:txBody>
          <a:bodyPr wrap="none" lIns="0" tIns="0" rIns="0" bIns="0" rtlCol="0" anchor="t"/>
          <a:lstStyle/>
          <a:p>
            <a:pPr marL="0" indent="0" algn="r" rtl="1">
              <a:lnSpc>
                <a:spcPts val="2300"/>
              </a:lnSpc>
              <a:buNone/>
            </a:pPr>
            <a:r>
              <a:rPr lang="en-US" sz="2000" dirty="0">
                <a:solidFill>
                  <a:srgbClr val="272525"/>
                </a:solidFill>
                <a:latin typeface="Simplified Arabic" panose="02020603050405020304" pitchFamily="18" charset="-78"/>
                <a:ea typeface="Source Sans 3" pitchFamily="34" charset="-122"/>
                <a:cs typeface="Simplified Arabic" panose="02020603050405020304" pitchFamily="18" charset="-78"/>
              </a:rPr>
              <a:t>إنشاء لجنة مشتركة بين وزارة التربية والجامعات لتحديد أولويات البحث وتوجيه الجهود.</a:t>
            </a:r>
            <a:endParaRPr lang="en-US" sz="2000" dirty="0">
              <a:latin typeface="Simplified Arabic" panose="02020603050405020304" pitchFamily="18" charset="-78"/>
              <a:cs typeface="Simplified Arabic" panose="02020603050405020304" pitchFamily="18" charset="-78"/>
            </a:endParaRPr>
          </a:p>
        </p:txBody>
      </p:sp>
      <p:sp>
        <p:nvSpPr>
          <p:cNvPr id="8" name="Shape 6">
            <a:extLst>
              <a:ext uri="{FF2B5EF4-FFF2-40B4-BE49-F238E27FC236}">
                <a16:creationId xmlns:a16="http://schemas.microsoft.com/office/drawing/2014/main" id="{306DD030-5B58-CCC4-0623-2B32C35204E8}"/>
              </a:ext>
            </a:extLst>
          </p:cNvPr>
          <p:cNvSpPr/>
          <p:nvPr/>
        </p:nvSpPr>
        <p:spPr>
          <a:xfrm>
            <a:off x="648295" y="2721173"/>
            <a:ext cx="13333809" cy="1111448"/>
          </a:xfrm>
          <a:prstGeom prst="roundRect">
            <a:avLst>
              <a:gd name="adj" fmla="val 7000"/>
            </a:avLst>
          </a:prstGeom>
          <a:solidFill>
            <a:srgbClr val="FFFFFF">
              <a:alpha val="95000"/>
            </a:srgbClr>
          </a:solidFill>
          <a:ln w="22860">
            <a:solidFill>
              <a:srgbClr val="D6BADD"/>
            </a:solidFill>
            <a:prstDash val="solid"/>
          </a:ln>
        </p:spPr>
        <p:txBody>
          <a:bodyPr/>
          <a:lstStyle/>
          <a:p>
            <a:endParaRPr lang="en-US"/>
          </a:p>
        </p:txBody>
      </p:sp>
      <p:sp>
        <p:nvSpPr>
          <p:cNvPr id="9" name="Shape 7">
            <a:extLst>
              <a:ext uri="{FF2B5EF4-FFF2-40B4-BE49-F238E27FC236}">
                <a16:creationId xmlns:a16="http://schemas.microsoft.com/office/drawing/2014/main" id="{86043088-5843-0BD0-2733-09EF048B5105}"/>
              </a:ext>
            </a:extLst>
          </p:cNvPr>
          <p:cNvSpPr/>
          <p:nvPr/>
        </p:nvSpPr>
        <p:spPr>
          <a:xfrm>
            <a:off x="13218319" y="2744033"/>
            <a:ext cx="740926" cy="1065728"/>
          </a:xfrm>
          <a:prstGeom prst="roundRect">
            <a:avLst>
              <a:gd name="adj" fmla="val 6798"/>
            </a:avLst>
          </a:prstGeom>
          <a:solidFill>
            <a:srgbClr val="F0D4F7"/>
          </a:solidFill>
          <a:ln/>
        </p:spPr>
        <p:txBody>
          <a:bodyPr/>
          <a:lstStyle/>
          <a:p>
            <a:endParaRPr lang="en-US"/>
          </a:p>
        </p:txBody>
      </p:sp>
      <p:sp>
        <p:nvSpPr>
          <p:cNvPr id="10" name="Text 8">
            <a:extLst>
              <a:ext uri="{FF2B5EF4-FFF2-40B4-BE49-F238E27FC236}">
                <a16:creationId xmlns:a16="http://schemas.microsoft.com/office/drawing/2014/main" id="{197CED8D-DB91-E7E8-442C-42A734E6B379}"/>
              </a:ext>
            </a:extLst>
          </p:cNvPr>
          <p:cNvSpPr/>
          <p:nvPr/>
        </p:nvSpPr>
        <p:spPr>
          <a:xfrm>
            <a:off x="13446085" y="3103245"/>
            <a:ext cx="277773" cy="347305"/>
          </a:xfrm>
          <a:prstGeom prst="rect">
            <a:avLst/>
          </a:prstGeom>
          <a:noFill/>
          <a:ln/>
        </p:spPr>
        <p:txBody>
          <a:bodyPr wrap="none" lIns="0" tIns="0" rIns="0" bIns="0" rtlCol="0" anchor="t"/>
          <a:lstStyle/>
          <a:p>
            <a:pPr marL="0" indent="0" algn="r" rtl="1">
              <a:lnSpc>
                <a:spcPts val="2150"/>
              </a:lnSpc>
              <a:buNone/>
            </a:pPr>
            <a:r>
              <a:rPr lang="en-US" sz="2150" dirty="0">
                <a:solidFill>
                  <a:srgbClr val="272525"/>
                </a:solidFill>
                <a:latin typeface="Source Serif 4 Semi Bold" pitchFamily="34" charset="0"/>
                <a:ea typeface="Source Serif 4 Semi Bold" pitchFamily="34" charset="-122"/>
                <a:cs typeface="Source Serif 4 Semi Bold" pitchFamily="34" charset="-120"/>
              </a:rPr>
              <a:t>2</a:t>
            </a:r>
            <a:endParaRPr lang="en-US" sz="2150" dirty="0"/>
          </a:p>
        </p:txBody>
      </p:sp>
      <p:sp>
        <p:nvSpPr>
          <p:cNvPr id="11" name="Text 9">
            <a:extLst>
              <a:ext uri="{FF2B5EF4-FFF2-40B4-BE49-F238E27FC236}">
                <a16:creationId xmlns:a16="http://schemas.microsoft.com/office/drawing/2014/main" id="{EF1EB2E6-75CD-B39F-0299-551C68255761}"/>
              </a:ext>
            </a:extLst>
          </p:cNvPr>
          <p:cNvSpPr/>
          <p:nvPr/>
        </p:nvSpPr>
        <p:spPr>
          <a:xfrm>
            <a:off x="10853857" y="2929176"/>
            <a:ext cx="2179320" cy="272296"/>
          </a:xfrm>
          <a:prstGeom prst="rect">
            <a:avLst/>
          </a:prstGeom>
          <a:noFill/>
          <a:ln/>
        </p:spPr>
        <p:txBody>
          <a:bodyPr wrap="none" lIns="0" tIns="0" rIns="0" bIns="0" rtlCol="0" anchor="t"/>
          <a:lstStyle/>
          <a:p>
            <a:pPr marL="0" indent="0" algn="r" rtl="1">
              <a:lnSpc>
                <a:spcPts val="2100"/>
              </a:lnSpc>
              <a:buNone/>
            </a:pPr>
            <a:r>
              <a:rPr lang="en-US" sz="2000" dirty="0">
                <a:solidFill>
                  <a:srgbClr val="272525"/>
                </a:solidFill>
                <a:latin typeface="Simplified Arabic" panose="02020603050405020304" pitchFamily="18" charset="-78"/>
                <a:cs typeface="Simplified Arabic" panose="02020603050405020304" pitchFamily="18" charset="-78"/>
              </a:rPr>
              <a:t>دعم مستدام</a:t>
            </a:r>
          </a:p>
        </p:txBody>
      </p:sp>
      <p:sp>
        <p:nvSpPr>
          <p:cNvPr id="12" name="Text 10">
            <a:extLst>
              <a:ext uri="{FF2B5EF4-FFF2-40B4-BE49-F238E27FC236}">
                <a16:creationId xmlns:a16="http://schemas.microsoft.com/office/drawing/2014/main" id="{5967628D-2775-74E4-94E7-0BC0948A9372}"/>
              </a:ext>
            </a:extLst>
          </p:cNvPr>
          <p:cNvSpPr/>
          <p:nvPr/>
        </p:nvSpPr>
        <p:spPr>
          <a:xfrm>
            <a:off x="671155" y="3312557"/>
            <a:ext cx="12362021" cy="296347"/>
          </a:xfrm>
          <a:prstGeom prst="rect">
            <a:avLst/>
          </a:prstGeom>
          <a:noFill/>
          <a:ln/>
        </p:spPr>
        <p:txBody>
          <a:bodyPr wrap="none" lIns="0" tIns="0" rIns="0" bIns="0" rtlCol="0" anchor="t"/>
          <a:lstStyle/>
          <a:p>
            <a:pPr marL="0" indent="0" algn="r" rtl="1">
              <a:lnSpc>
                <a:spcPts val="2300"/>
              </a:lnSpc>
              <a:buNone/>
            </a:pPr>
            <a:r>
              <a:rPr lang="en-US" sz="2000" dirty="0">
                <a:solidFill>
                  <a:srgbClr val="272525"/>
                </a:solidFill>
                <a:latin typeface="Simplified Arabic" panose="02020603050405020304" pitchFamily="18" charset="-78"/>
                <a:cs typeface="Simplified Arabic" panose="02020603050405020304" pitchFamily="18" charset="-78"/>
              </a:rPr>
              <a:t>تأمين دعم مالي وتقني مستدام لأبحاث الطفولة المبكرة لضمان استمراريتها.</a:t>
            </a:r>
          </a:p>
        </p:txBody>
      </p:sp>
      <p:sp>
        <p:nvSpPr>
          <p:cNvPr id="13" name="Shape 11">
            <a:extLst>
              <a:ext uri="{FF2B5EF4-FFF2-40B4-BE49-F238E27FC236}">
                <a16:creationId xmlns:a16="http://schemas.microsoft.com/office/drawing/2014/main" id="{73F900A0-7794-CDF7-3055-45C2DB82995D}"/>
              </a:ext>
            </a:extLst>
          </p:cNvPr>
          <p:cNvSpPr/>
          <p:nvPr/>
        </p:nvSpPr>
        <p:spPr>
          <a:xfrm>
            <a:off x="648295" y="4017764"/>
            <a:ext cx="13333809" cy="1111448"/>
          </a:xfrm>
          <a:prstGeom prst="roundRect">
            <a:avLst>
              <a:gd name="adj" fmla="val 7000"/>
            </a:avLst>
          </a:prstGeom>
          <a:solidFill>
            <a:srgbClr val="FFFFFF">
              <a:alpha val="95000"/>
            </a:srgbClr>
          </a:solidFill>
          <a:ln w="22860">
            <a:solidFill>
              <a:srgbClr val="D6BADD"/>
            </a:solidFill>
            <a:prstDash val="solid"/>
          </a:ln>
        </p:spPr>
        <p:txBody>
          <a:bodyPr/>
          <a:lstStyle/>
          <a:p>
            <a:endParaRPr lang="en-US"/>
          </a:p>
        </p:txBody>
      </p:sp>
      <p:sp>
        <p:nvSpPr>
          <p:cNvPr id="14" name="Shape 12">
            <a:extLst>
              <a:ext uri="{FF2B5EF4-FFF2-40B4-BE49-F238E27FC236}">
                <a16:creationId xmlns:a16="http://schemas.microsoft.com/office/drawing/2014/main" id="{9CC1B525-BF82-F84E-6242-FDAE220F9CBB}"/>
              </a:ext>
            </a:extLst>
          </p:cNvPr>
          <p:cNvSpPr/>
          <p:nvPr/>
        </p:nvSpPr>
        <p:spPr>
          <a:xfrm>
            <a:off x="13218319" y="4040624"/>
            <a:ext cx="740926" cy="1065728"/>
          </a:xfrm>
          <a:prstGeom prst="roundRect">
            <a:avLst>
              <a:gd name="adj" fmla="val 6798"/>
            </a:avLst>
          </a:prstGeom>
          <a:solidFill>
            <a:srgbClr val="F0D4F7"/>
          </a:solidFill>
          <a:ln/>
        </p:spPr>
        <p:txBody>
          <a:bodyPr/>
          <a:lstStyle/>
          <a:p>
            <a:endParaRPr lang="en-US"/>
          </a:p>
        </p:txBody>
      </p:sp>
      <p:sp>
        <p:nvSpPr>
          <p:cNvPr id="15" name="Text 13">
            <a:extLst>
              <a:ext uri="{FF2B5EF4-FFF2-40B4-BE49-F238E27FC236}">
                <a16:creationId xmlns:a16="http://schemas.microsoft.com/office/drawing/2014/main" id="{B5559C4D-772F-3311-2D7D-B13BD599DA3C}"/>
              </a:ext>
            </a:extLst>
          </p:cNvPr>
          <p:cNvSpPr/>
          <p:nvPr/>
        </p:nvSpPr>
        <p:spPr>
          <a:xfrm>
            <a:off x="13446085" y="4399836"/>
            <a:ext cx="277773" cy="347305"/>
          </a:xfrm>
          <a:prstGeom prst="rect">
            <a:avLst/>
          </a:prstGeom>
          <a:noFill/>
          <a:ln/>
        </p:spPr>
        <p:txBody>
          <a:bodyPr wrap="none" lIns="0" tIns="0" rIns="0" bIns="0" rtlCol="0" anchor="t"/>
          <a:lstStyle/>
          <a:p>
            <a:pPr marL="0" indent="0" algn="r" rtl="1">
              <a:lnSpc>
                <a:spcPts val="2150"/>
              </a:lnSpc>
              <a:buNone/>
            </a:pPr>
            <a:r>
              <a:rPr lang="en-US" sz="2150" dirty="0">
                <a:solidFill>
                  <a:srgbClr val="272525"/>
                </a:solidFill>
                <a:latin typeface="Source Serif 4 Semi Bold" pitchFamily="34" charset="0"/>
                <a:ea typeface="Source Serif 4 Semi Bold" pitchFamily="34" charset="-122"/>
                <a:cs typeface="Source Serif 4 Semi Bold" pitchFamily="34" charset="-120"/>
              </a:rPr>
              <a:t>3</a:t>
            </a:r>
            <a:endParaRPr lang="en-US" sz="2150" dirty="0"/>
          </a:p>
        </p:txBody>
      </p:sp>
      <p:sp>
        <p:nvSpPr>
          <p:cNvPr id="16" name="Text 14">
            <a:extLst>
              <a:ext uri="{FF2B5EF4-FFF2-40B4-BE49-F238E27FC236}">
                <a16:creationId xmlns:a16="http://schemas.microsoft.com/office/drawing/2014/main" id="{55127CB7-494D-CEF4-5BF7-522EE4A8E0C8}"/>
              </a:ext>
            </a:extLst>
          </p:cNvPr>
          <p:cNvSpPr/>
          <p:nvPr/>
        </p:nvSpPr>
        <p:spPr>
          <a:xfrm>
            <a:off x="10853857" y="4225766"/>
            <a:ext cx="2179320" cy="272296"/>
          </a:xfrm>
          <a:prstGeom prst="rect">
            <a:avLst/>
          </a:prstGeom>
          <a:noFill/>
          <a:ln/>
        </p:spPr>
        <p:txBody>
          <a:bodyPr wrap="none" lIns="0" tIns="0" rIns="0" bIns="0" rtlCol="0" anchor="t"/>
          <a:lstStyle/>
          <a:p>
            <a:pPr marL="0" indent="0" algn="r" rtl="1">
              <a:lnSpc>
                <a:spcPts val="2100"/>
              </a:lnSpc>
              <a:buNone/>
            </a:pPr>
            <a:r>
              <a:rPr lang="en-US" sz="2000" dirty="0">
                <a:solidFill>
                  <a:srgbClr val="272525"/>
                </a:solidFill>
                <a:latin typeface="Simplified Arabic" panose="02020603050405020304" pitchFamily="18" charset="-78"/>
                <a:cs typeface="Simplified Arabic" panose="02020603050405020304" pitchFamily="18" charset="-78"/>
              </a:rPr>
              <a:t>برامج تدريبية</a:t>
            </a:r>
          </a:p>
        </p:txBody>
      </p:sp>
      <p:sp>
        <p:nvSpPr>
          <p:cNvPr id="17" name="Text 15">
            <a:extLst>
              <a:ext uri="{FF2B5EF4-FFF2-40B4-BE49-F238E27FC236}">
                <a16:creationId xmlns:a16="http://schemas.microsoft.com/office/drawing/2014/main" id="{884ABE66-FAEE-E328-7852-55AFD9FF4B12}"/>
              </a:ext>
            </a:extLst>
          </p:cNvPr>
          <p:cNvSpPr/>
          <p:nvPr/>
        </p:nvSpPr>
        <p:spPr>
          <a:xfrm>
            <a:off x="671155" y="4609148"/>
            <a:ext cx="12362021" cy="296347"/>
          </a:xfrm>
          <a:prstGeom prst="rect">
            <a:avLst/>
          </a:prstGeom>
          <a:noFill/>
          <a:ln/>
        </p:spPr>
        <p:txBody>
          <a:bodyPr wrap="none" lIns="0" tIns="0" rIns="0" bIns="0" rtlCol="0" anchor="t"/>
          <a:lstStyle/>
          <a:p>
            <a:pPr marL="0" indent="0" algn="r" rtl="1">
              <a:lnSpc>
                <a:spcPts val="2300"/>
              </a:lnSpc>
              <a:buNone/>
            </a:pPr>
            <a:r>
              <a:rPr lang="en-US" sz="2000" dirty="0">
                <a:solidFill>
                  <a:srgbClr val="272525"/>
                </a:solidFill>
                <a:latin typeface="Simplified Arabic" panose="02020603050405020304" pitchFamily="18" charset="-78"/>
                <a:cs typeface="Simplified Arabic" panose="02020603050405020304" pitchFamily="18" charset="-78"/>
              </a:rPr>
              <a:t>تطوير برامج تدريبية متخصصة للقيادات في مراكز الطفولة المبكرة لرفع كفاءتهم.</a:t>
            </a:r>
          </a:p>
        </p:txBody>
      </p:sp>
      <p:sp>
        <p:nvSpPr>
          <p:cNvPr id="18" name="Shape 16">
            <a:extLst>
              <a:ext uri="{FF2B5EF4-FFF2-40B4-BE49-F238E27FC236}">
                <a16:creationId xmlns:a16="http://schemas.microsoft.com/office/drawing/2014/main" id="{006C7D8E-94D1-CBED-D16A-90E9D47BF95F}"/>
              </a:ext>
            </a:extLst>
          </p:cNvPr>
          <p:cNvSpPr/>
          <p:nvPr/>
        </p:nvSpPr>
        <p:spPr>
          <a:xfrm>
            <a:off x="648295" y="5314355"/>
            <a:ext cx="13333809" cy="1111448"/>
          </a:xfrm>
          <a:prstGeom prst="roundRect">
            <a:avLst>
              <a:gd name="adj" fmla="val 7000"/>
            </a:avLst>
          </a:prstGeom>
          <a:solidFill>
            <a:srgbClr val="FFFFFF">
              <a:alpha val="95000"/>
            </a:srgbClr>
          </a:solidFill>
          <a:ln w="22860">
            <a:solidFill>
              <a:srgbClr val="D6BADD"/>
            </a:solidFill>
            <a:prstDash val="solid"/>
          </a:ln>
        </p:spPr>
        <p:txBody>
          <a:bodyPr/>
          <a:lstStyle/>
          <a:p>
            <a:endParaRPr lang="en-US"/>
          </a:p>
        </p:txBody>
      </p:sp>
      <p:sp>
        <p:nvSpPr>
          <p:cNvPr id="19" name="Shape 17">
            <a:extLst>
              <a:ext uri="{FF2B5EF4-FFF2-40B4-BE49-F238E27FC236}">
                <a16:creationId xmlns:a16="http://schemas.microsoft.com/office/drawing/2014/main" id="{814155B2-226F-79E6-A7BE-1A03B7E95E25}"/>
              </a:ext>
            </a:extLst>
          </p:cNvPr>
          <p:cNvSpPr/>
          <p:nvPr/>
        </p:nvSpPr>
        <p:spPr>
          <a:xfrm>
            <a:off x="13218319" y="5337215"/>
            <a:ext cx="740926" cy="1065728"/>
          </a:xfrm>
          <a:prstGeom prst="roundRect">
            <a:avLst>
              <a:gd name="adj" fmla="val 6798"/>
            </a:avLst>
          </a:prstGeom>
          <a:solidFill>
            <a:srgbClr val="F0D4F7"/>
          </a:solidFill>
          <a:ln/>
        </p:spPr>
        <p:txBody>
          <a:bodyPr/>
          <a:lstStyle/>
          <a:p>
            <a:endParaRPr lang="en-US"/>
          </a:p>
        </p:txBody>
      </p:sp>
      <p:sp>
        <p:nvSpPr>
          <p:cNvPr id="20" name="Text 18">
            <a:extLst>
              <a:ext uri="{FF2B5EF4-FFF2-40B4-BE49-F238E27FC236}">
                <a16:creationId xmlns:a16="http://schemas.microsoft.com/office/drawing/2014/main" id="{70F133EC-8CAE-6069-F071-6250300C1870}"/>
              </a:ext>
            </a:extLst>
          </p:cNvPr>
          <p:cNvSpPr/>
          <p:nvPr/>
        </p:nvSpPr>
        <p:spPr>
          <a:xfrm>
            <a:off x="13446085" y="5696426"/>
            <a:ext cx="277773" cy="347305"/>
          </a:xfrm>
          <a:prstGeom prst="rect">
            <a:avLst/>
          </a:prstGeom>
          <a:noFill/>
          <a:ln/>
        </p:spPr>
        <p:txBody>
          <a:bodyPr wrap="none" lIns="0" tIns="0" rIns="0" bIns="0" rtlCol="0" anchor="t"/>
          <a:lstStyle/>
          <a:p>
            <a:pPr marL="0" indent="0" algn="r" rtl="1">
              <a:lnSpc>
                <a:spcPts val="2150"/>
              </a:lnSpc>
              <a:buNone/>
            </a:pPr>
            <a:r>
              <a:rPr lang="en-US" sz="2150" dirty="0">
                <a:solidFill>
                  <a:srgbClr val="272525"/>
                </a:solidFill>
                <a:latin typeface="Source Serif 4 Semi Bold" pitchFamily="34" charset="0"/>
                <a:ea typeface="Source Serif 4 Semi Bold" pitchFamily="34" charset="-122"/>
                <a:cs typeface="Source Serif 4 Semi Bold" pitchFamily="34" charset="-120"/>
              </a:rPr>
              <a:t>4</a:t>
            </a:r>
            <a:endParaRPr lang="en-US" sz="2150" dirty="0"/>
          </a:p>
        </p:txBody>
      </p:sp>
      <p:sp>
        <p:nvSpPr>
          <p:cNvPr id="21" name="Text 19">
            <a:extLst>
              <a:ext uri="{FF2B5EF4-FFF2-40B4-BE49-F238E27FC236}">
                <a16:creationId xmlns:a16="http://schemas.microsoft.com/office/drawing/2014/main" id="{E247DBE9-1B1C-A65B-2263-A276A9DAD461}"/>
              </a:ext>
            </a:extLst>
          </p:cNvPr>
          <p:cNvSpPr/>
          <p:nvPr/>
        </p:nvSpPr>
        <p:spPr>
          <a:xfrm>
            <a:off x="10853857" y="5522357"/>
            <a:ext cx="2179320" cy="272296"/>
          </a:xfrm>
          <a:prstGeom prst="rect">
            <a:avLst/>
          </a:prstGeom>
          <a:noFill/>
          <a:ln/>
        </p:spPr>
        <p:txBody>
          <a:bodyPr wrap="none" lIns="0" tIns="0" rIns="0" bIns="0" rtlCol="0" anchor="t"/>
          <a:lstStyle/>
          <a:p>
            <a:pPr marL="0" indent="0" algn="r" rtl="1">
              <a:lnSpc>
                <a:spcPts val="2100"/>
              </a:lnSpc>
              <a:buNone/>
            </a:pPr>
            <a:r>
              <a:rPr lang="en-US" sz="2000" dirty="0">
                <a:solidFill>
                  <a:srgbClr val="272525"/>
                </a:solidFill>
                <a:latin typeface="Simplified Arabic" panose="02020603050405020304" pitchFamily="18" charset="-78"/>
                <a:cs typeface="Simplified Arabic" panose="02020603050405020304" pitchFamily="18" charset="-78"/>
              </a:rPr>
              <a:t>توعية مجتمعية</a:t>
            </a:r>
          </a:p>
        </p:txBody>
      </p:sp>
      <p:sp>
        <p:nvSpPr>
          <p:cNvPr id="22" name="Text 20">
            <a:extLst>
              <a:ext uri="{FF2B5EF4-FFF2-40B4-BE49-F238E27FC236}">
                <a16:creationId xmlns:a16="http://schemas.microsoft.com/office/drawing/2014/main" id="{E5D02064-53F1-D4AB-58FE-D50770887C49}"/>
              </a:ext>
            </a:extLst>
          </p:cNvPr>
          <p:cNvSpPr/>
          <p:nvPr/>
        </p:nvSpPr>
        <p:spPr>
          <a:xfrm>
            <a:off x="671155" y="5905738"/>
            <a:ext cx="12362021" cy="296347"/>
          </a:xfrm>
          <a:prstGeom prst="rect">
            <a:avLst/>
          </a:prstGeom>
          <a:noFill/>
          <a:ln/>
        </p:spPr>
        <p:txBody>
          <a:bodyPr wrap="none" lIns="0" tIns="0" rIns="0" bIns="0" rtlCol="0" anchor="t"/>
          <a:lstStyle/>
          <a:p>
            <a:pPr marL="0" indent="0" algn="r" rtl="1">
              <a:lnSpc>
                <a:spcPts val="2300"/>
              </a:lnSpc>
              <a:buNone/>
            </a:pPr>
            <a:r>
              <a:rPr lang="en-US" sz="2000" dirty="0">
                <a:solidFill>
                  <a:srgbClr val="272525"/>
                </a:solidFill>
                <a:latin typeface="Simplified Arabic" panose="02020603050405020304" pitchFamily="18" charset="-78"/>
                <a:cs typeface="Simplified Arabic" panose="02020603050405020304" pitchFamily="18" charset="-78"/>
              </a:rPr>
              <a:t>إطلاق حملات توعية مجتمعية لتعزيز أهمية البحث العلمي ودوره في تطوير الخدمات.</a:t>
            </a:r>
          </a:p>
        </p:txBody>
      </p:sp>
      <p:sp>
        <p:nvSpPr>
          <p:cNvPr id="29" name="Shape 21">
            <a:extLst>
              <a:ext uri="{FF2B5EF4-FFF2-40B4-BE49-F238E27FC236}">
                <a16:creationId xmlns:a16="http://schemas.microsoft.com/office/drawing/2014/main" id="{B60BAF0B-20BE-BA2E-778B-BAF24A89DAA7}"/>
              </a:ext>
            </a:extLst>
          </p:cNvPr>
          <p:cNvSpPr/>
          <p:nvPr/>
        </p:nvSpPr>
        <p:spPr>
          <a:xfrm>
            <a:off x="648295" y="6610945"/>
            <a:ext cx="13333809" cy="1111448"/>
          </a:xfrm>
          <a:prstGeom prst="roundRect">
            <a:avLst>
              <a:gd name="adj" fmla="val 7000"/>
            </a:avLst>
          </a:prstGeom>
          <a:solidFill>
            <a:srgbClr val="FFFFFF">
              <a:alpha val="95000"/>
            </a:srgbClr>
          </a:solidFill>
          <a:ln w="22860">
            <a:solidFill>
              <a:srgbClr val="D6BADD"/>
            </a:solidFill>
            <a:prstDash val="solid"/>
          </a:ln>
        </p:spPr>
        <p:txBody>
          <a:bodyPr/>
          <a:lstStyle/>
          <a:p>
            <a:endParaRPr lang="en-US"/>
          </a:p>
        </p:txBody>
      </p:sp>
      <p:sp>
        <p:nvSpPr>
          <p:cNvPr id="30" name="Shape 22">
            <a:extLst>
              <a:ext uri="{FF2B5EF4-FFF2-40B4-BE49-F238E27FC236}">
                <a16:creationId xmlns:a16="http://schemas.microsoft.com/office/drawing/2014/main" id="{3C08FAF7-1ACA-C87B-6A98-4BA44FBD1051}"/>
              </a:ext>
            </a:extLst>
          </p:cNvPr>
          <p:cNvSpPr/>
          <p:nvPr/>
        </p:nvSpPr>
        <p:spPr>
          <a:xfrm>
            <a:off x="13218319" y="6633805"/>
            <a:ext cx="740926" cy="1065728"/>
          </a:xfrm>
          <a:prstGeom prst="roundRect">
            <a:avLst>
              <a:gd name="adj" fmla="val 6798"/>
            </a:avLst>
          </a:prstGeom>
          <a:solidFill>
            <a:srgbClr val="F0D4F7"/>
          </a:solidFill>
          <a:ln/>
        </p:spPr>
        <p:txBody>
          <a:bodyPr/>
          <a:lstStyle/>
          <a:p>
            <a:endParaRPr lang="en-US"/>
          </a:p>
        </p:txBody>
      </p:sp>
      <p:sp>
        <p:nvSpPr>
          <p:cNvPr id="31" name="Text 24">
            <a:extLst>
              <a:ext uri="{FF2B5EF4-FFF2-40B4-BE49-F238E27FC236}">
                <a16:creationId xmlns:a16="http://schemas.microsoft.com/office/drawing/2014/main" id="{4296FF13-E4C4-DB1C-A224-013198080CBD}"/>
              </a:ext>
            </a:extLst>
          </p:cNvPr>
          <p:cNvSpPr/>
          <p:nvPr/>
        </p:nvSpPr>
        <p:spPr>
          <a:xfrm>
            <a:off x="10853857" y="6818947"/>
            <a:ext cx="2179320" cy="272296"/>
          </a:xfrm>
          <a:prstGeom prst="rect">
            <a:avLst/>
          </a:prstGeom>
          <a:noFill/>
          <a:ln/>
        </p:spPr>
        <p:txBody>
          <a:bodyPr wrap="none" lIns="0" tIns="0" rIns="0" bIns="0" rtlCol="0" anchor="t"/>
          <a:lstStyle/>
          <a:p>
            <a:pPr marL="0" indent="0" algn="r" rtl="1">
              <a:lnSpc>
                <a:spcPts val="2100"/>
              </a:lnSpc>
              <a:buNone/>
            </a:pPr>
            <a:r>
              <a:rPr lang="en-US" sz="2000" dirty="0">
                <a:solidFill>
                  <a:srgbClr val="272525"/>
                </a:solidFill>
                <a:latin typeface="Simplified Arabic" panose="02020603050405020304" pitchFamily="18" charset="-78"/>
                <a:cs typeface="Simplified Arabic" panose="02020603050405020304" pitchFamily="18" charset="-78"/>
              </a:rPr>
              <a:t>متابعة وتقييم</a:t>
            </a:r>
          </a:p>
        </p:txBody>
      </p:sp>
      <p:sp>
        <p:nvSpPr>
          <p:cNvPr id="32" name="Text 25">
            <a:extLst>
              <a:ext uri="{FF2B5EF4-FFF2-40B4-BE49-F238E27FC236}">
                <a16:creationId xmlns:a16="http://schemas.microsoft.com/office/drawing/2014/main" id="{22BE67F5-E709-4F1D-8C30-F2B3800CEA5D}"/>
              </a:ext>
            </a:extLst>
          </p:cNvPr>
          <p:cNvSpPr/>
          <p:nvPr/>
        </p:nvSpPr>
        <p:spPr>
          <a:xfrm>
            <a:off x="671155" y="7202329"/>
            <a:ext cx="12362021" cy="296347"/>
          </a:xfrm>
          <a:prstGeom prst="rect">
            <a:avLst/>
          </a:prstGeom>
          <a:noFill/>
          <a:ln/>
        </p:spPr>
        <p:txBody>
          <a:bodyPr wrap="none" lIns="0" tIns="0" rIns="0" bIns="0" rtlCol="0" anchor="t"/>
          <a:lstStyle/>
          <a:p>
            <a:pPr marL="0" indent="0" algn="r" rtl="1">
              <a:lnSpc>
                <a:spcPts val="2300"/>
              </a:lnSpc>
              <a:buNone/>
            </a:pPr>
            <a:r>
              <a:rPr lang="en-US" sz="2000" dirty="0">
                <a:solidFill>
                  <a:srgbClr val="272525"/>
                </a:solidFill>
                <a:latin typeface="Simplified Arabic" panose="02020603050405020304" pitchFamily="18" charset="-78"/>
                <a:cs typeface="Simplified Arabic" panose="02020603050405020304" pitchFamily="18" charset="-78"/>
              </a:rPr>
              <a:t>تطوير آليات قوية للمتابعة والتقييم لضمان تطبيق نتائج الأبحاث في السياسات.</a:t>
            </a:r>
          </a:p>
        </p:txBody>
      </p:sp>
    </p:spTree>
    <p:extLst>
      <p:ext uri="{BB962C8B-B14F-4D97-AF65-F5344CB8AC3E}">
        <p14:creationId xmlns:p14="http://schemas.microsoft.com/office/powerpoint/2010/main" val="30451980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970DD42C-C1E4-30C4-CEBC-B44068015D7A}"/>
              </a:ext>
            </a:extLst>
          </p:cNvPr>
          <p:cNvSpPr/>
          <p:nvPr/>
        </p:nvSpPr>
        <p:spPr>
          <a:xfrm>
            <a:off x="6324124" y="703898"/>
            <a:ext cx="7468553" cy="1408033"/>
          </a:xfrm>
          <a:prstGeom prst="rect">
            <a:avLst/>
          </a:prstGeom>
          <a:noFill/>
          <a:ln/>
        </p:spPr>
        <p:txBody>
          <a:bodyPr wrap="square" lIns="0" tIns="0" rIns="0" bIns="0" rtlCol="0" anchor="t"/>
          <a:lstStyle/>
          <a:p>
            <a:pPr marL="0" indent="0" algn="ctr" rtl="1">
              <a:lnSpc>
                <a:spcPts val="5500"/>
              </a:lnSpc>
              <a:buNone/>
            </a:pPr>
            <a:r>
              <a:rPr lang="en-US" sz="4400" dirty="0">
                <a:solidFill>
                  <a:srgbClr val="000000"/>
                </a:solidFill>
                <a:latin typeface="Simplified Arabic" panose="02020603050405020304" pitchFamily="18" charset="-78"/>
                <a:ea typeface="Source Serif 4 Semi Bold" pitchFamily="34" charset="-122"/>
                <a:cs typeface="Simplified Arabic" panose="02020603050405020304" pitchFamily="18" charset="-78"/>
              </a:rPr>
              <a:t>خاتمة: نحو مستقبل أفضل لأبحاث الطفولة المبكرة في غزة</a:t>
            </a:r>
            <a:endParaRPr lang="en-US" sz="4400" dirty="0">
              <a:latin typeface="Simplified Arabic" panose="02020603050405020304" pitchFamily="18" charset="-78"/>
              <a:cs typeface="Simplified Arabic" panose="02020603050405020304" pitchFamily="18" charset="-78"/>
            </a:endParaRPr>
          </a:p>
        </p:txBody>
      </p:sp>
      <p:sp>
        <p:nvSpPr>
          <p:cNvPr id="3" name="Text 1">
            <a:extLst>
              <a:ext uri="{FF2B5EF4-FFF2-40B4-BE49-F238E27FC236}">
                <a16:creationId xmlns:a16="http://schemas.microsoft.com/office/drawing/2014/main" id="{3358F401-F64C-9067-1BB8-A66BF9E2A8EF}"/>
              </a:ext>
            </a:extLst>
          </p:cNvPr>
          <p:cNvSpPr/>
          <p:nvPr/>
        </p:nvSpPr>
        <p:spPr>
          <a:xfrm>
            <a:off x="6324124" y="2470904"/>
            <a:ext cx="7468553" cy="766048"/>
          </a:xfrm>
          <a:prstGeom prst="rect">
            <a:avLst/>
          </a:prstGeom>
          <a:noFill/>
          <a:ln/>
        </p:spPr>
        <p:txBody>
          <a:bodyPr wrap="square" lIns="0" tIns="0" rIns="0" bIns="0" rtlCol="0" anchor="t"/>
          <a:lstStyle/>
          <a:p>
            <a:pPr marL="0" indent="0" algn="ctr" rtl="1">
              <a:lnSpc>
                <a:spcPts val="3000"/>
              </a:lnSpc>
              <a:buNone/>
            </a:pPr>
            <a:r>
              <a:rPr lang="en-US" sz="2800" dirty="0" err="1">
                <a:solidFill>
                  <a:srgbClr val="000000"/>
                </a:solidFill>
                <a:latin typeface="Simplified Arabic" panose="02020603050405020304" pitchFamily="18" charset="-78"/>
                <a:ea typeface="Source Sans 3" pitchFamily="34" charset="-122"/>
                <a:cs typeface="Simplified Arabic" panose="02020603050405020304" pitchFamily="18" charset="-78"/>
              </a:rPr>
              <a:t>إن</a:t>
            </a:r>
            <a:r>
              <a:rPr lang="en-US" sz="2800" dirty="0">
                <a:solidFill>
                  <a:srgbClr val="000000"/>
                </a:solidFill>
                <a:latin typeface="Simplified Arabic" panose="02020603050405020304" pitchFamily="18" charset="-78"/>
                <a:ea typeface="Source Sans 3" pitchFamily="34" charset="-122"/>
                <a:cs typeface="Simplified Arabic" panose="02020603050405020304" pitchFamily="18" charset="-78"/>
              </a:rPr>
              <a:t> </a:t>
            </a:r>
            <a:r>
              <a:rPr lang="en-US" sz="2800" dirty="0" err="1">
                <a:solidFill>
                  <a:srgbClr val="000000"/>
                </a:solidFill>
                <a:latin typeface="Simplified Arabic" panose="02020603050405020304" pitchFamily="18" charset="-78"/>
                <a:ea typeface="Source Sans 3" pitchFamily="34" charset="-122"/>
                <a:cs typeface="Simplified Arabic" panose="02020603050405020304" pitchFamily="18" charset="-78"/>
              </a:rPr>
              <a:t>التغلب</a:t>
            </a:r>
            <a:r>
              <a:rPr lang="en-US" sz="2800" dirty="0">
                <a:solidFill>
                  <a:srgbClr val="000000"/>
                </a:solidFill>
                <a:latin typeface="Simplified Arabic" panose="02020603050405020304" pitchFamily="18" charset="-78"/>
                <a:ea typeface="Source Sans 3" pitchFamily="34" charset="-122"/>
                <a:cs typeface="Simplified Arabic" panose="02020603050405020304" pitchFamily="18" charset="-78"/>
              </a:rPr>
              <a:t> </a:t>
            </a:r>
            <a:r>
              <a:rPr lang="en-US" sz="2800" dirty="0" err="1">
                <a:solidFill>
                  <a:srgbClr val="000000"/>
                </a:solidFill>
                <a:latin typeface="Simplified Arabic" panose="02020603050405020304" pitchFamily="18" charset="-78"/>
                <a:ea typeface="Source Sans 3" pitchFamily="34" charset="-122"/>
                <a:cs typeface="Simplified Arabic" panose="02020603050405020304" pitchFamily="18" charset="-78"/>
              </a:rPr>
              <a:t>على</a:t>
            </a:r>
            <a:r>
              <a:rPr lang="en-US" sz="2800" dirty="0">
                <a:solidFill>
                  <a:srgbClr val="000000"/>
                </a:solidFill>
                <a:latin typeface="Simplified Arabic" panose="02020603050405020304" pitchFamily="18" charset="-78"/>
                <a:ea typeface="Source Sans 3" pitchFamily="34" charset="-122"/>
                <a:cs typeface="Simplified Arabic" panose="02020603050405020304" pitchFamily="18" charset="-78"/>
              </a:rPr>
              <a:t> </a:t>
            </a:r>
            <a:r>
              <a:rPr lang="en-US" sz="2800" dirty="0" err="1">
                <a:solidFill>
                  <a:srgbClr val="000000"/>
                </a:solidFill>
                <a:latin typeface="Simplified Arabic" panose="02020603050405020304" pitchFamily="18" charset="-78"/>
                <a:ea typeface="Source Sans 3" pitchFamily="34" charset="-122"/>
                <a:cs typeface="Simplified Arabic" panose="02020603050405020304" pitchFamily="18" charset="-78"/>
              </a:rPr>
              <a:t>المعوقات</a:t>
            </a:r>
            <a:r>
              <a:rPr lang="en-US" sz="2800" dirty="0">
                <a:solidFill>
                  <a:srgbClr val="000000"/>
                </a:solidFill>
                <a:latin typeface="Simplified Arabic" panose="02020603050405020304" pitchFamily="18" charset="-78"/>
                <a:ea typeface="Source Sans 3" pitchFamily="34" charset="-122"/>
                <a:cs typeface="Simplified Arabic" panose="02020603050405020304" pitchFamily="18" charset="-78"/>
              </a:rPr>
              <a:t> </a:t>
            </a:r>
            <a:r>
              <a:rPr lang="en-US" sz="2800" dirty="0" err="1">
                <a:solidFill>
                  <a:srgbClr val="000000"/>
                </a:solidFill>
                <a:latin typeface="Simplified Arabic" panose="02020603050405020304" pitchFamily="18" charset="-78"/>
                <a:ea typeface="Source Sans 3" pitchFamily="34" charset="-122"/>
                <a:cs typeface="Simplified Arabic" panose="02020603050405020304" pitchFamily="18" charset="-78"/>
              </a:rPr>
              <a:t>يتطلب</a:t>
            </a:r>
            <a:r>
              <a:rPr lang="en-US" sz="2800" dirty="0">
                <a:solidFill>
                  <a:srgbClr val="000000"/>
                </a:solidFill>
                <a:latin typeface="Simplified Arabic" panose="02020603050405020304" pitchFamily="18" charset="-78"/>
                <a:ea typeface="Source Sans 3" pitchFamily="34" charset="-122"/>
                <a:cs typeface="Simplified Arabic" panose="02020603050405020304" pitchFamily="18" charset="-78"/>
              </a:rPr>
              <a:t> </a:t>
            </a:r>
            <a:r>
              <a:rPr lang="en-US" sz="2800" dirty="0" err="1">
                <a:solidFill>
                  <a:srgbClr val="000000"/>
                </a:solidFill>
                <a:latin typeface="Simplified Arabic" panose="02020603050405020304" pitchFamily="18" charset="-78"/>
                <a:ea typeface="Source Sans 3" pitchFamily="34" charset="-122"/>
                <a:cs typeface="Simplified Arabic" panose="02020603050405020304" pitchFamily="18" charset="-78"/>
              </a:rPr>
              <a:t>رؤية</a:t>
            </a:r>
            <a:r>
              <a:rPr lang="en-US" sz="2800" dirty="0">
                <a:solidFill>
                  <a:srgbClr val="000000"/>
                </a:solidFill>
                <a:latin typeface="Simplified Arabic" panose="02020603050405020304" pitchFamily="18" charset="-78"/>
                <a:ea typeface="Source Sans 3" pitchFamily="34" charset="-122"/>
                <a:cs typeface="Simplified Arabic" panose="02020603050405020304" pitchFamily="18" charset="-78"/>
              </a:rPr>
              <a:t> </a:t>
            </a:r>
            <a:r>
              <a:rPr lang="en-US" sz="2800" dirty="0" err="1">
                <a:solidFill>
                  <a:srgbClr val="000000"/>
                </a:solidFill>
                <a:latin typeface="Simplified Arabic" panose="02020603050405020304" pitchFamily="18" charset="-78"/>
                <a:ea typeface="Source Sans 3" pitchFamily="34" charset="-122"/>
                <a:cs typeface="Simplified Arabic" panose="02020603050405020304" pitchFamily="18" charset="-78"/>
              </a:rPr>
              <a:t>واضحة</a:t>
            </a:r>
            <a:r>
              <a:rPr lang="en-US" sz="2800" dirty="0">
                <a:solidFill>
                  <a:srgbClr val="000000"/>
                </a:solidFill>
                <a:latin typeface="Simplified Arabic" panose="02020603050405020304" pitchFamily="18" charset="-78"/>
                <a:ea typeface="Source Sans 3" pitchFamily="34" charset="-122"/>
                <a:cs typeface="Simplified Arabic" panose="02020603050405020304" pitchFamily="18" charset="-78"/>
              </a:rPr>
              <a:t>، </a:t>
            </a:r>
            <a:r>
              <a:rPr lang="en-US" sz="2800" dirty="0" err="1">
                <a:solidFill>
                  <a:srgbClr val="000000"/>
                </a:solidFill>
                <a:latin typeface="Simplified Arabic" panose="02020603050405020304" pitchFamily="18" charset="-78"/>
                <a:ea typeface="Source Sans 3" pitchFamily="34" charset="-122"/>
                <a:cs typeface="Simplified Arabic" panose="02020603050405020304" pitchFamily="18" charset="-78"/>
              </a:rPr>
              <a:t>وعملاً</a:t>
            </a:r>
            <a:r>
              <a:rPr lang="en-US" sz="2800" dirty="0">
                <a:solidFill>
                  <a:srgbClr val="000000"/>
                </a:solidFill>
                <a:latin typeface="Simplified Arabic" panose="02020603050405020304" pitchFamily="18" charset="-78"/>
                <a:ea typeface="Source Sans 3" pitchFamily="34" charset="-122"/>
                <a:cs typeface="Simplified Arabic" panose="02020603050405020304" pitchFamily="18" charset="-78"/>
              </a:rPr>
              <a:t> </a:t>
            </a:r>
            <a:r>
              <a:rPr lang="en-US" sz="2800" dirty="0" err="1">
                <a:solidFill>
                  <a:srgbClr val="000000"/>
                </a:solidFill>
                <a:latin typeface="Simplified Arabic" panose="02020603050405020304" pitchFamily="18" charset="-78"/>
                <a:ea typeface="Source Sans 3" pitchFamily="34" charset="-122"/>
                <a:cs typeface="Simplified Arabic" panose="02020603050405020304" pitchFamily="18" charset="-78"/>
              </a:rPr>
              <a:t>دؤوباً</a:t>
            </a:r>
            <a:r>
              <a:rPr lang="en-US" sz="2800" dirty="0">
                <a:solidFill>
                  <a:srgbClr val="000000"/>
                </a:solidFill>
                <a:latin typeface="Simplified Arabic" panose="02020603050405020304" pitchFamily="18" charset="-78"/>
                <a:ea typeface="Source Sans 3" pitchFamily="34" charset="-122"/>
                <a:cs typeface="Simplified Arabic" panose="02020603050405020304" pitchFamily="18" charset="-78"/>
              </a:rPr>
              <a:t>، </a:t>
            </a:r>
            <a:r>
              <a:rPr lang="en-US" sz="2800" dirty="0" err="1">
                <a:solidFill>
                  <a:srgbClr val="000000"/>
                </a:solidFill>
                <a:latin typeface="Simplified Arabic" panose="02020603050405020304" pitchFamily="18" charset="-78"/>
                <a:ea typeface="Source Sans 3" pitchFamily="34" charset="-122"/>
                <a:cs typeface="Simplified Arabic" panose="02020603050405020304" pitchFamily="18" charset="-78"/>
              </a:rPr>
              <a:t>وتعاوناً</a:t>
            </a:r>
            <a:r>
              <a:rPr lang="en-US" sz="2800" dirty="0">
                <a:solidFill>
                  <a:srgbClr val="000000"/>
                </a:solidFill>
                <a:latin typeface="Simplified Arabic" panose="02020603050405020304" pitchFamily="18" charset="-78"/>
                <a:ea typeface="Source Sans 3" pitchFamily="34" charset="-122"/>
                <a:cs typeface="Simplified Arabic" panose="02020603050405020304" pitchFamily="18" charset="-78"/>
              </a:rPr>
              <a:t> </a:t>
            </a:r>
            <a:r>
              <a:rPr lang="en-US" sz="2800" dirty="0" err="1">
                <a:solidFill>
                  <a:srgbClr val="000000"/>
                </a:solidFill>
                <a:latin typeface="Simplified Arabic" panose="02020603050405020304" pitchFamily="18" charset="-78"/>
                <a:ea typeface="Source Sans 3" pitchFamily="34" charset="-122"/>
                <a:cs typeface="Simplified Arabic" panose="02020603050405020304" pitchFamily="18" charset="-78"/>
              </a:rPr>
              <a:t>غير</a:t>
            </a:r>
            <a:r>
              <a:rPr lang="en-US" sz="2800" dirty="0">
                <a:solidFill>
                  <a:srgbClr val="000000"/>
                </a:solidFill>
                <a:latin typeface="Simplified Arabic" panose="02020603050405020304" pitchFamily="18" charset="-78"/>
                <a:ea typeface="Source Sans 3" pitchFamily="34" charset="-122"/>
                <a:cs typeface="Simplified Arabic" panose="02020603050405020304" pitchFamily="18" charset="-78"/>
              </a:rPr>
              <a:t> </a:t>
            </a:r>
            <a:r>
              <a:rPr lang="en-US" sz="2800" dirty="0" err="1">
                <a:solidFill>
                  <a:srgbClr val="000000"/>
                </a:solidFill>
                <a:latin typeface="Simplified Arabic" panose="02020603050405020304" pitchFamily="18" charset="-78"/>
                <a:ea typeface="Source Sans 3" pitchFamily="34" charset="-122"/>
                <a:cs typeface="Simplified Arabic" panose="02020603050405020304" pitchFamily="18" charset="-78"/>
              </a:rPr>
              <a:t>مسبوق</a:t>
            </a:r>
            <a:r>
              <a:rPr lang="en-US" sz="2800" dirty="0">
                <a:solidFill>
                  <a:srgbClr val="000000"/>
                </a:solidFill>
                <a:latin typeface="Simplified Arabic" panose="02020603050405020304" pitchFamily="18" charset="-78"/>
                <a:ea typeface="Source Sans 3" pitchFamily="34" charset="-122"/>
                <a:cs typeface="Simplified Arabic" panose="02020603050405020304" pitchFamily="18" charset="-78"/>
              </a:rPr>
              <a:t> </a:t>
            </a:r>
            <a:r>
              <a:rPr lang="en-US" sz="2800" dirty="0" err="1">
                <a:solidFill>
                  <a:srgbClr val="000000"/>
                </a:solidFill>
                <a:latin typeface="Simplified Arabic" panose="02020603050405020304" pitchFamily="18" charset="-78"/>
                <a:ea typeface="Source Sans 3" pitchFamily="34" charset="-122"/>
                <a:cs typeface="Simplified Arabic" panose="02020603050405020304" pitchFamily="18" charset="-78"/>
              </a:rPr>
              <a:t>بين</a:t>
            </a:r>
            <a:r>
              <a:rPr lang="en-US" sz="2800" dirty="0">
                <a:solidFill>
                  <a:srgbClr val="000000"/>
                </a:solidFill>
                <a:latin typeface="Simplified Arabic" panose="02020603050405020304" pitchFamily="18" charset="-78"/>
                <a:ea typeface="Source Sans 3" pitchFamily="34" charset="-122"/>
                <a:cs typeface="Simplified Arabic" panose="02020603050405020304" pitchFamily="18" charset="-78"/>
              </a:rPr>
              <a:t> </a:t>
            </a:r>
            <a:r>
              <a:rPr lang="en-US" sz="2800" dirty="0" err="1">
                <a:solidFill>
                  <a:srgbClr val="000000"/>
                </a:solidFill>
                <a:latin typeface="Simplified Arabic" panose="02020603050405020304" pitchFamily="18" charset="-78"/>
                <a:ea typeface="Source Sans 3" pitchFamily="34" charset="-122"/>
                <a:cs typeface="Simplified Arabic" panose="02020603050405020304" pitchFamily="18" charset="-78"/>
              </a:rPr>
              <a:t>جميع</a:t>
            </a:r>
            <a:r>
              <a:rPr lang="en-US" sz="2800" dirty="0">
                <a:solidFill>
                  <a:srgbClr val="000000"/>
                </a:solidFill>
                <a:latin typeface="Simplified Arabic" panose="02020603050405020304" pitchFamily="18" charset="-78"/>
                <a:ea typeface="Source Sans 3" pitchFamily="34" charset="-122"/>
                <a:cs typeface="Simplified Arabic" panose="02020603050405020304" pitchFamily="18" charset="-78"/>
              </a:rPr>
              <a:t> </a:t>
            </a:r>
            <a:r>
              <a:rPr lang="en-US" sz="2800" dirty="0" err="1">
                <a:solidFill>
                  <a:srgbClr val="000000"/>
                </a:solidFill>
                <a:latin typeface="Simplified Arabic" panose="02020603050405020304" pitchFamily="18" charset="-78"/>
                <a:ea typeface="Source Sans 3" pitchFamily="34" charset="-122"/>
                <a:cs typeface="Simplified Arabic" panose="02020603050405020304" pitchFamily="18" charset="-78"/>
              </a:rPr>
              <a:t>الأطراف</a:t>
            </a:r>
            <a:r>
              <a:rPr lang="en-US" sz="2800" dirty="0">
                <a:solidFill>
                  <a:srgbClr val="000000"/>
                </a:solidFill>
                <a:latin typeface="Simplified Arabic" panose="02020603050405020304" pitchFamily="18" charset="-78"/>
                <a:ea typeface="Source Sans 3" pitchFamily="34" charset="-122"/>
                <a:cs typeface="Simplified Arabic" panose="02020603050405020304" pitchFamily="18" charset="-78"/>
              </a:rPr>
              <a:t>.</a:t>
            </a:r>
            <a:endParaRPr lang="en-US" sz="2800" dirty="0">
              <a:latin typeface="Simplified Arabic" panose="02020603050405020304" pitchFamily="18" charset="-78"/>
              <a:cs typeface="Simplified Arabic" panose="02020603050405020304" pitchFamily="18" charset="-78"/>
            </a:endParaRPr>
          </a:p>
        </p:txBody>
      </p:sp>
      <p:sp>
        <p:nvSpPr>
          <p:cNvPr id="4" name="Shape 2">
            <a:extLst>
              <a:ext uri="{FF2B5EF4-FFF2-40B4-BE49-F238E27FC236}">
                <a16:creationId xmlns:a16="http://schemas.microsoft.com/office/drawing/2014/main" id="{BC827C0C-4FBA-2DED-051D-6D521E1A0A31}"/>
              </a:ext>
            </a:extLst>
          </p:cNvPr>
          <p:cNvSpPr/>
          <p:nvPr/>
        </p:nvSpPr>
        <p:spPr>
          <a:xfrm>
            <a:off x="6324124" y="3506153"/>
            <a:ext cx="7468553" cy="4019431"/>
          </a:xfrm>
          <a:prstGeom prst="roundRect">
            <a:avLst>
              <a:gd name="adj" fmla="val 2501"/>
            </a:avLst>
          </a:prstGeom>
          <a:solidFill>
            <a:srgbClr val="F0D4F7"/>
          </a:solidFill>
          <a:ln w="7620">
            <a:solidFill>
              <a:srgbClr val="D6BADD"/>
            </a:solidFill>
            <a:prstDash val="solid"/>
          </a:ln>
        </p:spPr>
        <p:txBody>
          <a:bodyPr/>
          <a:lstStyle/>
          <a:p>
            <a:endParaRPr lang="en-US"/>
          </a:p>
        </p:txBody>
      </p:sp>
      <p:sp>
        <p:nvSpPr>
          <p:cNvPr id="5" name="Shape 3">
            <a:extLst>
              <a:ext uri="{FF2B5EF4-FFF2-40B4-BE49-F238E27FC236}">
                <a16:creationId xmlns:a16="http://schemas.microsoft.com/office/drawing/2014/main" id="{EF89AABF-8857-8354-2684-4410AC8EFBF3}"/>
              </a:ext>
            </a:extLst>
          </p:cNvPr>
          <p:cNvSpPr/>
          <p:nvPr/>
        </p:nvSpPr>
        <p:spPr>
          <a:xfrm>
            <a:off x="10058400" y="3513773"/>
            <a:ext cx="3726656" cy="2193608"/>
          </a:xfrm>
          <a:prstGeom prst="roundRect">
            <a:avLst>
              <a:gd name="adj" fmla="val 4583"/>
            </a:avLst>
          </a:prstGeom>
          <a:solidFill>
            <a:srgbClr val="BE49DF"/>
          </a:solidFill>
          <a:ln/>
        </p:spPr>
        <p:txBody>
          <a:bodyPr/>
          <a:lstStyle/>
          <a:p>
            <a:endParaRPr lang="en-US"/>
          </a:p>
        </p:txBody>
      </p:sp>
      <p:sp>
        <p:nvSpPr>
          <p:cNvPr id="6" name="Text 4">
            <a:extLst>
              <a:ext uri="{FF2B5EF4-FFF2-40B4-BE49-F238E27FC236}">
                <a16:creationId xmlns:a16="http://schemas.microsoft.com/office/drawing/2014/main" id="{2A73823E-3BDF-504A-CB98-50AADD01A217}"/>
              </a:ext>
            </a:extLst>
          </p:cNvPr>
          <p:cNvSpPr/>
          <p:nvPr/>
        </p:nvSpPr>
        <p:spPr>
          <a:xfrm>
            <a:off x="10297716" y="3753088"/>
            <a:ext cx="3248025" cy="422315"/>
          </a:xfrm>
          <a:prstGeom prst="rect">
            <a:avLst/>
          </a:prstGeom>
          <a:noFill/>
          <a:ln/>
        </p:spPr>
        <p:txBody>
          <a:bodyPr wrap="none" lIns="0" tIns="0" rIns="0" bIns="0" rtlCol="0" anchor="t"/>
          <a:lstStyle/>
          <a:p>
            <a:pPr marL="0" indent="0" algn="r" rtl="1">
              <a:lnSpc>
                <a:spcPts val="3300"/>
              </a:lnSpc>
              <a:buNone/>
            </a:pPr>
            <a:r>
              <a:rPr lang="en-US" sz="2650" dirty="0">
                <a:solidFill>
                  <a:srgbClr val="FFFFFF"/>
                </a:solidFill>
                <a:latin typeface="Simplified Arabic" panose="02020603050405020304" pitchFamily="18" charset="-78"/>
                <a:ea typeface="Source Serif 4 Semi Bold" pitchFamily="34" charset="-122"/>
                <a:cs typeface="Simplified Arabic" panose="02020603050405020304" pitchFamily="18" charset="-78"/>
              </a:rPr>
              <a:t>استثمار في الأجيال</a:t>
            </a:r>
            <a:endParaRPr lang="en-US" sz="2650" dirty="0">
              <a:latin typeface="Simplified Arabic" panose="02020603050405020304" pitchFamily="18" charset="-78"/>
              <a:cs typeface="Simplified Arabic" panose="02020603050405020304" pitchFamily="18" charset="-78"/>
            </a:endParaRPr>
          </a:p>
        </p:txBody>
      </p:sp>
      <p:sp>
        <p:nvSpPr>
          <p:cNvPr id="7" name="Text 5">
            <a:extLst>
              <a:ext uri="{FF2B5EF4-FFF2-40B4-BE49-F238E27FC236}">
                <a16:creationId xmlns:a16="http://schemas.microsoft.com/office/drawing/2014/main" id="{16195D77-13AD-6E81-94D2-EEBF682C1F8D}"/>
              </a:ext>
            </a:extLst>
          </p:cNvPr>
          <p:cNvSpPr/>
          <p:nvPr/>
        </p:nvSpPr>
        <p:spPr>
          <a:xfrm>
            <a:off x="10297716" y="4318992"/>
            <a:ext cx="3248025" cy="1149072"/>
          </a:xfrm>
          <a:prstGeom prst="rect">
            <a:avLst/>
          </a:prstGeom>
          <a:noFill/>
          <a:ln/>
        </p:spPr>
        <p:txBody>
          <a:bodyPr wrap="square" lIns="0" tIns="0" rIns="0" bIns="0" rtlCol="0" anchor="t"/>
          <a:lstStyle/>
          <a:p>
            <a:pPr marL="0" indent="0" algn="r" rtl="1">
              <a:lnSpc>
                <a:spcPts val="3000"/>
              </a:lnSpc>
              <a:buNone/>
            </a:pPr>
            <a:r>
              <a:rPr lang="en-US" sz="1850" dirty="0">
                <a:solidFill>
                  <a:srgbClr val="FFFFFF"/>
                </a:solidFill>
                <a:latin typeface="Simplified Arabic" panose="02020603050405020304" pitchFamily="18" charset="-78"/>
                <a:ea typeface="Source Sans 3" pitchFamily="34" charset="-122"/>
                <a:cs typeface="Simplified Arabic" panose="02020603050405020304" pitchFamily="18" charset="-78"/>
              </a:rPr>
              <a:t>الاستثمار في أبحاث الطفولة المبكرة هو استثمار حقيقي في مستقبل أطفال غزة.</a:t>
            </a:r>
            <a:endParaRPr lang="en-US" sz="1850" dirty="0">
              <a:latin typeface="Simplified Arabic" panose="02020603050405020304" pitchFamily="18" charset="-78"/>
              <a:cs typeface="Simplified Arabic" panose="02020603050405020304" pitchFamily="18" charset="-78"/>
            </a:endParaRPr>
          </a:p>
        </p:txBody>
      </p:sp>
      <p:sp>
        <p:nvSpPr>
          <p:cNvPr id="8" name="Shape 6">
            <a:extLst>
              <a:ext uri="{FF2B5EF4-FFF2-40B4-BE49-F238E27FC236}">
                <a16:creationId xmlns:a16="http://schemas.microsoft.com/office/drawing/2014/main" id="{AF7AAF7F-D000-FC25-2318-697F0143EAC9}"/>
              </a:ext>
            </a:extLst>
          </p:cNvPr>
          <p:cNvSpPr/>
          <p:nvPr/>
        </p:nvSpPr>
        <p:spPr>
          <a:xfrm>
            <a:off x="6331744" y="3513773"/>
            <a:ext cx="3726656" cy="2193608"/>
          </a:xfrm>
          <a:prstGeom prst="rect">
            <a:avLst/>
          </a:prstGeom>
          <a:solidFill>
            <a:srgbClr val="BE49DF"/>
          </a:solidFill>
          <a:ln/>
        </p:spPr>
        <p:txBody>
          <a:bodyPr/>
          <a:lstStyle/>
          <a:p>
            <a:endParaRPr lang="en-US"/>
          </a:p>
        </p:txBody>
      </p:sp>
      <p:sp>
        <p:nvSpPr>
          <p:cNvPr id="9" name="Shape 7">
            <a:extLst>
              <a:ext uri="{FF2B5EF4-FFF2-40B4-BE49-F238E27FC236}">
                <a16:creationId xmlns:a16="http://schemas.microsoft.com/office/drawing/2014/main" id="{55C00258-7D57-D342-9066-4B13EE736CA4}"/>
              </a:ext>
            </a:extLst>
          </p:cNvPr>
          <p:cNvSpPr/>
          <p:nvPr/>
        </p:nvSpPr>
        <p:spPr>
          <a:xfrm>
            <a:off x="6331744" y="3513773"/>
            <a:ext cx="30480" cy="2193608"/>
          </a:xfrm>
          <a:prstGeom prst="roundRect">
            <a:avLst>
              <a:gd name="adj" fmla="val 329856"/>
            </a:avLst>
          </a:prstGeom>
          <a:solidFill>
            <a:srgbClr val="D762F8"/>
          </a:solidFill>
          <a:ln/>
        </p:spPr>
        <p:txBody>
          <a:bodyPr/>
          <a:lstStyle/>
          <a:p>
            <a:endParaRPr lang="en-US"/>
          </a:p>
        </p:txBody>
      </p:sp>
      <p:sp>
        <p:nvSpPr>
          <p:cNvPr id="10" name="Text 8">
            <a:extLst>
              <a:ext uri="{FF2B5EF4-FFF2-40B4-BE49-F238E27FC236}">
                <a16:creationId xmlns:a16="http://schemas.microsoft.com/office/drawing/2014/main" id="{B6A36890-D94A-5A20-BBE5-592797DA0E8D}"/>
              </a:ext>
            </a:extLst>
          </p:cNvPr>
          <p:cNvSpPr/>
          <p:nvPr/>
        </p:nvSpPr>
        <p:spPr>
          <a:xfrm>
            <a:off x="6571059" y="3753088"/>
            <a:ext cx="3248025" cy="422315"/>
          </a:xfrm>
          <a:prstGeom prst="rect">
            <a:avLst/>
          </a:prstGeom>
          <a:noFill/>
          <a:ln/>
        </p:spPr>
        <p:txBody>
          <a:bodyPr wrap="none" lIns="0" tIns="0" rIns="0" bIns="0" rtlCol="0" anchor="t"/>
          <a:lstStyle/>
          <a:p>
            <a:pPr marL="0" indent="0" algn="r" rtl="1">
              <a:lnSpc>
                <a:spcPts val="3300"/>
              </a:lnSpc>
              <a:buNone/>
            </a:pPr>
            <a:r>
              <a:rPr lang="en-US" sz="2650" dirty="0">
                <a:solidFill>
                  <a:srgbClr val="FFFFFF"/>
                </a:solidFill>
                <a:latin typeface="Simplified Arabic" panose="02020603050405020304" pitchFamily="18" charset="-78"/>
                <a:ea typeface="Source Serif 4 Semi Bold" pitchFamily="34" charset="-122"/>
                <a:cs typeface="Simplified Arabic" panose="02020603050405020304" pitchFamily="18" charset="-78"/>
              </a:rPr>
              <a:t>تعاون وشراكة</a:t>
            </a:r>
            <a:endParaRPr lang="en-US" sz="2650" dirty="0">
              <a:latin typeface="Simplified Arabic" panose="02020603050405020304" pitchFamily="18" charset="-78"/>
              <a:cs typeface="Simplified Arabic" panose="02020603050405020304" pitchFamily="18" charset="-78"/>
            </a:endParaRPr>
          </a:p>
        </p:txBody>
      </p:sp>
      <p:sp>
        <p:nvSpPr>
          <p:cNvPr id="11" name="Text 9">
            <a:extLst>
              <a:ext uri="{FF2B5EF4-FFF2-40B4-BE49-F238E27FC236}">
                <a16:creationId xmlns:a16="http://schemas.microsoft.com/office/drawing/2014/main" id="{6F7F2592-F0C7-61BD-CFE4-29611E65411B}"/>
              </a:ext>
            </a:extLst>
          </p:cNvPr>
          <p:cNvSpPr/>
          <p:nvPr/>
        </p:nvSpPr>
        <p:spPr>
          <a:xfrm>
            <a:off x="6571059" y="4318992"/>
            <a:ext cx="3248025" cy="1149072"/>
          </a:xfrm>
          <a:prstGeom prst="rect">
            <a:avLst/>
          </a:prstGeom>
          <a:noFill/>
          <a:ln/>
        </p:spPr>
        <p:txBody>
          <a:bodyPr wrap="square" lIns="0" tIns="0" rIns="0" bIns="0" rtlCol="0" anchor="t"/>
          <a:lstStyle/>
          <a:p>
            <a:pPr marL="0" indent="0" algn="r" rtl="1">
              <a:lnSpc>
                <a:spcPts val="3000"/>
              </a:lnSpc>
              <a:buNone/>
            </a:pPr>
            <a:r>
              <a:rPr lang="en-US" sz="1850" dirty="0">
                <a:solidFill>
                  <a:srgbClr val="FFFFFF"/>
                </a:solidFill>
                <a:latin typeface="Simplified Arabic" panose="02020603050405020304" pitchFamily="18" charset="-78"/>
                <a:ea typeface="Source Sans 3" pitchFamily="34" charset="-122"/>
                <a:cs typeface="Simplified Arabic" panose="02020603050405020304" pitchFamily="18" charset="-78"/>
              </a:rPr>
              <a:t>التغلب على التحديات يتطلب تعاوناً مجتمعياً، حكومياً، وأكاديمياً متكاملاً.</a:t>
            </a:r>
            <a:endParaRPr lang="en-US" sz="1850" dirty="0">
              <a:latin typeface="Simplified Arabic" panose="02020603050405020304" pitchFamily="18" charset="-78"/>
              <a:cs typeface="Simplified Arabic" panose="02020603050405020304" pitchFamily="18" charset="-78"/>
            </a:endParaRPr>
          </a:p>
        </p:txBody>
      </p:sp>
      <p:sp>
        <p:nvSpPr>
          <p:cNvPr id="12" name="Shape 10">
            <a:extLst>
              <a:ext uri="{FF2B5EF4-FFF2-40B4-BE49-F238E27FC236}">
                <a16:creationId xmlns:a16="http://schemas.microsoft.com/office/drawing/2014/main" id="{97DCE9AC-3C43-E51F-5F4A-151582E287FB}"/>
              </a:ext>
            </a:extLst>
          </p:cNvPr>
          <p:cNvSpPr/>
          <p:nvPr/>
        </p:nvSpPr>
        <p:spPr>
          <a:xfrm>
            <a:off x="6331744" y="5707380"/>
            <a:ext cx="7453312" cy="1810583"/>
          </a:xfrm>
          <a:prstGeom prst="rect">
            <a:avLst/>
          </a:prstGeom>
          <a:solidFill>
            <a:srgbClr val="BE49DF"/>
          </a:solidFill>
          <a:ln/>
        </p:spPr>
        <p:txBody>
          <a:bodyPr/>
          <a:lstStyle/>
          <a:p>
            <a:endParaRPr lang="en-US"/>
          </a:p>
        </p:txBody>
      </p:sp>
      <p:sp>
        <p:nvSpPr>
          <p:cNvPr id="13" name="Shape 11">
            <a:extLst>
              <a:ext uri="{FF2B5EF4-FFF2-40B4-BE49-F238E27FC236}">
                <a16:creationId xmlns:a16="http://schemas.microsoft.com/office/drawing/2014/main" id="{08F03116-DC63-02B0-DF9A-E2594D2DC531}"/>
              </a:ext>
            </a:extLst>
          </p:cNvPr>
          <p:cNvSpPr/>
          <p:nvPr/>
        </p:nvSpPr>
        <p:spPr>
          <a:xfrm>
            <a:off x="6331744" y="5707380"/>
            <a:ext cx="7453312" cy="30480"/>
          </a:xfrm>
          <a:prstGeom prst="roundRect">
            <a:avLst>
              <a:gd name="adj" fmla="val 329856"/>
            </a:avLst>
          </a:prstGeom>
          <a:solidFill>
            <a:srgbClr val="D762F8"/>
          </a:solidFill>
          <a:ln/>
        </p:spPr>
        <p:txBody>
          <a:bodyPr/>
          <a:lstStyle/>
          <a:p>
            <a:endParaRPr lang="en-US"/>
          </a:p>
        </p:txBody>
      </p:sp>
      <p:sp>
        <p:nvSpPr>
          <p:cNvPr id="14" name="Text 12">
            <a:extLst>
              <a:ext uri="{FF2B5EF4-FFF2-40B4-BE49-F238E27FC236}">
                <a16:creationId xmlns:a16="http://schemas.microsoft.com/office/drawing/2014/main" id="{B3567E4C-DA05-2275-4288-E9C5B01B1F83}"/>
              </a:ext>
            </a:extLst>
          </p:cNvPr>
          <p:cNvSpPr/>
          <p:nvPr/>
        </p:nvSpPr>
        <p:spPr>
          <a:xfrm>
            <a:off x="10166271" y="5946696"/>
            <a:ext cx="3379470" cy="422315"/>
          </a:xfrm>
          <a:prstGeom prst="rect">
            <a:avLst/>
          </a:prstGeom>
          <a:noFill/>
          <a:ln/>
        </p:spPr>
        <p:txBody>
          <a:bodyPr wrap="none" lIns="0" tIns="0" rIns="0" bIns="0" rtlCol="0" anchor="t"/>
          <a:lstStyle/>
          <a:p>
            <a:pPr marL="0" indent="0" algn="r" rtl="1">
              <a:lnSpc>
                <a:spcPts val="3300"/>
              </a:lnSpc>
              <a:buNone/>
            </a:pPr>
            <a:r>
              <a:rPr lang="en-US" sz="2650" dirty="0">
                <a:solidFill>
                  <a:srgbClr val="FFFFFF"/>
                </a:solidFill>
                <a:latin typeface="Simplified Arabic" panose="02020603050405020304" pitchFamily="18" charset="-78"/>
                <a:ea typeface="Source Serif 4 Semi Bold" pitchFamily="34" charset="-122"/>
                <a:cs typeface="Simplified Arabic" panose="02020603050405020304" pitchFamily="18" charset="-78"/>
              </a:rPr>
              <a:t>بناء بيئة بحثية</a:t>
            </a:r>
            <a:endParaRPr lang="en-US" sz="2650" dirty="0">
              <a:latin typeface="Simplified Arabic" panose="02020603050405020304" pitchFamily="18" charset="-78"/>
              <a:cs typeface="Simplified Arabic" panose="02020603050405020304" pitchFamily="18" charset="-78"/>
            </a:endParaRPr>
          </a:p>
        </p:txBody>
      </p:sp>
      <p:sp>
        <p:nvSpPr>
          <p:cNvPr id="15" name="Text 13">
            <a:extLst>
              <a:ext uri="{FF2B5EF4-FFF2-40B4-BE49-F238E27FC236}">
                <a16:creationId xmlns:a16="http://schemas.microsoft.com/office/drawing/2014/main" id="{18BBC178-50A0-6BA2-44A1-8297A5E37C77}"/>
              </a:ext>
            </a:extLst>
          </p:cNvPr>
          <p:cNvSpPr/>
          <p:nvPr/>
        </p:nvSpPr>
        <p:spPr>
          <a:xfrm>
            <a:off x="6571059" y="6512600"/>
            <a:ext cx="6974681" cy="766048"/>
          </a:xfrm>
          <a:prstGeom prst="rect">
            <a:avLst/>
          </a:prstGeom>
          <a:noFill/>
          <a:ln/>
        </p:spPr>
        <p:txBody>
          <a:bodyPr wrap="square" lIns="0" tIns="0" rIns="0" bIns="0" rtlCol="0" anchor="t"/>
          <a:lstStyle/>
          <a:p>
            <a:pPr marL="0" indent="0" algn="r" rtl="1">
              <a:lnSpc>
                <a:spcPts val="3000"/>
              </a:lnSpc>
              <a:buNone/>
            </a:pPr>
            <a:r>
              <a:rPr lang="en-US" sz="1850" dirty="0">
                <a:solidFill>
                  <a:srgbClr val="FFFFFF"/>
                </a:solidFill>
                <a:latin typeface="Simplified Arabic" panose="02020603050405020304" pitchFamily="18" charset="-78"/>
                <a:ea typeface="Source Sans 3" pitchFamily="34" charset="-122"/>
                <a:cs typeface="Simplified Arabic" panose="02020603050405020304" pitchFamily="18" charset="-78"/>
              </a:rPr>
              <a:t>معاً، يمكننا بناء بيئة بحثية تدعم نمو أطفال غزة وتحقق التنمية المستدامة لهم.</a:t>
            </a:r>
            <a:endParaRPr lang="en-US" sz="1850" dirty="0">
              <a:latin typeface="Simplified Arabic" panose="02020603050405020304" pitchFamily="18" charset="-78"/>
              <a:cs typeface="Simplified Arabic" panose="02020603050405020304" pitchFamily="18" charset="-78"/>
            </a:endParaRPr>
          </a:p>
        </p:txBody>
      </p:sp>
      <p:pic>
        <p:nvPicPr>
          <p:cNvPr id="16" name="Image 0" descr="preencoded.png">
            <a:extLst>
              <a:ext uri="{FF2B5EF4-FFF2-40B4-BE49-F238E27FC236}">
                <a16:creationId xmlns:a16="http://schemas.microsoft.com/office/drawing/2014/main" id="{59CDD99E-4039-9A6D-20B8-C48647856C74}"/>
              </a:ext>
            </a:extLst>
          </p:cNvPr>
          <p:cNvPicPr>
            <a:picLocks noChangeAspect="1"/>
          </p:cNvPicPr>
          <p:nvPr/>
        </p:nvPicPr>
        <p:blipFill>
          <a:blip r:embed="rId2"/>
          <a:stretch>
            <a:fillRect/>
          </a:stretch>
        </p:blipFill>
        <p:spPr>
          <a:xfrm>
            <a:off x="-1" y="0"/>
            <a:ext cx="6208295" cy="8229600"/>
          </a:xfrm>
          <a:prstGeom prst="rect">
            <a:avLst/>
          </a:prstGeom>
        </p:spPr>
      </p:pic>
    </p:spTree>
    <p:extLst>
      <p:ext uri="{BB962C8B-B14F-4D97-AF65-F5344CB8AC3E}">
        <p14:creationId xmlns:p14="http://schemas.microsoft.com/office/powerpoint/2010/main" val="665588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6B7AB39-C286-33DE-9F2F-699055284969}"/>
              </a:ext>
            </a:extLst>
          </p:cNvPr>
          <p:cNvSpPr txBox="1"/>
          <p:nvPr/>
        </p:nvSpPr>
        <p:spPr>
          <a:xfrm>
            <a:off x="1155033" y="1251284"/>
            <a:ext cx="12332368" cy="4401205"/>
          </a:xfrm>
          <a:prstGeom prst="rect">
            <a:avLst/>
          </a:prstGeom>
          <a:noFill/>
        </p:spPr>
        <p:txBody>
          <a:bodyPr wrap="square">
            <a:spAutoFit/>
          </a:bodyPr>
          <a:lstStyle/>
          <a:p>
            <a:pPr algn="r" rtl="1"/>
            <a:r>
              <a:rPr lang="ar-SA" sz="2800" b="1" dirty="0">
                <a:latin typeface="Simplified Arabic" panose="02020603050405020304" pitchFamily="18" charset="-78"/>
                <a:ea typeface="SimHei" panose="02010609060101010101" pitchFamily="49" charset="-122"/>
                <a:cs typeface="Simplified Arabic" panose="02020603050405020304" pitchFamily="18" charset="-78"/>
              </a:rPr>
              <a:t>المقدمة :</a:t>
            </a:r>
          </a:p>
          <a:p>
            <a:pPr algn="r" rtl="1"/>
            <a:r>
              <a:rPr lang="ar-SA" sz="2400" dirty="0">
                <a:solidFill>
                  <a:srgbClr val="272525"/>
                </a:solidFill>
                <a:latin typeface="Simplified Arabic" panose="02020603050405020304" pitchFamily="18" charset="-78"/>
                <a:cs typeface="Simplified Arabic" panose="02020603050405020304" pitchFamily="18" charset="-78"/>
              </a:rPr>
              <a:t>يواجه قطاع غزة أزمة إنسانية وتعليمية غير مسبوقة بسبب العدوان المستمر، الذي أثر سلباً على البنية التحتية للمدارس ورياض الأطفال، وأدى إلى حرمان آلاف الأطفال من حقهم في التعليم. يسلط هذا التقرير الضوء على تداعيات العدوان على التعليم بشكل عام، وخصوصاً مرحلة الطفولة المبكرة، مع تقديم إحصائيات توضح حجم الكارثة</a:t>
            </a:r>
            <a:endParaRPr lang="en-US" sz="2400" dirty="0">
              <a:solidFill>
                <a:srgbClr val="272525"/>
              </a:solidFill>
              <a:latin typeface="Simplified Arabic" panose="02020603050405020304" pitchFamily="18" charset="-78"/>
              <a:cs typeface="Simplified Arabic" panose="02020603050405020304" pitchFamily="18" charset="-78"/>
            </a:endParaRPr>
          </a:p>
          <a:p>
            <a:pPr algn="r" rtl="1"/>
            <a:endParaRPr lang="en-US" sz="2800" dirty="0">
              <a:latin typeface="Simplified Arabic" panose="02020603050405020304" pitchFamily="18" charset="-78"/>
              <a:ea typeface="SimHei" panose="02010609060101010101" pitchFamily="49" charset="-122"/>
              <a:cs typeface="Simplified Arabic" panose="02020603050405020304" pitchFamily="18" charset="-78"/>
            </a:endParaRPr>
          </a:p>
          <a:p>
            <a:pPr algn="r" rtl="1"/>
            <a:r>
              <a:rPr lang="ar-SA" sz="2800" b="1" dirty="0">
                <a:latin typeface="Simplified Arabic" panose="02020603050405020304" pitchFamily="18" charset="-78"/>
                <a:ea typeface="SimHei" panose="02010609060101010101" pitchFamily="49" charset="-122"/>
                <a:cs typeface="Simplified Arabic" panose="02020603050405020304" pitchFamily="18" charset="-78"/>
              </a:rPr>
              <a:t>تأثير العدوان على البنية التحتية التعليمية</a:t>
            </a:r>
            <a:endParaRPr lang="en-US" sz="2800" b="1" dirty="0">
              <a:latin typeface="Simplified Arabic" panose="02020603050405020304" pitchFamily="18" charset="-78"/>
              <a:ea typeface="SimHei" panose="02010609060101010101" pitchFamily="49" charset="-122"/>
              <a:cs typeface="Simplified Arabic" panose="02020603050405020304" pitchFamily="18" charset="-78"/>
            </a:endParaRPr>
          </a:p>
          <a:p>
            <a:pPr algn="r" rtl="1"/>
            <a:endParaRPr lang="en-US" sz="2400" dirty="0">
              <a:solidFill>
                <a:srgbClr val="272525"/>
              </a:solidFill>
              <a:latin typeface="Simplified Arabic" panose="02020603050405020304" pitchFamily="18" charset="-78"/>
              <a:cs typeface="Simplified Arabic" panose="02020603050405020304" pitchFamily="18" charset="-78"/>
            </a:endParaRPr>
          </a:p>
          <a:p>
            <a:pPr lvl="0" algn="r" rtl="1"/>
            <a:r>
              <a:rPr lang="ar-SA" sz="2400" dirty="0">
                <a:solidFill>
                  <a:srgbClr val="272525"/>
                </a:solidFill>
                <a:latin typeface="Simplified Arabic" panose="02020603050405020304" pitchFamily="18" charset="-78"/>
                <a:cs typeface="Simplified Arabic" panose="02020603050405020304" pitchFamily="18" charset="-78"/>
              </a:rPr>
              <a:t>تدمير المدارس والمرافق</a:t>
            </a:r>
            <a:r>
              <a:rPr lang="en-US" sz="2400" dirty="0">
                <a:solidFill>
                  <a:srgbClr val="272525"/>
                </a:solidFill>
                <a:latin typeface="Simplified Arabic" panose="02020603050405020304" pitchFamily="18" charset="-78"/>
                <a:cs typeface="Simplified Arabic" panose="02020603050405020304" pitchFamily="18" charset="-78"/>
              </a:rPr>
              <a:t>: </a:t>
            </a:r>
            <a:r>
              <a:rPr lang="ar-SA" sz="2400" dirty="0">
                <a:solidFill>
                  <a:srgbClr val="272525"/>
                </a:solidFill>
                <a:latin typeface="Simplified Arabic" panose="02020603050405020304" pitchFamily="18" charset="-78"/>
                <a:cs typeface="Simplified Arabic" panose="02020603050405020304" pitchFamily="18" charset="-78"/>
              </a:rPr>
              <a:t>وفقاً لمنظمة الأمم المتحدة للطفولة</a:t>
            </a:r>
            <a:r>
              <a:rPr lang="en-US" sz="2400" dirty="0">
                <a:solidFill>
                  <a:srgbClr val="272525"/>
                </a:solidFill>
                <a:latin typeface="Simplified Arabic" panose="02020603050405020304" pitchFamily="18" charset="-78"/>
                <a:cs typeface="Simplified Arabic" panose="02020603050405020304" pitchFamily="18" charset="-78"/>
              </a:rPr>
              <a:t>)</a:t>
            </a:r>
            <a:r>
              <a:rPr lang="ar-SA" sz="2400" dirty="0">
                <a:solidFill>
                  <a:srgbClr val="272525"/>
                </a:solidFill>
                <a:latin typeface="Simplified Arabic" panose="02020603050405020304" pitchFamily="18" charset="-78"/>
                <a:cs typeface="Simplified Arabic" panose="02020603050405020304" pitchFamily="18" charset="-78"/>
              </a:rPr>
              <a:t>اليونيسف</a:t>
            </a:r>
            <a:r>
              <a:rPr lang="en-US" sz="2400" dirty="0">
                <a:solidFill>
                  <a:srgbClr val="272525"/>
                </a:solidFill>
                <a:latin typeface="Simplified Arabic" panose="02020603050405020304" pitchFamily="18" charset="-78"/>
                <a:cs typeface="Simplified Arabic" panose="02020603050405020304" pitchFamily="18" charset="-78"/>
              </a:rPr>
              <a:t>(</a:t>
            </a:r>
            <a:r>
              <a:rPr lang="ar-SA" sz="2400" dirty="0">
                <a:solidFill>
                  <a:srgbClr val="272525"/>
                </a:solidFill>
                <a:latin typeface="Simplified Arabic" panose="02020603050405020304" pitchFamily="18" charset="-78"/>
                <a:cs typeface="Simplified Arabic" panose="02020603050405020304" pitchFamily="18" charset="-78"/>
              </a:rPr>
              <a:t>، تم تدمير أو إلحاق أضرار جسيمة بأكثر من </a:t>
            </a:r>
            <a:r>
              <a:rPr lang="en-US" sz="2400" dirty="0">
                <a:solidFill>
                  <a:srgbClr val="272525"/>
                </a:solidFill>
                <a:latin typeface="Simplified Arabic" panose="02020603050405020304" pitchFamily="18" charset="-78"/>
                <a:cs typeface="Simplified Arabic" panose="02020603050405020304" pitchFamily="18" charset="-78"/>
              </a:rPr>
              <a:t>70% </a:t>
            </a:r>
            <a:r>
              <a:rPr lang="ar-SA" sz="2400" dirty="0">
                <a:solidFill>
                  <a:srgbClr val="272525"/>
                </a:solidFill>
                <a:latin typeface="Simplified Arabic" panose="02020603050405020304" pitchFamily="18" charset="-78"/>
                <a:cs typeface="Simplified Arabic" panose="02020603050405020304" pitchFamily="18" charset="-78"/>
              </a:rPr>
              <a:t>من المدارس في غزة منذ بداية العدوان، مما أثر على تعليم </a:t>
            </a:r>
            <a:r>
              <a:rPr lang="en-US" sz="2400" dirty="0">
                <a:solidFill>
                  <a:srgbClr val="272525"/>
                </a:solidFill>
                <a:latin typeface="Simplified Arabic" panose="02020603050405020304" pitchFamily="18" charset="-78"/>
                <a:cs typeface="Simplified Arabic" panose="02020603050405020304" pitchFamily="18" charset="-78"/>
              </a:rPr>
              <a:t>625,000   </a:t>
            </a:r>
            <a:r>
              <a:rPr lang="ar-SA" sz="2400" dirty="0">
                <a:solidFill>
                  <a:srgbClr val="272525"/>
                </a:solidFill>
                <a:latin typeface="Simplified Arabic" panose="02020603050405020304" pitchFamily="18" charset="-78"/>
                <a:cs typeface="Simplified Arabic" panose="02020603050405020304" pitchFamily="18" charset="-78"/>
              </a:rPr>
              <a:t> طالب على الأقل</a:t>
            </a:r>
            <a:r>
              <a:rPr lang="en-US" sz="2400" dirty="0">
                <a:solidFill>
                  <a:srgbClr val="272525"/>
                </a:solidFill>
                <a:latin typeface="Simplified Arabic" panose="02020603050405020304" pitchFamily="18" charset="-78"/>
                <a:cs typeface="Simplified Arabic" panose="02020603050405020304" pitchFamily="18" charset="-78"/>
              </a:rPr>
              <a:t>.</a:t>
            </a:r>
          </a:p>
          <a:p>
            <a:pPr lvl="0" algn="r" rtl="1"/>
            <a:r>
              <a:rPr lang="ar-SA" sz="2400" dirty="0">
                <a:solidFill>
                  <a:srgbClr val="272525"/>
                </a:solidFill>
                <a:latin typeface="Simplified Arabic" panose="02020603050405020304" pitchFamily="18" charset="-78"/>
                <a:cs typeface="Simplified Arabic" panose="02020603050405020304" pitchFamily="18" charset="-78"/>
              </a:rPr>
              <a:t>استخدام المدارس كملاجئ</a:t>
            </a:r>
            <a:r>
              <a:rPr lang="en-US" sz="2400" dirty="0">
                <a:solidFill>
                  <a:srgbClr val="272525"/>
                </a:solidFill>
                <a:latin typeface="Simplified Arabic" panose="02020603050405020304" pitchFamily="18" charset="-78"/>
                <a:cs typeface="Simplified Arabic" panose="02020603050405020304" pitchFamily="18" charset="-78"/>
              </a:rPr>
              <a:t>: </a:t>
            </a:r>
            <a:r>
              <a:rPr lang="ar-SA" sz="2400" dirty="0">
                <a:solidFill>
                  <a:srgbClr val="272525"/>
                </a:solidFill>
                <a:latin typeface="Simplified Arabic" panose="02020603050405020304" pitchFamily="18" charset="-78"/>
                <a:cs typeface="Simplified Arabic" panose="02020603050405020304" pitchFamily="18" charset="-78"/>
              </a:rPr>
              <a:t>أكثر من </a:t>
            </a:r>
            <a:r>
              <a:rPr lang="en-US" sz="2400" dirty="0">
                <a:solidFill>
                  <a:srgbClr val="272525"/>
                </a:solidFill>
                <a:latin typeface="Simplified Arabic" panose="02020603050405020304" pitchFamily="18" charset="-78"/>
                <a:cs typeface="Simplified Arabic" panose="02020603050405020304" pitchFamily="18" charset="-78"/>
              </a:rPr>
              <a:t>50% </a:t>
            </a:r>
            <a:r>
              <a:rPr lang="ar-SA" sz="2400" dirty="0">
                <a:solidFill>
                  <a:srgbClr val="272525"/>
                </a:solidFill>
                <a:latin typeface="Simplified Arabic" panose="02020603050405020304" pitchFamily="18" charset="-78"/>
                <a:cs typeface="Simplified Arabic" panose="02020603050405020304" pitchFamily="18" charset="-78"/>
              </a:rPr>
              <a:t> من المدارس أصبحت مراكز إيواء للنازحين، مما يعيق استئناف العملية التعليمية</a:t>
            </a:r>
            <a:r>
              <a:rPr lang="en-US" sz="2400" dirty="0">
                <a:solidFill>
                  <a:srgbClr val="272525"/>
                </a:solidFill>
                <a:latin typeface="Simplified Arabic" panose="02020603050405020304" pitchFamily="18" charset="-78"/>
                <a:cs typeface="Simplified Arabic" panose="02020603050405020304" pitchFamily="18" charset="-78"/>
              </a:rPr>
              <a:t>.</a:t>
            </a:r>
          </a:p>
          <a:p>
            <a:pPr algn="r" rtl="1"/>
            <a:endParaRPr lang="en-US" sz="2800" dirty="0">
              <a:latin typeface="Simplified Arabic" panose="02020603050405020304" pitchFamily="18" charset="-78"/>
              <a:ea typeface="SimHei" panose="02010609060101010101" pitchFamily="49" charset="-122"/>
              <a:cs typeface="Simplified Arabic" panose="02020603050405020304" pitchFamily="18" charset="-78"/>
            </a:endParaRPr>
          </a:p>
        </p:txBody>
      </p:sp>
    </p:spTree>
    <p:extLst>
      <p:ext uri="{BB962C8B-B14F-4D97-AF65-F5344CB8AC3E}">
        <p14:creationId xmlns:p14="http://schemas.microsoft.com/office/powerpoint/2010/main" val="1471068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BB5094E7-E1D8-3C2E-51AB-0F2D08526E60}"/>
              </a:ext>
            </a:extLst>
          </p:cNvPr>
          <p:cNvSpPr txBox="1"/>
          <p:nvPr/>
        </p:nvSpPr>
        <p:spPr>
          <a:xfrm>
            <a:off x="7507704" y="727466"/>
            <a:ext cx="6370721" cy="5033173"/>
          </a:xfrm>
          <a:prstGeom prst="rect">
            <a:avLst/>
          </a:prstGeom>
          <a:noFill/>
        </p:spPr>
        <p:txBody>
          <a:bodyPr wrap="square">
            <a:spAutoFit/>
          </a:bodyPr>
          <a:lstStyle/>
          <a:p>
            <a:pPr marL="0" marR="0" algn="r" rtl="1">
              <a:lnSpc>
                <a:spcPct val="115000"/>
              </a:lnSpc>
              <a:spcAft>
                <a:spcPts val="800"/>
              </a:spcAft>
              <a:buNone/>
            </a:pPr>
            <a:r>
              <a:rPr lang="ar-SA" sz="3200" b="1" kern="100" dirty="0">
                <a:effectLst/>
                <a:latin typeface="Aptos" panose="020B0004020202020204" pitchFamily="34" charset="0"/>
                <a:ea typeface="Aptos" panose="020B0004020202020204" pitchFamily="34" charset="0"/>
                <a:cs typeface="Arial" panose="020B0604020202020204" pitchFamily="34" charset="0"/>
              </a:rPr>
              <a:t>أوضاع التعليم في الطفولة المبكرة </a:t>
            </a:r>
          </a:p>
          <a:p>
            <a:pPr marL="0" marR="0" algn="ctr" rtl="1">
              <a:lnSpc>
                <a:spcPct val="115000"/>
              </a:lnSpc>
              <a:spcAft>
                <a:spcPts val="800"/>
              </a:spcAft>
              <a:buNone/>
            </a:pPr>
            <a:r>
              <a:rPr lang="ar-SA" sz="3200" b="1" kern="100" dirty="0">
                <a:effectLst/>
                <a:latin typeface="Aptos" panose="020B0004020202020204" pitchFamily="34" charset="0"/>
                <a:ea typeface="Aptos" panose="020B0004020202020204" pitchFamily="34" charset="0"/>
                <a:cs typeface="Arial" panose="020B0604020202020204" pitchFamily="34" charset="0"/>
              </a:rPr>
              <a:t>( رياض الأطفال)</a:t>
            </a:r>
            <a:endParaRPr lang="en-US" sz="3200" kern="100" dirty="0">
              <a:effectLst/>
              <a:latin typeface="Aptos" panose="020B0004020202020204" pitchFamily="34" charset="0"/>
              <a:ea typeface="Aptos" panose="020B0004020202020204" pitchFamily="34" charset="0"/>
              <a:cs typeface="Arial" panose="020B0604020202020204" pitchFamily="34" charset="0"/>
            </a:endParaRPr>
          </a:p>
          <a:p>
            <a:pPr marL="342900" marR="0" lvl="0" indent="-342900" algn="r" rtl="1">
              <a:lnSpc>
                <a:spcPct val="115000"/>
              </a:lnSpc>
              <a:spcAft>
                <a:spcPts val="800"/>
              </a:spcAft>
              <a:buSzPts val="1000"/>
              <a:buFont typeface="Symbol" panose="05050102010706020507" pitchFamily="18" charset="2"/>
              <a:buChar char=""/>
              <a:tabLst>
                <a:tab pos="457200" algn="l"/>
              </a:tabLst>
            </a:pPr>
            <a:r>
              <a:rPr lang="ar-SA" sz="2400" dirty="0">
                <a:solidFill>
                  <a:srgbClr val="272525"/>
                </a:solidFill>
                <a:latin typeface="Simplified Arabic" panose="02020603050405020304" pitchFamily="18" charset="-78"/>
                <a:cs typeface="Simplified Arabic" panose="02020603050405020304" pitchFamily="18" charset="-78"/>
              </a:rPr>
              <a:t>إغلاق رياض الأطفال</a:t>
            </a:r>
            <a:r>
              <a:rPr lang="en-US" sz="2400" dirty="0">
                <a:solidFill>
                  <a:srgbClr val="272525"/>
                </a:solidFill>
                <a:latin typeface="Simplified Arabic" panose="02020603050405020304" pitchFamily="18" charset="-78"/>
                <a:cs typeface="Simplified Arabic" panose="02020603050405020304" pitchFamily="18" charset="-78"/>
              </a:rPr>
              <a:t>: </a:t>
            </a:r>
            <a:r>
              <a:rPr lang="ar-SA" sz="2400" dirty="0">
                <a:solidFill>
                  <a:srgbClr val="272525"/>
                </a:solidFill>
                <a:latin typeface="Simplified Arabic" panose="02020603050405020304" pitchFamily="18" charset="-78"/>
                <a:cs typeface="Simplified Arabic" panose="02020603050405020304" pitchFamily="18" charset="-78"/>
              </a:rPr>
              <a:t>تعرضت </a:t>
            </a:r>
            <a:r>
              <a:rPr lang="en-US" sz="2400" dirty="0">
                <a:solidFill>
                  <a:srgbClr val="272525"/>
                </a:solidFill>
                <a:latin typeface="Simplified Arabic" panose="02020603050405020304" pitchFamily="18" charset="-78"/>
                <a:cs typeface="Simplified Arabic" panose="02020603050405020304" pitchFamily="18" charset="-78"/>
              </a:rPr>
              <a:t>85%  </a:t>
            </a:r>
            <a:r>
              <a:rPr lang="ar-SA" sz="2400" dirty="0">
                <a:solidFill>
                  <a:srgbClr val="272525"/>
                </a:solidFill>
                <a:latin typeface="Simplified Arabic" panose="02020603050405020304" pitchFamily="18" charset="-78"/>
                <a:cs typeface="Simplified Arabic" panose="02020603050405020304" pitchFamily="18" charset="-78"/>
              </a:rPr>
              <a:t> من رياض الأطفال في غزة للتدمير أو التوقف عن العمل، وفقاً لتقارير منظمة أنقذوا الأطفال </a:t>
            </a:r>
            <a:r>
              <a:rPr lang="en-US" sz="2400" dirty="0">
                <a:solidFill>
                  <a:srgbClr val="272525"/>
                </a:solidFill>
                <a:latin typeface="Simplified Arabic" panose="02020603050405020304" pitchFamily="18" charset="-78"/>
                <a:cs typeface="Simplified Arabic" panose="02020603050405020304" pitchFamily="18" charset="-78"/>
              </a:rPr>
              <a:t>(Save the Children).</a:t>
            </a:r>
          </a:p>
          <a:p>
            <a:pPr marL="342900" marR="0" lvl="0" indent="-342900" algn="r" rtl="1">
              <a:lnSpc>
                <a:spcPct val="115000"/>
              </a:lnSpc>
              <a:spcAft>
                <a:spcPts val="800"/>
              </a:spcAft>
              <a:buSzPts val="1000"/>
              <a:buFont typeface="Symbol" panose="05050102010706020507" pitchFamily="18" charset="2"/>
              <a:buChar char=""/>
              <a:tabLst>
                <a:tab pos="457200" algn="l"/>
              </a:tabLst>
            </a:pPr>
            <a:r>
              <a:rPr lang="ar-SA" sz="2400" dirty="0">
                <a:solidFill>
                  <a:srgbClr val="272525"/>
                </a:solidFill>
                <a:latin typeface="Simplified Arabic" panose="02020603050405020304" pitchFamily="18" charset="-78"/>
                <a:cs typeface="Simplified Arabic" panose="02020603050405020304" pitchFamily="18" charset="-78"/>
              </a:rPr>
              <a:t>حرمان الأطفال من التعليم المبكر</a:t>
            </a:r>
            <a:r>
              <a:rPr lang="en-US" sz="2400" dirty="0">
                <a:solidFill>
                  <a:srgbClr val="272525"/>
                </a:solidFill>
                <a:latin typeface="Simplified Arabic" panose="02020603050405020304" pitchFamily="18" charset="-78"/>
                <a:cs typeface="Simplified Arabic" panose="02020603050405020304" pitchFamily="18" charset="-78"/>
              </a:rPr>
              <a:t>: </a:t>
            </a:r>
            <a:r>
              <a:rPr lang="ar-SA" sz="2400" dirty="0">
                <a:solidFill>
                  <a:srgbClr val="272525"/>
                </a:solidFill>
                <a:latin typeface="Simplified Arabic" panose="02020603050405020304" pitchFamily="18" charset="-78"/>
                <a:cs typeface="Simplified Arabic" panose="02020603050405020304" pitchFamily="18" charset="-78"/>
              </a:rPr>
              <a:t>أكثر من </a:t>
            </a:r>
            <a:r>
              <a:rPr lang="en-US" sz="2400" dirty="0">
                <a:solidFill>
                  <a:srgbClr val="272525"/>
                </a:solidFill>
                <a:latin typeface="Simplified Arabic" panose="02020603050405020304" pitchFamily="18" charset="-78"/>
                <a:cs typeface="Simplified Arabic" panose="02020603050405020304" pitchFamily="18" charset="-78"/>
              </a:rPr>
              <a:t>100,000 </a:t>
            </a:r>
            <a:r>
              <a:rPr lang="ar-SA" sz="2400" dirty="0">
                <a:solidFill>
                  <a:srgbClr val="272525"/>
                </a:solidFill>
                <a:latin typeface="Simplified Arabic" panose="02020603050405020304" pitchFamily="18" charset="-78"/>
                <a:cs typeface="Simplified Arabic" panose="02020603050405020304" pitchFamily="18" charset="-78"/>
              </a:rPr>
              <a:t>طفل دون سن السادسة محرومون من خدمات التعليم والرعاية النفسية والاجتماعية</a:t>
            </a:r>
            <a:r>
              <a:rPr lang="en-US" sz="2400" dirty="0">
                <a:solidFill>
                  <a:srgbClr val="272525"/>
                </a:solidFill>
                <a:latin typeface="Simplified Arabic" panose="02020603050405020304" pitchFamily="18" charset="-78"/>
                <a:cs typeface="Simplified Arabic" panose="02020603050405020304" pitchFamily="18" charset="-78"/>
              </a:rPr>
              <a:t>.</a:t>
            </a:r>
          </a:p>
          <a:p>
            <a:pPr marL="342900" marR="0" lvl="0" indent="-342900" algn="r" rtl="1">
              <a:lnSpc>
                <a:spcPct val="115000"/>
              </a:lnSpc>
              <a:spcAft>
                <a:spcPts val="800"/>
              </a:spcAft>
              <a:buSzPts val="1000"/>
              <a:buFont typeface="Symbol" panose="05050102010706020507" pitchFamily="18" charset="2"/>
              <a:buChar char=""/>
              <a:tabLst>
                <a:tab pos="457200" algn="l"/>
              </a:tabLst>
            </a:pPr>
            <a:r>
              <a:rPr lang="ar-SA" sz="2400" dirty="0">
                <a:solidFill>
                  <a:srgbClr val="272525"/>
                </a:solidFill>
                <a:latin typeface="Simplified Arabic" panose="02020603050405020304" pitchFamily="18" charset="-78"/>
                <a:cs typeface="Simplified Arabic" panose="02020603050405020304" pitchFamily="18" charset="-78"/>
              </a:rPr>
              <a:t>التأثير النفسي</a:t>
            </a:r>
            <a:r>
              <a:rPr lang="en-US" sz="2400" dirty="0">
                <a:solidFill>
                  <a:srgbClr val="272525"/>
                </a:solidFill>
                <a:latin typeface="Simplified Arabic" panose="02020603050405020304" pitchFamily="18" charset="-78"/>
                <a:cs typeface="Simplified Arabic" panose="02020603050405020304" pitchFamily="18" charset="-78"/>
              </a:rPr>
              <a:t>: </a:t>
            </a:r>
            <a:r>
              <a:rPr lang="ar-SA" sz="2400" dirty="0">
                <a:solidFill>
                  <a:srgbClr val="272525"/>
                </a:solidFill>
                <a:latin typeface="Simplified Arabic" panose="02020603050405020304" pitchFamily="18" charset="-78"/>
                <a:cs typeface="Simplified Arabic" panose="02020603050405020304" pitchFamily="18" charset="-78"/>
              </a:rPr>
              <a:t>يتعرض الأطفال لصدمات نفسية شديدة بسبب الحرب، مما يؤثر على قدرتهم على التعلم في المستقبل</a:t>
            </a:r>
            <a:r>
              <a:rPr lang="en-US" sz="2400" dirty="0">
                <a:solidFill>
                  <a:srgbClr val="272525"/>
                </a:solidFill>
                <a:latin typeface="Simplified Arabic" panose="02020603050405020304" pitchFamily="18" charset="-78"/>
                <a:cs typeface="Simplified Arabic" panose="02020603050405020304" pitchFamily="18" charset="-78"/>
              </a:rPr>
              <a:t>.</a:t>
            </a:r>
          </a:p>
        </p:txBody>
      </p:sp>
      <p:pic>
        <p:nvPicPr>
          <p:cNvPr id="5" name="Picture 4">
            <a:extLst>
              <a:ext uri="{FF2B5EF4-FFF2-40B4-BE49-F238E27FC236}">
                <a16:creationId xmlns:a16="http://schemas.microsoft.com/office/drawing/2014/main" id="{66CC5B3E-9A3E-3F8A-4B7E-01CD0F38B6D4}"/>
              </a:ext>
            </a:extLst>
          </p:cNvPr>
          <p:cNvPicPr>
            <a:picLocks noChangeAspect="1"/>
          </p:cNvPicPr>
          <p:nvPr/>
        </p:nvPicPr>
        <p:blipFill>
          <a:blip r:embed="rId2"/>
          <a:stretch>
            <a:fillRect/>
          </a:stretch>
        </p:blipFill>
        <p:spPr>
          <a:xfrm>
            <a:off x="751974" y="853735"/>
            <a:ext cx="6142121" cy="6470858"/>
          </a:xfrm>
          <a:prstGeom prst="rect">
            <a:avLst/>
          </a:prstGeom>
        </p:spPr>
      </p:pic>
    </p:spTree>
    <p:extLst>
      <p:ext uri="{BB962C8B-B14F-4D97-AF65-F5344CB8AC3E}">
        <p14:creationId xmlns:p14="http://schemas.microsoft.com/office/powerpoint/2010/main" val="85647831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B87E2689-96DE-5BEE-4E32-E157C433FE33}"/>
              </a:ext>
            </a:extLst>
          </p:cNvPr>
          <p:cNvSpPr/>
          <p:nvPr/>
        </p:nvSpPr>
        <p:spPr>
          <a:xfrm>
            <a:off x="6247924" y="1937623"/>
            <a:ext cx="7544752" cy="704017"/>
          </a:xfrm>
          <a:prstGeom prst="rect">
            <a:avLst/>
          </a:prstGeom>
          <a:noFill/>
          <a:ln/>
        </p:spPr>
        <p:txBody>
          <a:bodyPr wrap="none" lIns="0" tIns="0" rIns="0" bIns="0" rtlCol="0" anchor="t"/>
          <a:lstStyle/>
          <a:p>
            <a:pPr marL="0" indent="0" algn="r" rtl="1">
              <a:lnSpc>
                <a:spcPts val="5500"/>
              </a:lnSpc>
              <a:buNone/>
            </a:pPr>
            <a:r>
              <a:rPr lang="en-US" sz="4400" dirty="0">
                <a:solidFill>
                  <a:srgbClr val="000000"/>
                </a:solidFill>
                <a:latin typeface="Simplified Arabic" panose="02020603050405020304" pitchFamily="18" charset="-78"/>
                <a:ea typeface="Source Serif 4 Semi Bold" pitchFamily="34" charset="-122"/>
                <a:cs typeface="Simplified Arabic" panose="02020603050405020304" pitchFamily="18" charset="-78"/>
              </a:rPr>
              <a:t>أهمية الطفولة المبكرة في قطاع غزة</a:t>
            </a:r>
            <a:endParaRPr lang="en-US" sz="4400" dirty="0">
              <a:latin typeface="Simplified Arabic" panose="02020603050405020304" pitchFamily="18" charset="-78"/>
              <a:cs typeface="Simplified Arabic" panose="02020603050405020304" pitchFamily="18" charset="-78"/>
            </a:endParaRPr>
          </a:p>
        </p:txBody>
      </p:sp>
      <p:sp>
        <p:nvSpPr>
          <p:cNvPr id="3" name="Text 1">
            <a:extLst>
              <a:ext uri="{FF2B5EF4-FFF2-40B4-BE49-F238E27FC236}">
                <a16:creationId xmlns:a16="http://schemas.microsoft.com/office/drawing/2014/main" id="{FD2AF146-BD1A-A06D-11AD-83A9C7EA9835}"/>
              </a:ext>
            </a:extLst>
          </p:cNvPr>
          <p:cNvSpPr/>
          <p:nvPr/>
        </p:nvSpPr>
        <p:spPr>
          <a:xfrm>
            <a:off x="837724" y="3120390"/>
            <a:ext cx="12954952" cy="766048"/>
          </a:xfrm>
          <a:prstGeom prst="rect">
            <a:avLst/>
          </a:prstGeom>
          <a:noFill/>
          <a:ln/>
        </p:spPr>
        <p:txBody>
          <a:bodyPr wrap="square" lIns="0" tIns="0" rIns="0" bIns="0" rtlCol="0" anchor="t"/>
          <a:lstStyle/>
          <a:p>
            <a:pPr marL="0" indent="0" algn="r" rtl="1">
              <a:lnSpc>
                <a:spcPts val="3000"/>
              </a:lnSpc>
              <a:buNone/>
            </a:pPr>
            <a:r>
              <a:rPr lang="en-US" sz="2400" dirty="0">
                <a:solidFill>
                  <a:srgbClr val="272525"/>
                </a:solidFill>
                <a:latin typeface="Simplified Arabic" panose="02020603050405020304" pitchFamily="18" charset="-78"/>
                <a:ea typeface="Source Sans 3" pitchFamily="34" charset="-122"/>
                <a:cs typeface="Simplified Arabic" panose="02020603050405020304" pitchFamily="18" charset="-78"/>
              </a:rPr>
              <a:t>الاستثمار في الطفولة المبكرة ليس خياراً، بل ضرورة حتمية لبناء جيل قوي ومستقبل مزدهر في غزة. هذه المرحلة هي حجر الزاوية في بناء شخصية الطفل وقدراته.</a:t>
            </a:r>
            <a:endParaRPr lang="en-US" sz="2400" dirty="0">
              <a:latin typeface="Simplified Arabic" panose="02020603050405020304" pitchFamily="18" charset="-78"/>
              <a:cs typeface="Simplified Arabic" panose="02020603050405020304" pitchFamily="18" charset="-78"/>
            </a:endParaRPr>
          </a:p>
        </p:txBody>
      </p:sp>
      <p:sp>
        <p:nvSpPr>
          <p:cNvPr id="4" name="Shape 2">
            <a:extLst>
              <a:ext uri="{FF2B5EF4-FFF2-40B4-BE49-F238E27FC236}">
                <a16:creationId xmlns:a16="http://schemas.microsoft.com/office/drawing/2014/main" id="{652A2349-702D-83C3-F60F-10E4B4530CCE}"/>
              </a:ext>
            </a:extLst>
          </p:cNvPr>
          <p:cNvSpPr/>
          <p:nvPr/>
        </p:nvSpPr>
        <p:spPr>
          <a:xfrm>
            <a:off x="8255437" y="4275296"/>
            <a:ext cx="5537240" cy="299204"/>
          </a:xfrm>
          <a:prstGeom prst="roundRect">
            <a:avLst>
              <a:gd name="adj" fmla="val 33603"/>
            </a:avLst>
          </a:prstGeom>
          <a:solidFill>
            <a:srgbClr val="F0D4F7"/>
          </a:solidFill>
          <a:ln w="7620">
            <a:solidFill>
              <a:srgbClr val="D6BADD"/>
            </a:solidFill>
            <a:prstDash val="solid"/>
          </a:ln>
        </p:spPr>
        <p:txBody>
          <a:bodyPr/>
          <a:lstStyle/>
          <a:p>
            <a:endParaRPr lang="en-US"/>
          </a:p>
        </p:txBody>
      </p:sp>
      <p:sp>
        <p:nvSpPr>
          <p:cNvPr id="5" name="Text 5">
            <a:extLst>
              <a:ext uri="{FF2B5EF4-FFF2-40B4-BE49-F238E27FC236}">
                <a16:creationId xmlns:a16="http://schemas.microsoft.com/office/drawing/2014/main" id="{AC673590-282B-00AA-FF32-79F54563D63A}"/>
              </a:ext>
            </a:extLst>
          </p:cNvPr>
          <p:cNvSpPr/>
          <p:nvPr/>
        </p:nvSpPr>
        <p:spPr>
          <a:xfrm>
            <a:off x="7464862" y="4873585"/>
            <a:ext cx="6327815" cy="383024"/>
          </a:xfrm>
          <a:prstGeom prst="rect">
            <a:avLst/>
          </a:prstGeom>
          <a:noFill/>
          <a:ln/>
        </p:spPr>
        <p:txBody>
          <a:bodyPr wrap="none" lIns="0" tIns="0" rIns="0" bIns="0" rtlCol="0" anchor="t"/>
          <a:lstStyle/>
          <a:p>
            <a:pPr marL="0" indent="0" algn="r" rtl="1">
              <a:lnSpc>
                <a:spcPts val="3000"/>
              </a:lnSpc>
              <a:buNone/>
            </a:pPr>
            <a:r>
              <a:rPr lang="en-US" sz="1850" dirty="0">
                <a:solidFill>
                  <a:srgbClr val="272525"/>
                </a:solidFill>
                <a:latin typeface="Simplified Arabic" panose="02020603050405020304" pitchFamily="18" charset="-78"/>
                <a:ea typeface="Source Sans 3" pitchFamily="34" charset="-122"/>
                <a:cs typeface="Simplified Arabic" panose="02020603050405020304" pitchFamily="18" charset="-78"/>
              </a:rPr>
              <a:t>نسبة مشاركة الأطفال في برامج رعاية وتعليم الطفولة المبكرة في غزة</a:t>
            </a:r>
            <a:endParaRPr lang="en-US" sz="1850" dirty="0">
              <a:latin typeface="Simplified Arabic" panose="02020603050405020304" pitchFamily="18" charset="-78"/>
              <a:cs typeface="Simplified Arabic" panose="02020603050405020304" pitchFamily="18" charset="-78"/>
            </a:endParaRPr>
          </a:p>
        </p:txBody>
      </p:sp>
      <p:sp>
        <p:nvSpPr>
          <p:cNvPr id="6" name="Shape 6">
            <a:extLst>
              <a:ext uri="{FF2B5EF4-FFF2-40B4-BE49-F238E27FC236}">
                <a16:creationId xmlns:a16="http://schemas.microsoft.com/office/drawing/2014/main" id="{36DB9916-31B7-CB60-C826-025888AE0725}"/>
              </a:ext>
            </a:extLst>
          </p:cNvPr>
          <p:cNvSpPr/>
          <p:nvPr/>
        </p:nvSpPr>
        <p:spPr>
          <a:xfrm>
            <a:off x="1628299" y="4275296"/>
            <a:ext cx="5537359" cy="299204"/>
          </a:xfrm>
          <a:prstGeom prst="roundRect">
            <a:avLst>
              <a:gd name="adj" fmla="val 33603"/>
            </a:avLst>
          </a:prstGeom>
          <a:solidFill>
            <a:srgbClr val="F0D4F7"/>
          </a:solidFill>
          <a:ln w="7620">
            <a:solidFill>
              <a:srgbClr val="D6BADD"/>
            </a:solidFill>
            <a:prstDash val="solid"/>
          </a:ln>
        </p:spPr>
        <p:txBody>
          <a:bodyPr/>
          <a:lstStyle/>
          <a:p>
            <a:endParaRPr lang="en-US"/>
          </a:p>
        </p:txBody>
      </p:sp>
      <p:sp>
        <p:nvSpPr>
          <p:cNvPr id="7" name="Text 9">
            <a:extLst>
              <a:ext uri="{FF2B5EF4-FFF2-40B4-BE49-F238E27FC236}">
                <a16:creationId xmlns:a16="http://schemas.microsoft.com/office/drawing/2014/main" id="{B11E8A3F-8713-ABC3-8370-F21022BF4C72}"/>
              </a:ext>
            </a:extLst>
          </p:cNvPr>
          <p:cNvSpPr/>
          <p:nvPr/>
        </p:nvSpPr>
        <p:spPr>
          <a:xfrm>
            <a:off x="837724" y="4873585"/>
            <a:ext cx="6327934" cy="766048"/>
          </a:xfrm>
          <a:prstGeom prst="rect">
            <a:avLst/>
          </a:prstGeom>
          <a:noFill/>
          <a:ln/>
        </p:spPr>
        <p:txBody>
          <a:bodyPr wrap="square" lIns="0" tIns="0" rIns="0" bIns="0" rtlCol="0" anchor="t"/>
          <a:lstStyle/>
          <a:p>
            <a:pPr marL="0" indent="0" algn="r" rtl="1">
              <a:lnSpc>
                <a:spcPts val="3000"/>
              </a:lnSpc>
              <a:buNone/>
            </a:pPr>
            <a:r>
              <a:rPr lang="en-US" sz="1850" dirty="0">
                <a:solidFill>
                  <a:srgbClr val="272525"/>
                </a:solidFill>
                <a:latin typeface="Simplified Arabic" panose="02020603050405020304" pitchFamily="18" charset="-78"/>
                <a:ea typeface="Source Sans 3" pitchFamily="34" charset="-122"/>
                <a:cs typeface="Simplified Arabic" panose="02020603050405020304" pitchFamily="18" charset="-78"/>
              </a:rPr>
              <a:t>معدلات التقزم بين الأطفال، مما يؤثر سلباً على نموهم العقلي والجسدي</a:t>
            </a:r>
            <a:endParaRPr lang="en-US" sz="1850" dirty="0">
              <a:latin typeface="Simplified Arabic" panose="02020603050405020304" pitchFamily="18" charset="-78"/>
              <a:cs typeface="Simplified Arabic" panose="02020603050405020304" pitchFamily="18" charset="-78"/>
            </a:endParaRPr>
          </a:p>
        </p:txBody>
      </p:sp>
      <p:sp>
        <p:nvSpPr>
          <p:cNvPr id="8" name="Text 10">
            <a:extLst>
              <a:ext uri="{FF2B5EF4-FFF2-40B4-BE49-F238E27FC236}">
                <a16:creationId xmlns:a16="http://schemas.microsoft.com/office/drawing/2014/main" id="{48E942EB-B93D-B9C0-9E66-F9EA24189716}"/>
              </a:ext>
            </a:extLst>
          </p:cNvPr>
          <p:cNvSpPr/>
          <p:nvPr/>
        </p:nvSpPr>
        <p:spPr>
          <a:xfrm>
            <a:off x="837724" y="5908834"/>
            <a:ext cx="12954952" cy="383024"/>
          </a:xfrm>
          <a:prstGeom prst="rect">
            <a:avLst/>
          </a:prstGeom>
          <a:noFill/>
          <a:ln/>
        </p:spPr>
        <p:txBody>
          <a:bodyPr wrap="none" lIns="0" tIns="0" rIns="0" bIns="0" rtlCol="0" anchor="t"/>
          <a:lstStyle/>
          <a:p>
            <a:pPr marL="0" indent="0" algn="r" rtl="1">
              <a:lnSpc>
                <a:spcPts val="3000"/>
              </a:lnSpc>
              <a:buNone/>
            </a:pPr>
            <a:r>
              <a:rPr lang="en-US" sz="2400" dirty="0">
                <a:solidFill>
                  <a:srgbClr val="272525"/>
                </a:solidFill>
                <a:latin typeface="Simplified Arabic" panose="02020603050405020304" pitchFamily="18" charset="-78"/>
                <a:ea typeface="Source Sans 3" pitchFamily="34" charset="-122"/>
                <a:cs typeface="Simplified Arabic" panose="02020603050405020304" pitchFamily="18" charset="-78"/>
              </a:rPr>
              <a:t>تشير الإحصائيات إلى تحديات كبيرة تتطلب أبحاثاً معمقة لتحديد أفضل التدخلات لدعم نمو أطفالنا.</a:t>
            </a:r>
            <a:endParaRPr lang="en-US" sz="2400" dirty="0">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4479979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E125F209-EC96-DA5C-B7EF-A8C0594D598E}"/>
              </a:ext>
            </a:extLst>
          </p:cNvPr>
          <p:cNvSpPr/>
          <p:nvPr/>
        </p:nvSpPr>
        <p:spPr>
          <a:xfrm>
            <a:off x="3670459" y="594836"/>
            <a:ext cx="10202823" cy="636151"/>
          </a:xfrm>
          <a:prstGeom prst="rect">
            <a:avLst/>
          </a:prstGeom>
          <a:noFill/>
          <a:ln/>
        </p:spPr>
        <p:txBody>
          <a:bodyPr wrap="none" lIns="0" tIns="0" rIns="0" bIns="0" rtlCol="0" anchor="t"/>
          <a:lstStyle/>
          <a:p>
            <a:pPr marL="0" indent="0" algn="r" rtl="1">
              <a:lnSpc>
                <a:spcPts val="5000"/>
              </a:lnSpc>
              <a:buNone/>
            </a:pPr>
            <a:r>
              <a:rPr lang="en-US" sz="4000" dirty="0">
                <a:solidFill>
                  <a:srgbClr val="000000"/>
                </a:solidFill>
                <a:latin typeface="Simplified Arabic" panose="02020603050405020304" pitchFamily="18" charset="-78"/>
                <a:ea typeface="Source Serif 4 Semi Bold" pitchFamily="34" charset="-122"/>
                <a:cs typeface="Simplified Arabic" panose="02020603050405020304" pitchFamily="18" charset="-78"/>
              </a:rPr>
              <a:t>التحديات السياسية والاقتصادية وتأثيرها على البحث</a:t>
            </a:r>
            <a:endParaRPr lang="en-US" sz="4000" dirty="0">
              <a:latin typeface="Simplified Arabic" panose="02020603050405020304" pitchFamily="18" charset="-78"/>
              <a:cs typeface="Simplified Arabic" panose="02020603050405020304" pitchFamily="18" charset="-78"/>
            </a:endParaRPr>
          </a:p>
        </p:txBody>
      </p:sp>
      <p:sp>
        <p:nvSpPr>
          <p:cNvPr id="3" name="Text 1">
            <a:extLst>
              <a:ext uri="{FF2B5EF4-FFF2-40B4-BE49-F238E27FC236}">
                <a16:creationId xmlns:a16="http://schemas.microsoft.com/office/drawing/2014/main" id="{1D8C2D86-E721-9433-1093-BB72EC254F3B}"/>
              </a:ext>
            </a:extLst>
          </p:cNvPr>
          <p:cNvSpPr/>
          <p:nvPr/>
        </p:nvSpPr>
        <p:spPr>
          <a:xfrm>
            <a:off x="757118" y="1750100"/>
            <a:ext cx="6294239" cy="692229"/>
          </a:xfrm>
          <a:prstGeom prst="rect">
            <a:avLst/>
          </a:prstGeom>
          <a:noFill/>
          <a:ln/>
        </p:spPr>
        <p:txBody>
          <a:bodyPr wrap="square" lIns="0" tIns="0" rIns="0" bIns="0" rtlCol="0" anchor="t"/>
          <a:lstStyle/>
          <a:p>
            <a:pPr marL="0" indent="0" algn="r" rtl="1">
              <a:lnSpc>
                <a:spcPts val="2700"/>
              </a:lnSpc>
              <a:buNone/>
            </a:pPr>
            <a:r>
              <a:rPr lang="en-US" sz="1700" dirty="0">
                <a:solidFill>
                  <a:srgbClr val="272525"/>
                </a:solidFill>
                <a:latin typeface="Simplified Arabic" panose="02020603050405020304" pitchFamily="18" charset="-78"/>
                <a:ea typeface="Source Sans 3" pitchFamily="34" charset="-122"/>
                <a:cs typeface="Simplified Arabic" panose="02020603050405020304" pitchFamily="18" charset="-78"/>
              </a:rPr>
              <a:t>تفرض الظروف السياسية والاقتصادية الراهنة في قطاع غزة قيوداً شديدة على إجراء الأبحاث، مما يعيق التقدم والتطور في مجال الطفولة المبكرة.</a:t>
            </a:r>
            <a:endParaRPr lang="en-US" sz="1700" dirty="0">
              <a:latin typeface="Simplified Arabic" panose="02020603050405020304" pitchFamily="18" charset="-78"/>
              <a:cs typeface="Simplified Arabic" panose="02020603050405020304" pitchFamily="18" charset="-78"/>
            </a:endParaRPr>
          </a:p>
        </p:txBody>
      </p:sp>
      <p:sp>
        <p:nvSpPr>
          <p:cNvPr id="4" name="Text 2">
            <a:extLst>
              <a:ext uri="{FF2B5EF4-FFF2-40B4-BE49-F238E27FC236}">
                <a16:creationId xmlns:a16="http://schemas.microsoft.com/office/drawing/2014/main" id="{9184C4B0-0E18-EC15-D144-B065719E08EE}"/>
              </a:ext>
            </a:extLst>
          </p:cNvPr>
          <p:cNvSpPr/>
          <p:nvPr/>
        </p:nvSpPr>
        <p:spPr>
          <a:xfrm>
            <a:off x="757118" y="2636996"/>
            <a:ext cx="6294239" cy="692229"/>
          </a:xfrm>
          <a:prstGeom prst="rect">
            <a:avLst/>
          </a:prstGeom>
          <a:noFill/>
          <a:ln/>
        </p:spPr>
        <p:txBody>
          <a:bodyPr wrap="square" lIns="0" tIns="0" rIns="0" bIns="0" rtlCol="0" anchor="t"/>
          <a:lstStyle/>
          <a:p>
            <a:pPr algn="r" rtl="1">
              <a:lnSpc>
                <a:spcPts val="2700"/>
              </a:lnSpc>
              <a:buSzPct val="100000"/>
            </a:pPr>
            <a:r>
              <a:rPr lang="en-US" sz="1700" dirty="0">
                <a:solidFill>
                  <a:srgbClr val="272525"/>
                </a:solidFill>
                <a:latin typeface="Simplified Arabic" panose="02020603050405020304" pitchFamily="18" charset="-78"/>
                <a:cs typeface="Simplified Arabic" panose="02020603050405020304" pitchFamily="18" charset="-78"/>
              </a:rPr>
              <a:t>شح الموارد: الحصار والقيود يحدان من وصول الموارد الأساسية، بما في ذلك الأدوات والمعدات البحثية.</a:t>
            </a:r>
          </a:p>
        </p:txBody>
      </p:sp>
      <p:sp>
        <p:nvSpPr>
          <p:cNvPr id="5" name="Text 3">
            <a:extLst>
              <a:ext uri="{FF2B5EF4-FFF2-40B4-BE49-F238E27FC236}">
                <a16:creationId xmlns:a16="http://schemas.microsoft.com/office/drawing/2014/main" id="{59ADD9C8-C7FF-AE66-8626-1A459BBD929E}"/>
              </a:ext>
            </a:extLst>
          </p:cNvPr>
          <p:cNvSpPr/>
          <p:nvPr/>
        </p:nvSpPr>
        <p:spPr>
          <a:xfrm>
            <a:off x="757118" y="3404830"/>
            <a:ext cx="6294239" cy="692229"/>
          </a:xfrm>
          <a:prstGeom prst="rect">
            <a:avLst/>
          </a:prstGeom>
          <a:noFill/>
          <a:ln/>
        </p:spPr>
        <p:txBody>
          <a:bodyPr wrap="square" lIns="0" tIns="0" rIns="0" bIns="0" rtlCol="0" anchor="t"/>
          <a:lstStyle/>
          <a:p>
            <a:pPr indent="-342900" algn="r" rtl="1">
              <a:lnSpc>
                <a:spcPts val="2700"/>
              </a:lnSpc>
              <a:buSzPct val="100000"/>
              <a:buChar char="•"/>
            </a:pPr>
            <a:r>
              <a:rPr lang="en-US" sz="1700" dirty="0">
                <a:solidFill>
                  <a:srgbClr val="272525"/>
                </a:solidFill>
                <a:latin typeface="Simplified Arabic" panose="02020603050405020304" pitchFamily="18" charset="-78"/>
                <a:cs typeface="Simplified Arabic" panose="02020603050405020304" pitchFamily="18" charset="-78"/>
              </a:rPr>
              <a:t>نقص التمويل: ضعف التمويل المخصص لأبحاث الطفولة المبكرة يعرقل المبادرات البحثية الضرورية.</a:t>
            </a:r>
          </a:p>
        </p:txBody>
      </p:sp>
      <p:sp>
        <p:nvSpPr>
          <p:cNvPr id="6" name="Text 4">
            <a:extLst>
              <a:ext uri="{FF2B5EF4-FFF2-40B4-BE49-F238E27FC236}">
                <a16:creationId xmlns:a16="http://schemas.microsoft.com/office/drawing/2014/main" id="{24081A72-FC32-25F9-E638-7CBF3089F18F}"/>
              </a:ext>
            </a:extLst>
          </p:cNvPr>
          <p:cNvSpPr/>
          <p:nvPr/>
        </p:nvSpPr>
        <p:spPr>
          <a:xfrm>
            <a:off x="757118" y="4172664"/>
            <a:ext cx="6294239" cy="692229"/>
          </a:xfrm>
          <a:prstGeom prst="rect">
            <a:avLst/>
          </a:prstGeom>
          <a:noFill/>
          <a:ln/>
        </p:spPr>
        <p:txBody>
          <a:bodyPr wrap="square" lIns="0" tIns="0" rIns="0" bIns="0" rtlCol="0" anchor="t"/>
          <a:lstStyle/>
          <a:p>
            <a:pPr indent="-342900" algn="r" rtl="1">
              <a:lnSpc>
                <a:spcPts val="2700"/>
              </a:lnSpc>
              <a:buSzPct val="100000"/>
              <a:buChar char="•"/>
            </a:pPr>
            <a:r>
              <a:rPr lang="en-US" sz="1700" dirty="0">
                <a:solidFill>
                  <a:srgbClr val="272525"/>
                </a:solidFill>
                <a:latin typeface="Simplified Arabic" panose="02020603050405020304" pitchFamily="18" charset="-78"/>
                <a:cs typeface="Simplified Arabic" panose="02020603050405020304" pitchFamily="18" charset="-78"/>
              </a:rPr>
              <a:t>تأثير الفقر: ارتفاع معدلات الفقر والبطالة يقلل من قدرة الأسر على دعم الأبحاث والمشاركة فيها، مما يؤثر على جودة البيانات.</a:t>
            </a:r>
          </a:p>
        </p:txBody>
      </p:sp>
      <p:pic>
        <p:nvPicPr>
          <p:cNvPr id="7" name="Image 0" descr="preencoded.png">
            <a:extLst>
              <a:ext uri="{FF2B5EF4-FFF2-40B4-BE49-F238E27FC236}">
                <a16:creationId xmlns:a16="http://schemas.microsoft.com/office/drawing/2014/main" id="{4D4CFA4B-0108-4997-0074-72188E2A603C}"/>
              </a:ext>
            </a:extLst>
          </p:cNvPr>
          <p:cNvPicPr>
            <a:picLocks noChangeAspect="1"/>
          </p:cNvPicPr>
          <p:nvPr/>
        </p:nvPicPr>
        <p:blipFill>
          <a:blip r:embed="rId2"/>
          <a:stretch>
            <a:fillRect/>
          </a:stretch>
        </p:blipFill>
        <p:spPr>
          <a:xfrm>
            <a:off x="7586663" y="1798796"/>
            <a:ext cx="6294239" cy="6294239"/>
          </a:xfrm>
          <a:prstGeom prst="rect">
            <a:avLst/>
          </a:prstGeom>
        </p:spPr>
      </p:pic>
    </p:spTree>
    <p:extLst>
      <p:ext uri="{BB962C8B-B14F-4D97-AF65-F5344CB8AC3E}">
        <p14:creationId xmlns:p14="http://schemas.microsoft.com/office/powerpoint/2010/main" val="12201731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0" descr="preencoded.png"/>
          <p:cNvPicPr>
            <a:picLocks noChangeAspect="1"/>
          </p:cNvPicPr>
          <p:nvPr/>
        </p:nvPicPr>
        <p:blipFill>
          <a:blip r:embed="rId2"/>
          <a:stretch>
            <a:fillRect/>
          </a:stretch>
        </p:blipFill>
        <p:spPr>
          <a:xfrm>
            <a:off x="453772" y="1494582"/>
            <a:ext cx="13502007" cy="6660594"/>
          </a:xfrm>
          <a:prstGeom prst="rect">
            <a:avLst/>
          </a:prstGeom>
        </p:spPr>
      </p:pic>
      <p:sp>
        <p:nvSpPr>
          <p:cNvPr id="2" name="Text 0">
            <a:extLst>
              <a:ext uri="{FF2B5EF4-FFF2-40B4-BE49-F238E27FC236}">
                <a16:creationId xmlns:a16="http://schemas.microsoft.com/office/drawing/2014/main" id="{3053BF8E-4723-45DB-0310-E3899AC1422E}"/>
              </a:ext>
            </a:extLst>
          </p:cNvPr>
          <p:cNvSpPr/>
          <p:nvPr/>
        </p:nvSpPr>
        <p:spPr>
          <a:xfrm>
            <a:off x="4809053" y="519470"/>
            <a:ext cx="5012293" cy="555665"/>
          </a:xfrm>
          <a:prstGeom prst="rect">
            <a:avLst/>
          </a:prstGeom>
          <a:noFill/>
          <a:ln/>
        </p:spPr>
        <p:txBody>
          <a:bodyPr wrap="none" lIns="0" tIns="0" rIns="0" bIns="0" rtlCol="0" anchor="t"/>
          <a:lstStyle/>
          <a:p>
            <a:pPr marL="0" indent="0" algn="ctr" rtl="1">
              <a:lnSpc>
                <a:spcPts val="4350"/>
              </a:lnSpc>
              <a:buNone/>
            </a:pPr>
            <a:r>
              <a:rPr lang="en-US" sz="4000" dirty="0">
                <a:solidFill>
                  <a:srgbClr val="000000"/>
                </a:solidFill>
                <a:latin typeface="Simplified Arabic" panose="02020603050405020304" pitchFamily="18" charset="-78"/>
                <a:cs typeface="Simplified Arabic" panose="02020603050405020304" pitchFamily="18" charset="-78"/>
              </a:rPr>
              <a:t>التحديات المؤسسية والبحثية</a:t>
            </a:r>
          </a:p>
        </p:txBody>
      </p:sp>
      <p:sp>
        <p:nvSpPr>
          <p:cNvPr id="4" name="Text 4">
            <a:extLst>
              <a:ext uri="{FF2B5EF4-FFF2-40B4-BE49-F238E27FC236}">
                <a16:creationId xmlns:a16="http://schemas.microsoft.com/office/drawing/2014/main" id="{BECFD5F9-3759-8C57-4498-FCF1AC475622}"/>
              </a:ext>
            </a:extLst>
          </p:cNvPr>
          <p:cNvSpPr/>
          <p:nvPr/>
        </p:nvSpPr>
        <p:spPr>
          <a:xfrm>
            <a:off x="6271159" y="1653286"/>
            <a:ext cx="2815130" cy="351684"/>
          </a:xfrm>
          <a:prstGeom prst="rect">
            <a:avLst/>
          </a:prstGeom>
          <a:noFill/>
          <a:ln/>
        </p:spPr>
        <p:txBody>
          <a:bodyPr wrap="none" lIns="0" tIns="0" rIns="0" bIns="0" rtlCol="0" anchor="t"/>
          <a:lstStyle/>
          <a:p>
            <a:pPr marL="0" indent="0" algn="ctr" rtl="1">
              <a:lnSpc>
                <a:spcPts val="1550"/>
              </a:lnSpc>
              <a:buNone/>
            </a:pPr>
            <a:r>
              <a:rPr lang="en-US" sz="2400" dirty="0">
                <a:solidFill>
                  <a:srgbClr val="000000"/>
                </a:solidFill>
                <a:latin typeface="Simplified Arabic" panose="02020603050405020304" pitchFamily="18" charset="-78"/>
                <a:cs typeface="Simplified Arabic" panose="02020603050405020304" pitchFamily="18" charset="-78"/>
              </a:rPr>
              <a:t>أهمية عالية</a:t>
            </a:r>
          </a:p>
        </p:txBody>
      </p:sp>
      <p:sp>
        <p:nvSpPr>
          <p:cNvPr id="5" name="Text 1">
            <a:extLst>
              <a:ext uri="{FF2B5EF4-FFF2-40B4-BE49-F238E27FC236}">
                <a16:creationId xmlns:a16="http://schemas.microsoft.com/office/drawing/2014/main" id="{6407DA92-4F61-DABF-C9A0-3A0A70D7A099}"/>
              </a:ext>
            </a:extLst>
          </p:cNvPr>
          <p:cNvSpPr/>
          <p:nvPr/>
        </p:nvSpPr>
        <p:spPr>
          <a:xfrm>
            <a:off x="11409936" y="4514209"/>
            <a:ext cx="2499385" cy="351684"/>
          </a:xfrm>
          <a:prstGeom prst="rect">
            <a:avLst/>
          </a:prstGeom>
          <a:noFill/>
          <a:ln/>
        </p:spPr>
        <p:txBody>
          <a:bodyPr wrap="none" lIns="0" tIns="0" rIns="0" bIns="0" rtlCol="0" anchor="t"/>
          <a:lstStyle/>
          <a:p>
            <a:pPr marL="0" indent="0" algn="ctr" rtl="1">
              <a:lnSpc>
                <a:spcPts val="1550"/>
              </a:lnSpc>
              <a:buNone/>
            </a:pPr>
            <a:r>
              <a:rPr lang="en-US" sz="2400" dirty="0">
                <a:solidFill>
                  <a:srgbClr val="000000"/>
                </a:solidFill>
                <a:latin typeface="Simplified Arabic" panose="02020603050405020304" pitchFamily="18" charset="-78"/>
                <a:cs typeface="Simplified Arabic" panose="02020603050405020304" pitchFamily="18" charset="-78"/>
              </a:rPr>
              <a:t>تأثير منخفض</a:t>
            </a:r>
          </a:p>
        </p:txBody>
      </p:sp>
      <p:sp>
        <p:nvSpPr>
          <p:cNvPr id="6" name="Text 2">
            <a:extLst>
              <a:ext uri="{FF2B5EF4-FFF2-40B4-BE49-F238E27FC236}">
                <a16:creationId xmlns:a16="http://schemas.microsoft.com/office/drawing/2014/main" id="{EB67C665-53CD-273A-696B-FA4129921E15}"/>
              </a:ext>
            </a:extLst>
          </p:cNvPr>
          <p:cNvSpPr/>
          <p:nvPr/>
        </p:nvSpPr>
        <p:spPr>
          <a:xfrm>
            <a:off x="5904726" y="7557634"/>
            <a:ext cx="2815131" cy="351684"/>
          </a:xfrm>
          <a:prstGeom prst="rect">
            <a:avLst/>
          </a:prstGeom>
          <a:noFill/>
          <a:ln/>
        </p:spPr>
        <p:txBody>
          <a:bodyPr wrap="none" lIns="0" tIns="0" rIns="0" bIns="0" rtlCol="0" anchor="t"/>
          <a:lstStyle/>
          <a:p>
            <a:pPr marL="0" indent="0" algn="ctr" rtl="1">
              <a:lnSpc>
                <a:spcPts val="1550"/>
              </a:lnSpc>
              <a:buNone/>
            </a:pPr>
            <a:r>
              <a:rPr lang="en-US" sz="2400" dirty="0">
                <a:solidFill>
                  <a:srgbClr val="000000"/>
                </a:solidFill>
                <a:latin typeface="Simplified Arabic" panose="02020603050405020304" pitchFamily="18" charset="-78"/>
                <a:cs typeface="Simplified Arabic" panose="02020603050405020304" pitchFamily="18" charset="-78"/>
              </a:rPr>
              <a:t>أهمية منخفضة</a:t>
            </a:r>
          </a:p>
        </p:txBody>
      </p:sp>
      <p:sp>
        <p:nvSpPr>
          <p:cNvPr id="7" name="Text 3">
            <a:extLst>
              <a:ext uri="{FF2B5EF4-FFF2-40B4-BE49-F238E27FC236}">
                <a16:creationId xmlns:a16="http://schemas.microsoft.com/office/drawing/2014/main" id="{582BAC32-58C4-99EF-6308-08E6FEFB84E0}"/>
              </a:ext>
            </a:extLst>
          </p:cNvPr>
          <p:cNvSpPr/>
          <p:nvPr/>
        </p:nvSpPr>
        <p:spPr>
          <a:xfrm>
            <a:off x="734373" y="4514209"/>
            <a:ext cx="2499385" cy="351684"/>
          </a:xfrm>
          <a:prstGeom prst="rect">
            <a:avLst/>
          </a:prstGeom>
          <a:noFill/>
          <a:ln/>
        </p:spPr>
        <p:txBody>
          <a:bodyPr wrap="none" lIns="0" tIns="0" rIns="0" bIns="0" rtlCol="0" anchor="t"/>
          <a:lstStyle/>
          <a:p>
            <a:pPr marL="0" indent="0" algn="ctr" rtl="1">
              <a:lnSpc>
                <a:spcPts val="1550"/>
              </a:lnSpc>
              <a:buNone/>
            </a:pPr>
            <a:r>
              <a:rPr lang="en-US" sz="2400" dirty="0">
                <a:solidFill>
                  <a:srgbClr val="000000"/>
                </a:solidFill>
                <a:latin typeface="Simplified Arabic" panose="02020603050405020304" pitchFamily="18" charset="-78"/>
                <a:cs typeface="Simplified Arabic" panose="02020603050405020304" pitchFamily="18" charset="-78"/>
              </a:rPr>
              <a:t>تأثير مرتفع</a:t>
            </a:r>
          </a:p>
        </p:txBody>
      </p:sp>
      <p:sp>
        <p:nvSpPr>
          <p:cNvPr id="8" name="Text 5">
            <a:extLst>
              <a:ext uri="{FF2B5EF4-FFF2-40B4-BE49-F238E27FC236}">
                <a16:creationId xmlns:a16="http://schemas.microsoft.com/office/drawing/2014/main" id="{656240AC-A699-D410-27F7-7083A4B8718D}"/>
              </a:ext>
            </a:extLst>
          </p:cNvPr>
          <p:cNvSpPr/>
          <p:nvPr/>
        </p:nvSpPr>
        <p:spPr>
          <a:xfrm>
            <a:off x="7674154" y="6215710"/>
            <a:ext cx="2565858" cy="299129"/>
          </a:xfrm>
          <a:prstGeom prst="rect">
            <a:avLst/>
          </a:prstGeom>
          <a:noFill/>
          <a:ln/>
        </p:spPr>
        <p:txBody>
          <a:bodyPr wrap="none" lIns="0" tIns="0" rIns="0" bIns="0" rtlCol="0" anchor="t"/>
          <a:lstStyle/>
          <a:p>
            <a:pPr marL="0" indent="0" algn="ctr" rtl="1">
              <a:lnSpc>
                <a:spcPts val="1350"/>
              </a:lnSpc>
              <a:buNone/>
            </a:pPr>
            <a:r>
              <a:rPr lang="en-US" sz="2400" dirty="0">
                <a:solidFill>
                  <a:srgbClr val="000000"/>
                </a:solidFill>
                <a:latin typeface="Simplified Arabic" panose="02020603050405020304" pitchFamily="18" charset="-78"/>
                <a:cs typeface="Simplified Arabic" panose="02020603050405020304" pitchFamily="18" charset="-78"/>
              </a:rPr>
              <a:t>ندرة تحديد أولويات البرامج</a:t>
            </a:r>
          </a:p>
        </p:txBody>
      </p:sp>
      <p:sp>
        <p:nvSpPr>
          <p:cNvPr id="9" name="Text 6">
            <a:extLst>
              <a:ext uri="{FF2B5EF4-FFF2-40B4-BE49-F238E27FC236}">
                <a16:creationId xmlns:a16="http://schemas.microsoft.com/office/drawing/2014/main" id="{C95C0AE0-9B79-F3BA-8F4E-30C840C0AA7A}"/>
              </a:ext>
            </a:extLst>
          </p:cNvPr>
          <p:cNvSpPr/>
          <p:nvPr/>
        </p:nvSpPr>
        <p:spPr>
          <a:xfrm>
            <a:off x="4151085" y="6079441"/>
            <a:ext cx="2565858" cy="598257"/>
          </a:xfrm>
          <a:prstGeom prst="rect">
            <a:avLst/>
          </a:prstGeom>
          <a:noFill/>
          <a:ln/>
        </p:spPr>
        <p:txBody>
          <a:bodyPr wrap="square" lIns="0" tIns="0" rIns="0" bIns="0" rtlCol="0" anchor="t"/>
          <a:lstStyle/>
          <a:p>
            <a:pPr marL="0" indent="0" algn="ctr" rtl="1">
              <a:lnSpc>
                <a:spcPts val="1350"/>
              </a:lnSpc>
              <a:buNone/>
            </a:pPr>
            <a:r>
              <a:rPr lang="en-US" sz="2400" dirty="0">
                <a:solidFill>
                  <a:srgbClr val="000000"/>
                </a:solidFill>
                <a:latin typeface="Simplified Arabic" panose="02020603050405020304" pitchFamily="18" charset="-78"/>
                <a:cs typeface="Simplified Arabic" panose="02020603050405020304" pitchFamily="18" charset="-78"/>
              </a:rPr>
              <a:t>ضعف أدوات </a:t>
            </a:r>
            <a:r>
              <a:rPr lang="en-US" sz="2400" dirty="0" err="1">
                <a:solidFill>
                  <a:srgbClr val="000000"/>
                </a:solidFill>
                <a:latin typeface="Simplified Arabic" panose="02020603050405020304" pitchFamily="18" charset="-78"/>
                <a:cs typeface="Simplified Arabic" panose="02020603050405020304" pitchFamily="18" charset="-78"/>
              </a:rPr>
              <a:t>التقييم</a:t>
            </a:r>
            <a:r>
              <a:rPr lang="en-US" sz="2400" dirty="0">
                <a:solidFill>
                  <a:srgbClr val="000000"/>
                </a:solidFill>
                <a:latin typeface="Simplified Arabic" panose="02020603050405020304" pitchFamily="18" charset="-78"/>
                <a:cs typeface="Simplified Arabic" panose="02020603050405020304" pitchFamily="18" charset="-78"/>
              </a:rPr>
              <a:t> </a:t>
            </a:r>
          </a:p>
          <a:p>
            <a:pPr marL="0" indent="0" algn="ctr" rtl="1">
              <a:lnSpc>
                <a:spcPts val="1350"/>
              </a:lnSpc>
              <a:buNone/>
            </a:pPr>
            <a:endParaRPr lang="en-US" sz="2400" dirty="0">
              <a:solidFill>
                <a:srgbClr val="000000"/>
              </a:solidFill>
              <a:latin typeface="Simplified Arabic" panose="02020603050405020304" pitchFamily="18" charset="-78"/>
              <a:cs typeface="Simplified Arabic" panose="02020603050405020304" pitchFamily="18" charset="-78"/>
            </a:endParaRPr>
          </a:p>
          <a:p>
            <a:pPr marL="0" indent="0" algn="ctr" rtl="1">
              <a:lnSpc>
                <a:spcPts val="1350"/>
              </a:lnSpc>
              <a:buNone/>
            </a:pPr>
            <a:r>
              <a:rPr lang="en-US" sz="2400" dirty="0" err="1">
                <a:solidFill>
                  <a:srgbClr val="000000"/>
                </a:solidFill>
                <a:latin typeface="Simplified Arabic" panose="02020603050405020304" pitchFamily="18" charset="-78"/>
                <a:cs typeface="Simplified Arabic" panose="02020603050405020304" pitchFamily="18" charset="-78"/>
              </a:rPr>
              <a:t>والمتابعة</a:t>
            </a:r>
            <a:endParaRPr lang="en-US" sz="2400" dirty="0">
              <a:solidFill>
                <a:srgbClr val="000000"/>
              </a:solidFill>
              <a:latin typeface="Simplified Arabic" panose="02020603050405020304" pitchFamily="18" charset="-78"/>
              <a:cs typeface="Simplified Arabic" panose="02020603050405020304" pitchFamily="18" charset="-78"/>
            </a:endParaRPr>
          </a:p>
        </p:txBody>
      </p:sp>
      <p:sp>
        <p:nvSpPr>
          <p:cNvPr id="10" name="Text 7">
            <a:extLst>
              <a:ext uri="{FF2B5EF4-FFF2-40B4-BE49-F238E27FC236}">
                <a16:creationId xmlns:a16="http://schemas.microsoft.com/office/drawing/2014/main" id="{851B5EB2-B7A6-07F6-6423-DD516F4B2E4F}"/>
              </a:ext>
            </a:extLst>
          </p:cNvPr>
          <p:cNvSpPr/>
          <p:nvPr/>
        </p:nvSpPr>
        <p:spPr>
          <a:xfrm>
            <a:off x="4151085" y="3393746"/>
            <a:ext cx="2565858" cy="824452"/>
          </a:xfrm>
          <a:prstGeom prst="rect">
            <a:avLst/>
          </a:prstGeom>
          <a:noFill/>
          <a:ln/>
        </p:spPr>
        <p:txBody>
          <a:bodyPr wrap="square" lIns="0" tIns="0" rIns="0" bIns="0" rtlCol="0" anchor="t"/>
          <a:lstStyle/>
          <a:p>
            <a:pPr marL="0" indent="0" algn="ctr" rtl="1">
              <a:lnSpc>
                <a:spcPts val="1350"/>
              </a:lnSpc>
              <a:buNone/>
            </a:pPr>
            <a:endParaRPr lang="en-US" sz="2000" dirty="0">
              <a:solidFill>
                <a:srgbClr val="000000"/>
              </a:solidFill>
              <a:latin typeface="Simplified Arabic" panose="02020603050405020304" pitchFamily="18" charset="-78"/>
              <a:cs typeface="Simplified Arabic" panose="02020603050405020304" pitchFamily="18" charset="-78"/>
            </a:endParaRPr>
          </a:p>
          <a:p>
            <a:pPr marL="0" indent="0" algn="ctr" rtl="1">
              <a:lnSpc>
                <a:spcPts val="1350"/>
              </a:lnSpc>
              <a:buNone/>
            </a:pPr>
            <a:r>
              <a:rPr lang="en-US" sz="2000" dirty="0" err="1">
                <a:solidFill>
                  <a:srgbClr val="000000"/>
                </a:solidFill>
                <a:latin typeface="Simplified Arabic" panose="02020603050405020304" pitchFamily="18" charset="-78"/>
                <a:cs typeface="Simplified Arabic" panose="02020603050405020304" pitchFamily="18" charset="-78"/>
              </a:rPr>
              <a:t>تركيز</a:t>
            </a:r>
            <a:r>
              <a:rPr lang="en-US" sz="2000" dirty="0">
                <a:solidFill>
                  <a:srgbClr val="000000"/>
                </a:solidFill>
                <a:latin typeface="Simplified Arabic" panose="02020603050405020304" pitchFamily="18" charset="-78"/>
                <a:cs typeface="Simplified Arabic" panose="02020603050405020304" pitchFamily="18" charset="-78"/>
              </a:rPr>
              <a:t> أكاديمي </a:t>
            </a:r>
            <a:r>
              <a:rPr lang="en-US" sz="2000" dirty="0" err="1">
                <a:solidFill>
                  <a:srgbClr val="000000"/>
                </a:solidFill>
                <a:latin typeface="Simplified Arabic" panose="02020603050405020304" pitchFamily="18" charset="-78"/>
                <a:cs typeface="Simplified Arabic" panose="02020603050405020304" pitchFamily="18" charset="-78"/>
              </a:rPr>
              <a:t>دون</a:t>
            </a:r>
            <a:r>
              <a:rPr lang="en-US" sz="2000" dirty="0">
                <a:solidFill>
                  <a:srgbClr val="000000"/>
                </a:solidFill>
                <a:latin typeface="Simplified Arabic" panose="02020603050405020304" pitchFamily="18" charset="-78"/>
                <a:cs typeface="Simplified Arabic" panose="02020603050405020304" pitchFamily="18" charset="-78"/>
              </a:rPr>
              <a:t> </a:t>
            </a:r>
            <a:r>
              <a:rPr lang="en-US" sz="2000" dirty="0" err="1">
                <a:solidFill>
                  <a:srgbClr val="000000"/>
                </a:solidFill>
                <a:latin typeface="Simplified Arabic" panose="02020603050405020304" pitchFamily="18" charset="-78"/>
                <a:cs typeface="Simplified Arabic" panose="02020603050405020304" pitchFamily="18" charset="-78"/>
              </a:rPr>
              <a:t>تطبيق</a:t>
            </a:r>
            <a:endParaRPr lang="en-US" sz="2000" dirty="0">
              <a:solidFill>
                <a:srgbClr val="000000"/>
              </a:solidFill>
              <a:latin typeface="Simplified Arabic" panose="02020603050405020304" pitchFamily="18" charset="-78"/>
              <a:cs typeface="Simplified Arabic" panose="02020603050405020304" pitchFamily="18" charset="-78"/>
            </a:endParaRPr>
          </a:p>
          <a:p>
            <a:pPr marL="0" indent="0" algn="ctr" rtl="1">
              <a:lnSpc>
                <a:spcPts val="1350"/>
              </a:lnSpc>
              <a:buNone/>
            </a:pPr>
            <a:endParaRPr lang="en-US" sz="2000" dirty="0">
              <a:solidFill>
                <a:srgbClr val="000000"/>
              </a:solidFill>
              <a:latin typeface="Simplified Arabic" panose="02020603050405020304" pitchFamily="18" charset="-78"/>
              <a:cs typeface="Simplified Arabic" panose="02020603050405020304" pitchFamily="18" charset="-78"/>
            </a:endParaRPr>
          </a:p>
          <a:p>
            <a:pPr marL="0" indent="0" algn="ctr" rtl="1">
              <a:lnSpc>
                <a:spcPts val="1350"/>
              </a:lnSpc>
              <a:buNone/>
            </a:pPr>
            <a:r>
              <a:rPr lang="en-US" sz="2000" dirty="0">
                <a:solidFill>
                  <a:srgbClr val="000000"/>
                </a:solidFill>
                <a:latin typeface="Simplified Arabic" panose="02020603050405020304" pitchFamily="18" charset="-78"/>
                <a:cs typeface="Simplified Arabic" panose="02020603050405020304" pitchFamily="18" charset="-78"/>
              </a:rPr>
              <a:t> عملي</a:t>
            </a:r>
          </a:p>
        </p:txBody>
      </p:sp>
      <p:sp>
        <p:nvSpPr>
          <p:cNvPr id="11" name="Text 8">
            <a:extLst>
              <a:ext uri="{FF2B5EF4-FFF2-40B4-BE49-F238E27FC236}">
                <a16:creationId xmlns:a16="http://schemas.microsoft.com/office/drawing/2014/main" id="{2DCF4BD3-48AA-16ED-EFAC-E780B248C8E2}"/>
              </a:ext>
            </a:extLst>
          </p:cNvPr>
          <p:cNvSpPr/>
          <p:nvPr/>
        </p:nvSpPr>
        <p:spPr>
          <a:xfrm>
            <a:off x="7753922" y="3769504"/>
            <a:ext cx="2565858" cy="299128"/>
          </a:xfrm>
          <a:prstGeom prst="rect">
            <a:avLst/>
          </a:prstGeom>
          <a:noFill/>
          <a:ln/>
        </p:spPr>
        <p:txBody>
          <a:bodyPr wrap="none" lIns="0" tIns="0" rIns="0" bIns="0" rtlCol="0" anchor="t"/>
          <a:lstStyle/>
          <a:p>
            <a:pPr marL="0" indent="0" algn="ctr" rtl="1">
              <a:lnSpc>
                <a:spcPts val="1350"/>
              </a:lnSpc>
              <a:buNone/>
            </a:pPr>
            <a:r>
              <a:rPr lang="en-US" sz="2400" dirty="0">
                <a:solidFill>
                  <a:srgbClr val="000000"/>
                </a:solidFill>
                <a:latin typeface="Simplified Arabic" panose="02020603050405020304" pitchFamily="18" charset="-78"/>
                <a:ea typeface="Source Sans 3" pitchFamily="34" charset="-122"/>
                <a:cs typeface="Simplified Arabic" panose="02020603050405020304" pitchFamily="18" charset="-78"/>
              </a:rPr>
              <a:t>ضعف التنسيق بين الجهات</a:t>
            </a:r>
            <a:endParaRPr lang="en-US" sz="2400" dirty="0">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18076627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A2CD1886-E7BE-0503-25EF-92B9CF90EA41}"/>
              </a:ext>
            </a:extLst>
          </p:cNvPr>
          <p:cNvSpPr/>
          <p:nvPr/>
        </p:nvSpPr>
        <p:spPr>
          <a:xfrm>
            <a:off x="3436620" y="1649373"/>
            <a:ext cx="10356056" cy="704017"/>
          </a:xfrm>
          <a:prstGeom prst="rect">
            <a:avLst/>
          </a:prstGeom>
          <a:noFill/>
          <a:ln/>
        </p:spPr>
        <p:txBody>
          <a:bodyPr wrap="none" lIns="0" tIns="0" rIns="0" bIns="0" rtlCol="0" anchor="t"/>
          <a:lstStyle/>
          <a:p>
            <a:pPr marL="0" indent="0" algn="r" rtl="1">
              <a:lnSpc>
                <a:spcPts val="5500"/>
              </a:lnSpc>
              <a:buNone/>
            </a:pPr>
            <a:r>
              <a:rPr lang="en-US" sz="4400" dirty="0">
                <a:solidFill>
                  <a:srgbClr val="000000"/>
                </a:solidFill>
                <a:latin typeface="Simplified Arabic" panose="02020603050405020304" pitchFamily="18" charset="-78"/>
                <a:ea typeface="Source Serif 4 Semi Bold" pitchFamily="34" charset="-122"/>
                <a:cs typeface="Simplified Arabic" panose="02020603050405020304" pitchFamily="18" charset="-78"/>
              </a:rPr>
              <a:t>التحديات القيادية في مؤسسات الطفولة المبكرة</a:t>
            </a:r>
            <a:endParaRPr lang="en-US" sz="4400" dirty="0">
              <a:latin typeface="Simplified Arabic" panose="02020603050405020304" pitchFamily="18" charset="-78"/>
              <a:cs typeface="Simplified Arabic" panose="02020603050405020304" pitchFamily="18" charset="-78"/>
            </a:endParaRPr>
          </a:p>
        </p:txBody>
      </p:sp>
      <p:sp>
        <p:nvSpPr>
          <p:cNvPr id="3" name="Text 1">
            <a:extLst>
              <a:ext uri="{FF2B5EF4-FFF2-40B4-BE49-F238E27FC236}">
                <a16:creationId xmlns:a16="http://schemas.microsoft.com/office/drawing/2014/main" id="{DAC51C00-1692-6FD1-DC4F-1EA20B93979B}"/>
              </a:ext>
            </a:extLst>
          </p:cNvPr>
          <p:cNvSpPr/>
          <p:nvPr/>
        </p:nvSpPr>
        <p:spPr>
          <a:xfrm>
            <a:off x="837724" y="2832140"/>
            <a:ext cx="12954952" cy="383024"/>
          </a:xfrm>
          <a:prstGeom prst="rect">
            <a:avLst/>
          </a:prstGeom>
          <a:noFill/>
          <a:ln/>
        </p:spPr>
        <p:txBody>
          <a:bodyPr wrap="none" lIns="0" tIns="0" rIns="0" bIns="0" rtlCol="0" anchor="t"/>
          <a:lstStyle/>
          <a:p>
            <a:pPr marL="0" indent="0" algn="r" rtl="1">
              <a:lnSpc>
                <a:spcPts val="3000"/>
              </a:lnSpc>
              <a:buNone/>
            </a:pPr>
            <a:r>
              <a:rPr lang="en-US" sz="2800" b="1" dirty="0">
                <a:solidFill>
                  <a:srgbClr val="272525"/>
                </a:solidFill>
                <a:latin typeface="Simplified Arabic" panose="02020603050405020304" pitchFamily="18" charset="-78"/>
                <a:ea typeface="Source Sans 3" pitchFamily="34" charset="-122"/>
                <a:cs typeface="Simplified Arabic" panose="02020603050405020304" pitchFamily="18" charset="-78"/>
              </a:rPr>
              <a:t>تؤثر التحديات القيادية بشكل مباشر على جودة الأبحاث وفعالية البرامج المطبقة في قطاع الطفولة المبكرة.</a:t>
            </a:r>
            <a:endParaRPr lang="en-US" sz="2800" b="1" dirty="0">
              <a:latin typeface="Simplified Arabic" panose="02020603050405020304" pitchFamily="18" charset="-78"/>
              <a:cs typeface="Simplified Arabic" panose="02020603050405020304" pitchFamily="18" charset="-78"/>
            </a:endParaRPr>
          </a:p>
        </p:txBody>
      </p:sp>
      <p:sp>
        <p:nvSpPr>
          <p:cNvPr id="8" name="Shape 2">
            <a:extLst>
              <a:ext uri="{FF2B5EF4-FFF2-40B4-BE49-F238E27FC236}">
                <a16:creationId xmlns:a16="http://schemas.microsoft.com/office/drawing/2014/main" id="{AC9B9057-E9FD-1512-B722-703AADEE4E88}"/>
              </a:ext>
            </a:extLst>
          </p:cNvPr>
          <p:cNvSpPr/>
          <p:nvPr/>
        </p:nvSpPr>
        <p:spPr>
          <a:xfrm>
            <a:off x="9633942" y="3484364"/>
            <a:ext cx="4158734" cy="3095863"/>
          </a:xfrm>
          <a:prstGeom prst="roundRect">
            <a:avLst>
              <a:gd name="adj" fmla="val 3248"/>
            </a:avLst>
          </a:prstGeom>
          <a:solidFill>
            <a:srgbClr val="F0D4F7"/>
          </a:solidFill>
          <a:ln w="7620">
            <a:solidFill>
              <a:srgbClr val="D6BADD"/>
            </a:solidFill>
            <a:prstDash val="solid"/>
          </a:ln>
        </p:spPr>
        <p:txBody>
          <a:bodyPr/>
          <a:lstStyle/>
          <a:p>
            <a:endParaRPr lang="en-US"/>
          </a:p>
        </p:txBody>
      </p:sp>
      <p:sp>
        <p:nvSpPr>
          <p:cNvPr id="9" name="Shape 3">
            <a:extLst>
              <a:ext uri="{FF2B5EF4-FFF2-40B4-BE49-F238E27FC236}">
                <a16:creationId xmlns:a16="http://schemas.microsoft.com/office/drawing/2014/main" id="{7B54E0A1-D9F1-3D52-0EBA-475A366A86B9}"/>
              </a:ext>
            </a:extLst>
          </p:cNvPr>
          <p:cNvSpPr/>
          <p:nvPr/>
        </p:nvSpPr>
        <p:spPr>
          <a:xfrm>
            <a:off x="12827675" y="3731300"/>
            <a:ext cx="718066" cy="718066"/>
          </a:xfrm>
          <a:prstGeom prst="roundRect">
            <a:avLst>
              <a:gd name="adj" fmla="val 12732932"/>
            </a:avLst>
          </a:prstGeom>
          <a:solidFill>
            <a:srgbClr val="BE49DF"/>
          </a:solidFill>
          <a:ln/>
        </p:spPr>
        <p:txBody>
          <a:bodyPr/>
          <a:lstStyle/>
          <a:p>
            <a:endParaRPr lang="en-US"/>
          </a:p>
        </p:txBody>
      </p:sp>
      <p:pic>
        <p:nvPicPr>
          <p:cNvPr id="10" name="Image 0" descr="preencoded.png">
            <a:extLst>
              <a:ext uri="{FF2B5EF4-FFF2-40B4-BE49-F238E27FC236}">
                <a16:creationId xmlns:a16="http://schemas.microsoft.com/office/drawing/2014/main" id="{236E84BD-5588-590B-C704-7EB6C21BBDA2}"/>
              </a:ext>
            </a:extLst>
          </p:cNvPr>
          <p:cNvPicPr>
            <a:picLocks noChangeAspect="1"/>
          </p:cNvPicPr>
          <p:nvPr/>
        </p:nvPicPr>
        <p:blipFill>
          <a:blip r:embed="rId2"/>
          <a:stretch>
            <a:fillRect/>
          </a:stretch>
        </p:blipFill>
        <p:spPr>
          <a:xfrm>
            <a:off x="13025199" y="3888343"/>
            <a:ext cx="323136" cy="403860"/>
          </a:xfrm>
          <a:prstGeom prst="rect">
            <a:avLst/>
          </a:prstGeom>
        </p:spPr>
      </p:pic>
      <p:sp>
        <p:nvSpPr>
          <p:cNvPr id="11" name="Text 4">
            <a:extLst>
              <a:ext uri="{FF2B5EF4-FFF2-40B4-BE49-F238E27FC236}">
                <a16:creationId xmlns:a16="http://schemas.microsoft.com/office/drawing/2014/main" id="{98DFFC7D-F051-45C5-A9C8-F23C5D1F4628}"/>
              </a:ext>
            </a:extLst>
          </p:cNvPr>
          <p:cNvSpPr/>
          <p:nvPr/>
        </p:nvSpPr>
        <p:spPr>
          <a:xfrm>
            <a:off x="10729555" y="4688681"/>
            <a:ext cx="2816185" cy="351949"/>
          </a:xfrm>
          <a:prstGeom prst="rect">
            <a:avLst/>
          </a:prstGeom>
          <a:noFill/>
          <a:ln/>
        </p:spPr>
        <p:txBody>
          <a:bodyPr wrap="none" lIns="0" tIns="0" rIns="0" bIns="0" rtlCol="0" anchor="t"/>
          <a:lstStyle/>
          <a:p>
            <a:pPr marL="0" indent="0" algn="r" rtl="1">
              <a:lnSpc>
                <a:spcPts val="2750"/>
              </a:lnSpc>
              <a:buNone/>
            </a:pPr>
            <a:r>
              <a:rPr lang="en-US" sz="2200" dirty="0" err="1">
                <a:solidFill>
                  <a:srgbClr val="272525"/>
                </a:solidFill>
                <a:latin typeface="Simplified Arabic" panose="02020603050405020304" pitchFamily="18" charset="-78"/>
                <a:ea typeface="Source Serif 4 Semi Bold" pitchFamily="34" charset="-122"/>
                <a:cs typeface="Simplified Arabic" panose="02020603050405020304" pitchFamily="18" charset="-78"/>
              </a:rPr>
              <a:t>صعوبة</a:t>
            </a:r>
            <a:r>
              <a:rPr lang="en-US" sz="2200" dirty="0">
                <a:solidFill>
                  <a:srgbClr val="272525"/>
                </a:solidFill>
                <a:latin typeface="Simplified Arabic" panose="02020603050405020304" pitchFamily="18" charset="-78"/>
                <a:ea typeface="Source Serif 4 Semi Bold" pitchFamily="34" charset="-122"/>
                <a:cs typeface="Simplified Arabic" panose="02020603050405020304" pitchFamily="18" charset="-78"/>
              </a:rPr>
              <a:t> </a:t>
            </a:r>
            <a:r>
              <a:rPr lang="en-US" sz="2200" dirty="0" err="1">
                <a:solidFill>
                  <a:srgbClr val="272525"/>
                </a:solidFill>
                <a:latin typeface="Simplified Arabic" panose="02020603050405020304" pitchFamily="18" charset="-78"/>
                <a:ea typeface="Source Serif 4 Semi Bold" pitchFamily="34" charset="-122"/>
                <a:cs typeface="Simplified Arabic" panose="02020603050405020304" pitchFamily="18" charset="-78"/>
              </a:rPr>
              <a:t>التكيف</a:t>
            </a:r>
            <a:endParaRPr lang="en-US" sz="2200" dirty="0">
              <a:latin typeface="Simplified Arabic" panose="02020603050405020304" pitchFamily="18" charset="-78"/>
              <a:cs typeface="Simplified Arabic" panose="02020603050405020304" pitchFamily="18" charset="-78"/>
            </a:endParaRPr>
          </a:p>
        </p:txBody>
      </p:sp>
      <p:sp>
        <p:nvSpPr>
          <p:cNvPr id="12" name="Text 5">
            <a:extLst>
              <a:ext uri="{FF2B5EF4-FFF2-40B4-BE49-F238E27FC236}">
                <a16:creationId xmlns:a16="http://schemas.microsoft.com/office/drawing/2014/main" id="{8C72215A-9180-8DB1-530B-1F7B3D4DCBFF}"/>
              </a:ext>
            </a:extLst>
          </p:cNvPr>
          <p:cNvSpPr/>
          <p:nvPr/>
        </p:nvSpPr>
        <p:spPr>
          <a:xfrm>
            <a:off x="9880878" y="5184219"/>
            <a:ext cx="3664863" cy="1149072"/>
          </a:xfrm>
          <a:prstGeom prst="rect">
            <a:avLst/>
          </a:prstGeom>
          <a:noFill/>
          <a:ln/>
        </p:spPr>
        <p:txBody>
          <a:bodyPr wrap="square" lIns="0" tIns="0" rIns="0" bIns="0" rtlCol="0" anchor="t"/>
          <a:lstStyle/>
          <a:p>
            <a:pPr marL="0" indent="0" algn="r" rtl="1">
              <a:lnSpc>
                <a:spcPts val="3000"/>
              </a:lnSpc>
              <a:buNone/>
            </a:pPr>
            <a:r>
              <a:rPr lang="en-US" sz="1850" dirty="0">
                <a:solidFill>
                  <a:srgbClr val="272525"/>
                </a:solidFill>
                <a:latin typeface="Simplified Arabic" panose="02020603050405020304" pitchFamily="18" charset="-78"/>
                <a:ea typeface="Source Sans 3" pitchFamily="34" charset="-122"/>
                <a:cs typeface="Simplified Arabic" panose="02020603050405020304" pitchFamily="18" charset="-78"/>
              </a:rPr>
              <a:t>يواجه مدراء المراكز صعوبات في التكيف مع التغيرات المستمرة في البيئة السياسية والاجتماعية.</a:t>
            </a:r>
            <a:endParaRPr lang="en-US" sz="1850" dirty="0">
              <a:latin typeface="Simplified Arabic" panose="02020603050405020304" pitchFamily="18" charset="-78"/>
              <a:cs typeface="Simplified Arabic" panose="02020603050405020304" pitchFamily="18" charset="-78"/>
            </a:endParaRPr>
          </a:p>
        </p:txBody>
      </p:sp>
      <p:sp>
        <p:nvSpPr>
          <p:cNvPr id="13" name="Shape 6">
            <a:extLst>
              <a:ext uri="{FF2B5EF4-FFF2-40B4-BE49-F238E27FC236}">
                <a16:creationId xmlns:a16="http://schemas.microsoft.com/office/drawing/2014/main" id="{AFFC2679-09B5-4621-E6C6-373018812C71}"/>
              </a:ext>
            </a:extLst>
          </p:cNvPr>
          <p:cNvSpPr/>
          <p:nvPr/>
        </p:nvSpPr>
        <p:spPr>
          <a:xfrm>
            <a:off x="5235893" y="3484364"/>
            <a:ext cx="4158734" cy="3095863"/>
          </a:xfrm>
          <a:prstGeom prst="roundRect">
            <a:avLst>
              <a:gd name="adj" fmla="val 3248"/>
            </a:avLst>
          </a:prstGeom>
          <a:solidFill>
            <a:srgbClr val="F0D4F7"/>
          </a:solidFill>
          <a:ln w="7620">
            <a:solidFill>
              <a:srgbClr val="D6BADD"/>
            </a:solidFill>
            <a:prstDash val="solid"/>
          </a:ln>
        </p:spPr>
        <p:txBody>
          <a:bodyPr/>
          <a:lstStyle/>
          <a:p>
            <a:endParaRPr lang="en-US"/>
          </a:p>
        </p:txBody>
      </p:sp>
      <p:sp>
        <p:nvSpPr>
          <p:cNvPr id="14" name="Shape 7">
            <a:extLst>
              <a:ext uri="{FF2B5EF4-FFF2-40B4-BE49-F238E27FC236}">
                <a16:creationId xmlns:a16="http://schemas.microsoft.com/office/drawing/2014/main" id="{A4FB4F28-D0A1-2B17-97CB-7276EC804816}"/>
              </a:ext>
            </a:extLst>
          </p:cNvPr>
          <p:cNvSpPr/>
          <p:nvPr/>
        </p:nvSpPr>
        <p:spPr>
          <a:xfrm>
            <a:off x="8429625" y="3731300"/>
            <a:ext cx="718066" cy="718066"/>
          </a:xfrm>
          <a:prstGeom prst="roundRect">
            <a:avLst>
              <a:gd name="adj" fmla="val 12732932"/>
            </a:avLst>
          </a:prstGeom>
          <a:solidFill>
            <a:srgbClr val="BE49DF"/>
          </a:solidFill>
          <a:ln/>
        </p:spPr>
        <p:txBody>
          <a:bodyPr/>
          <a:lstStyle/>
          <a:p>
            <a:endParaRPr lang="en-US"/>
          </a:p>
        </p:txBody>
      </p:sp>
      <p:pic>
        <p:nvPicPr>
          <p:cNvPr id="15" name="Image 1" descr="preencoded.png">
            <a:extLst>
              <a:ext uri="{FF2B5EF4-FFF2-40B4-BE49-F238E27FC236}">
                <a16:creationId xmlns:a16="http://schemas.microsoft.com/office/drawing/2014/main" id="{4E0FD605-16B0-D67F-E78D-52CC5D2203B9}"/>
              </a:ext>
            </a:extLst>
          </p:cNvPr>
          <p:cNvPicPr>
            <a:picLocks noChangeAspect="1"/>
          </p:cNvPicPr>
          <p:nvPr/>
        </p:nvPicPr>
        <p:blipFill>
          <a:blip r:embed="rId3"/>
          <a:stretch>
            <a:fillRect/>
          </a:stretch>
        </p:blipFill>
        <p:spPr>
          <a:xfrm>
            <a:off x="8627150" y="3888343"/>
            <a:ext cx="323136" cy="403860"/>
          </a:xfrm>
          <a:prstGeom prst="rect">
            <a:avLst/>
          </a:prstGeom>
        </p:spPr>
      </p:pic>
      <p:sp>
        <p:nvSpPr>
          <p:cNvPr id="16" name="Text 8">
            <a:extLst>
              <a:ext uri="{FF2B5EF4-FFF2-40B4-BE49-F238E27FC236}">
                <a16:creationId xmlns:a16="http://schemas.microsoft.com/office/drawing/2014/main" id="{C8FE8D00-AC9F-00BC-F951-824C87AA37EC}"/>
              </a:ext>
            </a:extLst>
          </p:cNvPr>
          <p:cNvSpPr/>
          <p:nvPr/>
        </p:nvSpPr>
        <p:spPr>
          <a:xfrm>
            <a:off x="6331506" y="4688681"/>
            <a:ext cx="2816185" cy="351949"/>
          </a:xfrm>
          <a:prstGeom prst="rect">
            <a:avLst/>
          </a:prstGeom>
          <a:noFill/>
          <a:ln/>
        </p:spPr>
        <p:txBody>
          <a:bodyPr wrap="none" lIns="0" tIns="0" rIns="0" bIns="0" rtlCol="0" anchor="t"/>
          <a:lstStyle/>
          <a:p>
            <a:pPr algn="r" rtl="1">
              <a:lnSpc>
                <a:spcPts val="2750"/>
              </a:lnSpc>
            </a:pPr>
            <a:r>
              <a:rPr lang="en-US" sz="2200" dirty="0">
                <a:solidFill>
                  <a:srgbClr val="272525"/>
                </a:solidFill>
                <a:latin typeface="Simplified Arabic" panose="02020603050405020304" pitchFamily="18" charset="-78"/>
                <a:ea typeface="Source Serif 4 Semi Bold" pitchFamily="34" charset="-122"/>
                <a:cs typeface="Simplified Arabic" panose="02020603050405020304" pitchFamily="18" charset="-78"/>
              </a:rPr>
              <a:t>نقص التدريب</a:t>
            </a:r>
          </a:p>
        </p:txBody>
      </p:sp>
      <p:sp>
        <p:nvSpPr>
          <p:cNvPr id="17" name="Text 9">
            <a:extLst>
              <a:ext uri="{FF2B5EF4-FFF2-40B4-BE49-F238E27FC236}">
                <a16:creationId xmlns:a16="http://schemas.microsoft.com/office/drawing/2014/main" id="{C948C69B-33E5-BD72-8C36-961582156292}"/>
              </a:ext>
            </a:extLst>
          </p:cNvPr>
          <p:cNvSpPr/>
          <p:nvPr/>
        </p:nvSpPr>
        <p:spPr>
          <a:xfrm>
            <a:off x="5482828" y="5184219"/>
            <a:ext cx="3664863" cy="1149072"/>
          </a:xfrm>
          <a:prstGeom prst="rect">
            <a:avLst/>
          </a:prstGeom>
          <a:noFill/>
          <a:ln/>
        </p:spPr>
        <p:txBody>
          <a:bodyPr wrap="square" lIns="0" tIns="0" rIns="0" bIns="0" rtlCol="0" anchor="t"/>
          <a:lstStyle/>
          <a:p>
            <a:pPr marL="0" indent="0" algn="r" rtl="1">
              <a:lnSpc>
                <a:spcPts val="3000"/>
              </a:lnSpc>
              <a:buNone/>
            </a:pPr>
            <a:r>
              <a:rPr lang="en-US" sz="1850" dirty="0">
                <a:solidFill>
                  <a:srgbClr val="272525"/>
                </a:solidFill>
                <a:latin typeface="Simplified Arabic" panose="02020603050405020304" pitchFamily="18" charset="-78"/>
                <a:cs typeface="Simplified Arabic" panose="02020603050405020304" pitchFamily="18" charset="-78"/>
              </a:rPr>
              <a:t>يؤثر النقص في برامج التدريب والدعم القيادي على جودة تنفيذ الأبحاث والبرامج التربوية.</a:t>
            </a:r>
          </a:p>
        </p:txBody>
      </p:sp>
      <p:sp>
        <p:nvSpPr>
          <p:cNvPr id="18" name="Shape 10">
            <a:extLst>
              <a:ext uri="{FF2B5EF4-FFF2-40B4-BE49-F238E27FC236}">
                <a16:creationId xmlns:a16="http://schemas.microsoft.com/office/drawing/2014/main" id="{7E02E75E-9260-53FA-E950-5B880191237D}"/>
              </a:ext>
            </a:extLst>
          </p:cNvPr>
          <p:cNvSpPr/>
          <p:nvPr/>
        </p:nvSpPr>
        <p:spPr>
          <a:xfrm>
            <a:off x="837724" y="3484364"/>
            <a:ext cx="4158853" cy="3095863"/>
          </a:xfrm>
          <a:prstGeom prst="roundRect">
            <a:avLst>
              <a:gd name="adj" fmla="val 3248"/>
            </a:avLst>
          </a:prstGeom>
          <a:solidFill>
            <a:srgbClr val="F0D4F7"/>
          </a:solidFill>
          <a:ln w="7620">
            <a:solidFill>
              <a:srgbClr val="D6BADD"/>
            </a:solidFill>
            <a:prstDash val="solid"/>
          </a:ln>
        </p:spPr>
        <p:txBody>
          <a:bodyPr/>
          <a:lstStyle/>
          <a:p>
            <a:endParaRPr lang="en-US"/>
          </a:p>
        </p:txBody>
      </p:sp>
      <p:sp>
        <p:nvSpPr>
          <p:cNvPr id="19" name="Shape 11">
            <a:extLst>
              <a:ext uri="{FF2B5EF4-FFF2-40B4-BE49-F238E27FC236}">
                <a16:creationId xmlns:a16="http://schemas.microsoft.com/office/drawing/2014/main" id="{5D2FB4F1-BDEC-B768-60AB-363BBF46C154}"/>
              </a:ext>
            </a:extLst>
          </p:cNvPr>
          <p:cNvSpPr/>
          <p:nvPr/>
        </p:nvSpPr>
        <p:spPr>
          <a:xfrm>
            <a:off x="4031575" y="3731300"/>
            <a:ext cx="718066" cy="718066"/>
          </a:xfrm>
          <a:prstGeom prst="roundRect">
            <a:avLst>
              <a:gd name="adj" fmla="val 12732932"/>
            </a:avLst>
          </a:prstGeom>
          <a:solidFill>
            <a:srgbClr val="BE49DF"/>
          </a:solidFill>
          <a:ln/>
        </p:spPr>
        <p:txBody>
          <a:bodyPr/>
          <a:lstStyle/>
          <a:p>
            <a:endParaRPr lang="en-US"/>
          </a:p>
        </p:txBody>
      </p:sp>
      <p:pic>
        <p:nvPicPr>
          <p:cNvPr id="20" name="Image 2" descr="preencoded.png">
            <a:extLst>
              <a:ext uri="{FF2B5EF4-FFF2-40B4-BE49-F238E27FC236}">
                <a16:creationId xmlns:a16="http://schemas.microsoft.com/office/drawing/2014/main" id="{5DAFFCDB-9CD9-1EBA-77EB-79CF170B95DC}"/>
              </a:ext>
            </a:extLst>
          </p:cNvPr>
          <p:cNvPicPr>
            <a:picLocks noChangeAspect="1"/>
          </p:cNvPicPr>
          <p:nvPr/>
        </p:nvPicPr>
        <p:blipFill>
          <a:blip r:embed="rId4"/>
          <a:stretch>
            <a:fillRect/>
          </a:stretch>
        </p:blipFill>
        <p:spPr>
          <a:xfrm>
            <a:off x="4229100" y="3888343"/>
            <a:ext cx="323136" cy="403860"/>
          </a:xfrm>
          <a:prstGeom prst="rect">
            <a:avLst/>
          </a:prstGeom>
        </p:spPr>
      </p:pic>
      <p:sp>
        <p:nvSpPr>
          <p:cNvPr id="21" name="Text 12">
            <a:extLst>
              <a:ext uri="{FF2B5EF4-FFF2-40B4-BE49-F238E27FC236}">
                <a16:creationId xmlns:a16="http://schemas.microsoft.com/office/drawing/2014/main" id="{5D793C48-3A2F-060B-9F95-8556D381A0AF}"/>
              </a:ext>
            </a:extLst>
          </p:cNvPr>
          <p:cNvSpPr/>
          <p:nvPr/>
        </p:nvSpPr>
        <p:spPr>
          <a:xfrm>
            <a:off x="1933456" y="4688681"/>
            <a:ext cx="2816185" cy="351949"/>
          </a:xfrm>
          <a:prstGeom prst="rect">
            <a:avLst/>
          </a:prstGeom>
          <a:noFill/>
          <a:ln/>
        </p:spPr>
        <p:txBody>
          <a:bodyPr wrap="none" lIns="0" tIns="0" rIns="0" bIns="0" rtlCol="0" anchor="t"/>
          <a:lstStyle/>
          <a:p>
            <a:pPr indent="0" algn="r" rtl="1">
              <a:lnSpc>
                <a:spcPts val="2750"/>
              </a:lnSpc>
              <a:buNone/>
            </a:pPr>
            <a:r>
              <a:rPr lang="en-US" sz="2200" dirty="0">
                <a:solidFill>
                  <a:srgbClr val="272525"/>
                </a:solidFill>
                <a:latin typeface="Simplified Arabic" panose="02020603050405020304" pitchFamily="18" charset="-78"/>
                <a:ea typeface="Source Serif 4 Semi Bold" pitchFamily="34" charset="-122"/>
                <a:cs typeface="Simplified Arabic" panose="02020603050405020304" pitchFamily="18" charset="-78"/>
              </a:rPr>
              <a:t>غياب الدراسات</a:t>
            </a:r>
          </a:p>
        </p:txBody>
      </p:sp>
      <p:sp>
        <p:nvSpPr>
          <p:cNvPr id="22" name="Text 13">
            <a:extLst>
              <a:ext uri="{FF2B5EF4-FFF2-40B4-BE49-F238E27FC236}">
                <a16:creationId xmlns:a16="http://schemas.microsoft.com/office/drawing/2014/main" id="{EC608735-DD9A-688E-52CD-C519450889F3}"/>
              </a:ext>
            </a:extLst>
          </p:cNvPr>
          <p:cNvSpPr/>
          <p:nvPr/>
        </p:nvSpPr>
        <p:spPr>
          <a:xfrm>
            <a:off x="1084659" y="5184219"/>
            <a:ext cx="3664982" cy="766048"/>
          </a:xfrm>
          <a:prstGeom prst="rect">
            <a:avLst/>
          </a:prstGeom>
          <a:noFill/>
          <a:ln/>
        </p:spPr>
        <p:txBody>
          <a:bodyPr wrap="square" lIns="0" tIns="0" rIns="0" bIns="0" rtlCol="0" anchor="t"/>
          <a:lstStyle/>
          <a:p>
            <a:pPr algn="r" rtl="1">
              <a:lnSpc>
                <a:spcPts val="3000"/>
              </a:lnSpc>
            </a:pPr>
            <a:r>
              <a:rPr lang="en-US" sz="1850" dirty="0">
                <a:solidFill>
                  <a:srgbClr val="272525"/>
                </a:solidFill>
                <a:latin typeface="Simplified Arabic" panose="02020603050405020304" pitchFamily="18" charset="-78"/>
                <a:cs typeface="Simplified Arabic" panose="02020603050405020304" pitchFamily="18" charset="-78"/>
              </a:rPr>
              <a:t>لا توجد دراسات كافية تتناول القيادة في قطاع الطفولة المبكرة في غزة.</a:t>
            </a:r>
          </a:p>
        </p:txBody>
      </p:sp>
    </p:spTree>
    <p:extLst>
      <p:ext uri="{BB962C8B-B14F-4D97-AF65-F5344CB8AC3E}">
        <p14:creationId xmlns:p14="http://schemas.microsoft.com/office/powerpoint/2010/main" val="42886920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sp>
        <p:nvSpPr>
          <p:cNvPr id="2" name="Text 0"/>
          <p:cNvSpPr/>
          <p:nvPr/>
        </p:nvSpPr>
        <p:spPr>
          <a:xfrm>
            <a:off x="8018859" y="594836"/>
            <a:ext cx="5854422" cy="636151"/>
          </a:xfrm>
          <a:prstGeom prst="rect">
            <a:avLst/>
          </a:prstGeom>
          <a:noFill/>
          <a:ln/>
        </p:spPr>
        <p:txBody>
          <a:bodyPr wrap="none" lIns="0" tIns="0" rIns="0" bIns="0" rtlCol="0" anchor="t"/>
          <a:lstStyle/>
          <a:p>
            <a:pPr marL="0" indent="0" algn="r" rtl="1">
              <a:lnSpc>
                <a:spcPts val="5000"/>
              </a:lnSpc>
              <a:buNone/>
            </a:pPr>
            <a:r>
              <a:rPr lang="en-US" sz="4000" dirty="0">
                <a:solidFill>
                  <a:srgbClr val="000000"/>
                </a:solidFill>
                <a:latin typeface="Simplified Arabic" panose="02020603050405020304" pitchFamily="18" charset="-78"/>
                <a:ea typeface="Source Serif 4 Semi Bold" pitchFamily="34" charset="-122"/>
                <a:cs typeface="Simplified Arabic" panose="02020603050405020304" pitchFamily="18" charset="-78"/>
              </a:rPr>
              <a:t>التحديات الاجتماعية والثقافية</a:t>
            </a:r>
            <a:endParaRPr lang="en-US" sz="4000" dirty="0">
              <a:latin typeface="Simplified Arabic" panose="02020603050405020304" pitchFamily="18" charset="-78"/>
              <a:cs typeface="Simplified Arabic" panose="02020603050405020304" pitchFamily="18" charset="-78"/>
            </a:endParaRPr>
          </a:p>
        </p:txBody>
      </p:sp>
      <p:pic>
        <p:nvPicPr>
          <p:cNvPr id="3" name="Image 0" descr="preencoded.png"/>
          <p:cNvPicPr>
            <a:picLocks noChangeAspect="1"/>
          </p:cNvPicPr>
          <p:nvPr/>
        </p:nvPicPr>
        <p:blipFill>
          <a:blip r:embed="rId3"/>
          <a:stretch>
            <a:fillRect/>
          </a:stretch>
        </p:blipFill>
        <p:spPr>
          <a:xfrm>
            <a:off x="757118" y="1798796"/>
            <a:ext cx="6294239" cy="6294239"/>
          </a:xfrm>
          <a:prstGeom prst="rect">
            <a:avLst/>
          </a:prstGeom>
        </p:spPr>
      </p:pic>
      <p:sp>
        <p:nvSpPr>
          <p:cNvPr id="4" name="Text 1"/>
          <p:cNvSpPr/>
          <p:nvPr/>
        </p:nvSpPr>
        <p:spPr>
          <a:xfrm>
            <a:off x="7586663" y="1750100"/>
            <a:ext cx="6294239" cy="692229"/>
          </a:xfrm>
          <a:prstGeom prst="rect">
            <a:avLst/>
          </a:prstGeom>
          <a:noFill/>
          <a:ln/>
        </p:spPr>
        <p:txBody>
          <a:bodyPr wrap="square" lIns="0" tIns="0" rIns="0" bIns="0" rtlCol="0" anchor="t"/>
          <a:lstStyle/>
          <a:p>
            <a:pPr marL="0" indent="0" algn="r" rtl="1">
              <a:lnSpc>
                <a:spcPts val="2700"/>
              </a:lnSpc>
              <a:buNone/>
            </a:pPr>
            <a:r>
              <a:rPr lang="en-US" sz="2400" dirty="0">
                <a:solidFill>
                  <a:srgbClr val="272525"/>
                </a:solidFill>
                <a:latin typeface="Simplified Arabic" panose="02020603050405020304" pitchFamily="18" charset="-78"/>
                <a:ea typeface="Source Sans 3" pitchFamily="34" charset="-122"/>
                <a:cs typeface="Simplified Arabic" panose="02020603050405020304" pitchFamily="18" charset="-78"/>
              </a:rPr>
              <a:t>تؤثر العوامل الاجتماعية والثقافية بشكل كبير على بيئة البحث وتقبل المجتمع لنتائجه.</a:t>
            </a:r>
            <a:endParaRPr lang="en-US" sz="2400" dirty="0">
              <a:latin typeface="Simplified Arabic" panose="02020603050405020304" pitchFamily="18" charset="-78"/>
              <a:cs typeface="Simplified Arabic" panose="02020603050405020304" pitchFamily="18" charset="-78"/>
            </a:endParaRPr>
          </a:p>
        </p:txBody>
      </p:sp>
      <p:sp>
        <p:nvSpPr>
          <p:cNvPr id="5" name="Text 2"/>
          <p:cNvSpPr/>
          <p:nvPr/>
        </p:nvSpPr>
        <p:spPr>
          <a:xfrm>
            <a:off x="7586663" y="2636996"/>
            <a:ext cx="6294239" cy="692229"/>
          </a:xfrm>
          <a:prstGeom prst="rect">
            <a:avLst/>
          </a:prstGeom>
          <a:noFill/>
          <a:ln/>
        </p:spPr>
        <p:txBody>
          <a:bodyPr wrap="square" lIns="0" tIns="0" rIns="0" bIns="0" rtlCol="0" anchor="t"/>
          <a:lstStyle/>
          <a:p>
            <a:pPr algn="r" rtl="1">
              <a:lnSpc>
                <a:spcPts val="2700"/>
              </a:lnSpc>
              <a:buSzPct val="100000"/>
            </a:pPr>
            <a:r>
              <a:rPr lang="en-US" sz="2400" dirty="0">
                <a:solidFill>
                  <a:srgbClr val="272525"/>
                </a:solidFill>
                <a:latin typeface="Simplified Arabic" panose="02020603050405020304" pitchFamily="18" charset="-78"/>
                <a:cs typeface="Simplified Arabic" panose="02020603050405020304" pitchFamily="18" charset="-78"/>
              </a:rPr>
              <a:t>العنف الأسري: انتشار العنف الأسري يؤثر سلباً على الأطفال وبيئة البحث، مما يجعل جمع البيانات حساساً ومعقداً.</a:t>
            </a:r>
          </a:p>
        </p:txBody>
      </p:sp>
      <p:sp>
        <p:nvSpPr>
          <p:cNvPr id="6" name="Text 3"/>
          <p:cNvSpPr/>
          <p:nvPr/>
        </p:nvSpPr>
        <p:spPr>
          <a:xfrm>
            <a:off x="7586663" y="3404830"/>
            <a:ext cx="6294239" cy="692229"/>
          </a:xfrm>
          <a:prstGeom prst="rect">
            <a:avLst/>
          </a:prstGeom>
          <a:noFill/>
          <a:ln/>
        </p:spPr>
        <p:txBody>
          <a:bodyPr wrap="square" lIns="0" tIns="0" rIns="0" bIns="0" rtlCol="0" anchor="t"/>
          <a:lstStyle/>
          <a:p>
            <a:pPr algn="r" rtl="1">
              <a:lnSpc>
                <a:spcPts val="2700"/>
              </a:lnSpc>
              <a:buSzPct val="100000"/>
            </a:pPr>
            <a:r>
              <a:rPr lang="en-US" sz="2400" dirty="0">
                <a:solidFill>
                  <a:srgbClr val="272525"/>
                </a:solidFill>
                <a:latin typeface="Simplified Arabic" panose="02020603050405020304" pitchFamily="18" charset="-78"/>
                <a:cs typeface="Simplified Arabic" panose="02020603050405020304" pitchFamily="18" charset="-78"/>
              </a:rPr>
              <a:t>الوعي المجتمعي: هناك محدودية في الوعي المجتمعي بأهمية البحث العلمي في تحسين خدمات الطفولة المبكرة.</a:t>
            </a:r>
          </a:p>
        </p:txBody>
      </p:sp>
      <p:sp>
        <p:nvSpPr>
          <p:cNvPr id="7" name="Text 4"/>
          <p:cNvSpPr/>
          <p:nvPr/>
        </p:nvSpPr>
        <p:spPr>
          <a:xfrm>
            <a:off x="7586663" y="4172664"/>
            <a:ext cx="6294239" cy="692229"/>
          </a:xfrm>
          <a:prstGeom prst="rect">
            <a:avLst/>
          </a:prstGeom>
          <a:noFill/>
          <a:ln/>
        </p:spPr>
        <p:txBody>
          <a:bodyPr wrap="square" lIns="0" tIns="0" rIns="0" bIns="0" rtlCol="0" anchor="t"/>
          <a:lstStyle/>
          <a:p>
            <a:pPr marL="342900" indent="-342900" algn="r" rtl="1">
              <a:lnSpc>
                <a:spcPts val="2700"/>
              </a:lnSpc>
              <a:buSzPct val="100000"/>
              <a:buChar char="•"/>
            </a:pPr>
            <a:r>
              <a:rPr lang="en-US" sz="2400" dirty="0">
                <a:solidFill>
                  <a:srgbClr val="272525"/>
                </a:solidFill>
                <a:latin typeface="Simplified Arabic" panose="02020603050405020304" pitchFamily="18" charset="-78"/>
                <a:cs typeface="Simplified Arabic" panose="02020603050405020304" pitchFamily="18" charset="-78"/>
              </a:rPr>
              <a:t>قيود الحركة: القيود المفروضة على حركة الباحثين، وخاصة النساء، تعيق جمع البيانات وتؤثر على جودة الأبحاث</a:t>
            </a:r>
            <a:r>
              <a:rPr lang="en-US" sz="1700" dirty="0">
                <a:solidFill>
                  <a:srgbClr val="272525"/>
                </a:solidFill>
                <a:latin typeface="Source Sans 3" pitchFamily="34" charset="0"/>
                <a:ea typeface="Source Sans 3" pitchFamily="34" charset="-122"/>
                <a:cs typeface="Source Sans 3" pitchFamily="34" charset="-120"/>
              </a:rPr>
              <a:t>.</a:t>
            </a:r>
            <a:endParaRPr lang="en-US" sz="17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F4991039-2EB8-7A30-393C-2A30BB5FD455}"/>
              </a:ext>
            </a:extLst>
          </p:cNvPr>
          <p:cNvSpPr/>
          <p:nvPr/>
        </p:nvSpPr>
        <p:spPr>
          <a:xfrm>
            <a:off x="6323409" y="425172"/>
            <a:ext cx="7765852" cy="454819"/>
          </a:xfrm>
          <a:prstGeom prst="rect">
            <a:avLst/>
          </a:prstGeom>
          <a:noFill/>
          <a:ln/>
        </p:spPr>
        <p:txBody>
          <a:bodyPr wrap="none" lIns="0" tIns="0" rIns="0" bIns="0" rtlCol="0" anchor="t"/>
          <a:lstStyle/>
          <a:p>
            <a:pPr marL="0" indent="0" algn="r" rtl="1">
              <a:lnSpc>
                <a:spcPts val="3550"/>
              </a:lnSpc>
              <a:buNone/>
            </a:pPr>
            <a:r>
              <a:rPr lang="en-US" sz="2850" dirty="0">
                <a:solidFill>
                  <a:srgbClr val="000000"/>
                </a:solidFill>
                <a:latin typeface="Simplified Arabic" panose="02020603050405020304" pitchFamily="18" charset="-78"/>
                <a:ea typeface="Source Serif 4 Semi Bold" pitchFamily="34" charset="-122"/>
                <a:cs typeface="Simplified Arabic" panose="02020603050405020304" pitchFamily="18" charset="-78"/>
              </a:rPr>
              <a:t>التحديات الصحية والتغذوية وتأثيرها على أبحاث الطفولة</a:t>
            </a:r>
            <a:endParaRPr lang="en-US" sz="2850" dirty="0">
              <a:latin typeface="Simplified Arabic" panose="02020603050405020304" pitchFamily="18" charset="-78"/>
              <a:cs typeface="Simplified Arabic" panose="02020603050405020304" pitchFamily="18" charset="-78"/>
            </a:endParaRPr>
          </a:p>
        </p:txBody>
      </p:sp>
      <p:sp>
        <p:nvSpPr>
          <p:cNvPr id="3" name="Text 1">
            <a:extLst>
              <a:ext uri="{FF2B5EF4-FFF2-40B4-BE49-F238E27FC236}">
                <a16:creationId xmlns:a16="http://schemas.microsoft.com/office/drawing/2014/main" id="{9B3A80C7-7E2E-A2C8-289A-2EBA094269B6}"/>
              </a:ext>
            </a:extLst>
          </p:cNvPr>
          <p:cNvSpPr/>
          <p:nvPr/>
        </p:nvSpPr>
        <p:spPr>
          <a:xfrm>
            <a:off x="541139" y="1189196"/>
            <a:ext cx="13548122" cy="247412"/>
          </a:xfrm>
          <a:prstGeom prst="rect">
            <a:avLst/>
          </a:prstGeom>
          <a:noFill/>
          <a:ln/>
        </p:spPr>
        <p:txBody>
          <a:bodyPr wrap="none" lIns="0" tIns="0" rIns="0" bIns="0" rtlCol="0" anchor="t"/>
          <a:lstStyle/>
          <a:p>
            <a:pPr marL="0" indent="0" algn="r" rtl="1">
              <a:lnSpc>
                <a:spcPts val="1900"/>
              </a:lnSpc>
              <a:buNone/>
            </a:pPr>
            <a:r>
              <a:rPr lang="en-US" sz="2000" b="1" dirty="0">
                <a:solidFill>
                  <a:srgbClr val="272525"/>
                </a:solidFill>
                <a:latin typeface="Simplified Arabic" panose="02020603050405020304" pitchFamily="18" charset="-78"/>
                <a:ea typeface="Source Sans 3" pitchFamily="34" charset="-122"/>
                <a:cs typeface="Simplified Arabic" panose="02020603050405020304" pitchFamily="18" charset="-78"/>
              </a:rPr>
              <a:t>تؤثر التحديات الصحية والتغذوية بشكل مباشر على صحة الأطفال، مما يزيد من تعقيد أبحاث الطفولة المبكرة.</a:t>
            </a:r>
            <a:endParaRPr lang="en-US" sz="2000" b="1" dirty="0">
              <a:latin typeface="Simplified Arabic" panose="02020603050405020304" pitchFamily="18" charset="-78"/>
              <a:cs typeface="Simplified Arabic" panose="02020603050405020304" pitchFamily="18" charset="-78"/>
            </a:endParaRPr>
          </a:p>
        </p:txBody>
      </p:sp>
      <p:pic>
        <p:nvPicPr>
          <p:cNvPr id="4" name="Image 0" descr="preencoded.png">
            <a:extLst>
              <a:ext uri="{FF2B5EF4-FFF2-40B4-BE49-F238E27FC236}">
                <a16:creationId xmlns:a16="http://schemas.microsoft.com/office/drawing/2014/main" id="{8359CC6A-78B6-A52F-ADDC-0735206EA3CE}"/>
              </a:ext>
            </a:extLst>
          </p:cNvPr>
          <p:cNvPicPr>
            <a:picLocks noChangeAspect="1"/>
          </p:cNvPicPr>
          <p:nvPr/>
        </p:nvPicPr>
        <p:blipFill>
          <a:blip r:embed="rId2"/>
          <a:stretch>
            <a:fillRect/>
          </a:stretch>
        </p:blipFill>
        <p:spPr>
          <a:xfrm>
            <a:off x="-108745" y="1517835"/>
            <a:ext cx="10315080" cy="5635447"/>
          </a:xfrm>
          <a:prstGeom prst="rect">
            <a:avLst/>
          </a:prstGeom>
          <a:noFill/>
          <a:ln/>
        </p:spPr>
      </p:pic>
      <p:sp>
        <p:nvSpPr>
          <p:cNvPr id="5" name="Shape 2">
            <a:extLst>
              <a:ext uri="{FF2B5EF4-FFF2-40B4-BE49-F238E27FC236}">
                <a16:creationId xmlns:a16="http://schemas.microsoft.com/office/drawing/2014/main" id="{5AFA8DF6-A6DC-BDBF-C06F-CF6E8194D09A}"/>
              </a:ext>
            </a:extLst>
          </p:cNvPr>
          <p:cNvSpPr/>
          <p:nvPr/>
        </p:nvSpPr>
        <p:spPr>
          <a:xfrm>
            <a:off x="9823835" y="7439823"/>
            <a:ext cx="154543" cy="364405"/>
          </a:xfrm>
          <a:prstGeom prst="roundRect">
            <a:avLst>
              <a:gd name="adj" fmla="val 11834"/>
            </a:avLst>
          </a:prstGeom>
          <a:solidFill>
            <a:srgbClr val="350B41"/>
          </a:solidFill>
          <a:ln/>
        </p:spPr>
        <p:txBody>
          <a:bodyPr/>
          <a:lstStyle/>
          <a:p>
            <a:endParaRPr lang="en-US"/>
          </a:p>
        </p:txBody>
      </p:sp>
      <p:sp>
        <p:nvSpPr>
          <p:cNvPr id="6" name="Text 3">
            <a:extLst>
              <a:ext uri="{FF2B5EF4-FFF2-40B4-BE49-F238E27FC236}">
                <a16:creationId xmlns:a16="http://schemas.microsoft.com/office/drawing/2014/main" id="{ABB9C631-4FEA-6255-0474-47FDC890AEBF}"/>
              </a:ext>
            </a:extLst>
          </p:cNvPr>
          <p:cNvSpPr/>
          <p:nvPr/>
        </p:nvSpPr>
        <p:spPr>
          <a:xfrm>
            <a:off x="8305430" y="7593801"/>
            <a:ext cx="797838" cy="364685"/>
          </a:xfrm>
          <a:prstGeom prst="rect">
            <a:avLst/>
          </a:prstGeom>
          <a:noFill/>
          <a:ln/>
        </p:spPr>
        <p:txBody>
          <a:bodyPr wrap="none" lIns="0" tIns="0" rIns="0" bIns="0" rtlCol="0" anchor="t"/>
          <a:lstStyle/>
          <a:p>
            <a:pPr marL="0" indent="0" algn="l" rtl="1">
              <a:lnSpc>
                <a:spcPts val="1200"/>
              </a:lnSpc>
              <a:buNone/>
            </a:pPr>
            <a:r>
              <a:rPr lang="en-US" sz="2000" dirty="0">
                <a:solidFill>
                  <a:srgbClr val="272525"/>
                </a:solidFill>
                <a:latin typeface="Simplified Arabic" panose="02020603050405020304" pitchFamily="18" charset="-78"/>
                <a:ea typeface="Source Sans 3" pitchFamily="34" charset="-122"/>
                <a:cs typeface="Simplified Arabic" panose="02020603050405020304" pitchFamily="18" charset="-78"/>
              </a:rPr>
              <a:t>التقزم والهزال</a:t>
            </a:r>
            <a:endParaRPr lang="en-US" sz="2000" dirty="0">
              <a:latin typeface="Simplified Arabic" panose="02020603050405020304" pitchFamily="18" charset="-78"/>
              <a:cs typeface="Simplified Arabic" panose="02020603050405020304" pitchFamily="18" charset="-78"/>
            </a:endParaRPr>
          </a:p>
        </p:txBody>
      </p:sp>
      <p:sp>
        <p:nvSpPr>
          <p:cNvPr id="7" name="Shape 4">
            <a:extLst>
              <a:ext uri="{FF2B5EF4-FFF2-40B4-BE49-F238E27FC236}">
                <a16:creationId xmlns:a16="http://schemas.microsoft.com/office/drawing/2014/main" id="{FD508212-7B69-C277-BF6F-3D6319018CAA}"/>
              </a:ext>
            </a:extLst>
          </p:cNvPr>
          <p:cNvSpPr/>
          <p:nvPr/>
        </p:nvSpPr>
        <p:spPr>
          <a:xfrm>
            <a:off x="7208031" y="7439823"/>
            <a:ext cx="154543" cy="364405"/>
          </a:xfrm>
          <a:prstGeom prst="roundRect">
            <a:avLst>
              <a:gd name="adj" fmla="val 11834"/>
            </a:avLst>
          </a:prstGeom>
          <a:solidFill>
            <a:srgbClr val="8D1EAC"/>
          </a:solidFill>
          <a:ln/>
        </p:spPr>
        <p:txBody>
          <a:bodyPr/>
          <a:lstStyle/>
          <a:p>
            <a:endParaRPr lang="en-US"/>
          </a:p>
        </p:txBody>
      </p:sp>
      <p:sp>
        <p:nvSpPr>
          <p:cNvPr id="8" name="Text 5">
            <a:extLst>
              <a:ext uri="{FF2B5EF4-FFF2-40B4-BE49-F238E27FC236}">
                <a16:creationId xmlns:a16="http://schemas.microsoft.com/office/drawing/2014/main" id="{DE0AFBBA-74DF-337A-0F11-C17BAE8CFC96}"/>
              </a:ext>
            </a:extLst>
          </p:cNvPr>
          <p:cNvSpPr/>
          <p:nvPr/>
        </p:nvSpPr>
        <p:spPr>
          <a:xfrm>
            <a:off x="5192780" y="7602269"/>
            <a:ext cx="1298734" cy="364685"/>
          </a:xfrm>
          <a:prstGeom prst="rect">
            <a:avLst/>
          </a:prstGeom>
          <a:noFill/>
          <a:ln/>
        </p:spPr>
        <p:txBody>
          <a:bodyPr wrap="none" lIns="0" tIns="0" rIns="0" bIns="0" rtlCol="0" anchor="t"/>
          <a:lstStyle/>
          <a:p>
            <a:pPr marL="0" indent="0" algn="l" rtl="1">
              <a:lnSpc>
                <a:spcPts val="1200"/>
              </a:lnSpc>
              <a:buNone/>
            </a:pPr>
            <a:r>
              <a:rPr lang="en-US" sz="2000" dirty="0" err="1">
                <a:solidFill>
                  <a:srgbClr val="272525"/>
                </a:solidFill>
                <a:latin typeface="Simplified Arabic" panose="02020603050405020304" pitchFamily="18" charset="-78"/>
                <a:ea typeface="Source Sans 3" pitchFamily="34" charset="-122"/>
                <a:cs typeface="Simplified Arabic" panose="02020603050405020304" pitchFamily="18" charset="-78"/>
              </a:rPr>
              <a:t>ضعف</a:t>
            </a:r>
            <a:r>
              <a:rPr lang="en-US" sz="2000" dirty="0">
                <a:solidFill>
                  <a:srgbClr val="272525"/>
                </a:solidFill>
                <a:latin typeface="Simplified Arabic" panose="02020603050405020304" pitchFamily="18" charset="-78"/>
                <a:ea typeface="Source Sans 3" pitchFamily="34" charset="-122"/>
                <a:cs typeface="Simplified Arabic" panose="02020603050405020304" pitchFamily="18" charset="-78"/>
              </a:rPr>
              <a:t> </a:t>
            </a:r>
            <a:r>
              <a:rPr lang="en-US" sz="2000" dirty="0" err="1">
                <a:solidFill>
                  <a:srgbClr val="272525"/>
                </a:solidFill>
                <a:latin typeface="Simplified Arabic" panose="02020603050405020304" pitchFamily="18" charset="-78"/>
                <a:cs typeface="Simplified Arabic" panose="02020603050405020304" pitchFamily="18" charset="-78"/>
              </a:rPr>
              <a:t>معرفة</a:t>
            </a:r>
            <a:r>
              <a:rPr lang="en-US" sz="2000" dirty="0">
                <a:solidFill>
                  <a:srgbClr val="272525"/>
                </a:solidFill>
                <a:latin typeface="Simplified Arabic" panose="02020603050405020304" pitchFamily="18" charset="-78"/>
                <a:ea typeface="Source Sans 3" pitchFamily="34" charset="-122"/>
                <a:cs typeface="Simplified Arabic" panose="02020603050405020304" pitchFamily="18" charset="-78"/>
              </a:rPr>
              <a:t> </a:t>
            </a:r>
            <a:r>
              <a:rPr lang="en-US" sz="2000" dirty="0" err="1">
                <a:solidFill>
                  <a:srgbClr val="272525"/>
                </a:solidFill>
                <a:latin typeface="Simplified Arabic" panose="02020603050405020304" pitchFamily="18" charset="-78"/>
                <a:ea typeface="Source Sans 3" pitchFamily="34" charset="-122"/>
                <a:cs typeface="Simplified Arabic" panose="02020603050405020304" pitchFamily="18" charset="-78"/>
              </a:rPr>
              <a:t>الأمهات</a:t>
            </a:r>
            <a:endParaRPr lang="en-US" sz="2000" dirty="0">
              <a:latin typeface="Simplified Arabic" panose="02020603050405020304" pitchFamily="18" charset="-78"/>
              <a:cs typeface="Simplified Arabic" panose="02020603050405020304" pitchFamily="18" charset="-78"/>
            </a:endParaRPr>
          </a:p>
        </p:txBody>
      </p:sp>
      <p:sp>
        <p:nvSpPr>
          <p:cNvPr id="9" name="Shape 6">
            <a:extLst>
              <a:ext uri="{FF2B5EF4-FFF2-40B4-BE49-F238E27FC236}">
                <a16:creationId xmlns:a16="http://schemas.microsoft.com/office/drawing/2014/main" id="{25E9CE02-066D-3B4D-621B-EAB3EB6AD1A3}"/>
              </a:ext>
            </a:extLst>
          </p:cNvPr>
          <p:cNvSpPr/>
          <p:nvPr/>
        </p:nvSpPr>
        <p:spPr>
          <a:xfrm>
            <a:off x="4091213" y="7439823"/>
            <a:ext cx="154543" cy="364405"/>
          </a:xfrm>
          <a:prstGeom prst="roundRect">
            <a:avLst>
              <a:gd name="adj" fmla="val 11834"/>
            </a:avLst>
          </a:prstGeom>
          <a:solidFill>
            <a:srgbClr val="C864E4"/>
          </a:solidFill>
          <a:ln/>
        </p:spPr>
        <p:txBody>
          <a:bodyPr/>
          <a:lstStyle/>
          <a:p>
            <a:endParaRPr lang="en-US"/>
          </a:p>
        </p:txBody>
      </p:sp>
      <p:sp>
        <p:nvSpPr>
          <p:cNvPr id="10" name="Text 7">
            <a:extLst>
              <a:ext uri="{FF2B5EF4-FFF2-40B4-BE49-F238E27FC236}">
                <a16:creationId xmlns:a16="http://schemas.microsoft.com/office/drawing/2014/main" id="{163271FB-30B1-BCBE-3AB8-11AB1FDFE534}"/>
              </a:ext>
            </a:extLst>
          </p:cNvPr>
          <p:cNvSpPr/>
          <p:nvPr/>
        </p:nvSpPr>
        <p:spPr>
          <a:xfrm>
            <a:off x="1044642" y="7593800"/>
            <a:ext cx="1945005" cy="364685"/>
          </a:xfrm>
          <a:prstGeom prst="rect">
            <a:avLst/>
          </a:prstGeom>
          <a:noFill/>
          <a:ln/>
        </p:spPr>
        <p:txBody>
          <a:bodyPr wrap="none" lIns="0" tIns="0" rIns="0" bIns="0" rtlCol="0" anchor="t"/>
          <a:lstStyle/>
          <a:p>
            <a:pPr marL="0" indent="0" algn="l" rtl="1">
              <a:lnSpc>
                <a:spcPts val="1200"/>
              </a:lnSpc>
              <a:buNone/>
            </a:pPr>
            <a:r>
              <a:rPr lang="en-US" sz="2000" dirty="0">
                <a:solidFill>
                  <a:srgbClr val="272525"/>
                </a:solidFill>
                <a:latin typeface="Simplified Arabic" panose="02020603050405020304" pitchFamily="18" charset="-78"/>
                <a:ea typeface="Source Sans 3" pitchFamily="34" charset="-122"/>
                <a:cs typeface="Simplified Arabic" panose="02020603050405020304" pitchFamily="18" charset="-78"/>
              </a:rPr>
              <a:t>أمراض الجهاز التنفسي والهضمي</a:t>
            </a:r>
            <a:endParaRPr lang="en-US" sz="2000" dirty="0">
              <a:latin typeface="Simplified Arabic" panose="02020603050405020304" pitchFamily="18" charset="-78"/>
              <a:cs typeface="Simplified Arabic" panose="02020603050405020304" pitchFamily="18" charset="-78"/>
            </a:endParaRPr>
          </a:p>
        </p:txBody>
      </p:sp>
    </p:spTree>
    <p:extLst>
      <p:ext uri="{BB962C8B-B14F-4D97-AF65-F5344CB8AC3E}">
        <p14:creationId xmlns:p14="http://schemas.microsoft.com/office/powerpoint/2010/main" val="346411805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56</TotalTime>
  <Words>895</Words>
  <Application>Microsoft Office PowerPoint</Application>
  <PresentationFormat>Custom</PresentationFormat>
  <Paragraphs>94</Paragraphs>
  <Slides>13</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Source Serif 4 Semi Bold</vt:lpstr>
      <vt:lpstr>Simplified Arabic</vt:lpstr>
      <vt:lpstr>Source Sans 3</vt:lpstr>
      <vt:lpstr>Arial</vt:lpstr>
      <vt:lpstr>Aptos</vt:lpstr>
      <vt:lpstr>Symbol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Ihab Abu Ward</dc:creator>
  <cp:lastModifiedBy>Ihab Abu Ward</cp:lastModifiedBy>
  <cp:revision>2</cp:revision>
  <dcterms:created xsi:type="dcterms:W3CDTF">2025-08-13T09:49:31Z</dcterms:created>
  <dcterms:modified xsi:type="dcterms:W3CDTF">2025-08-13T10:51:33Z</dcterms:modified>
</cp:coreProperties>
</file>