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25"/>
  </p:notesMasterIdLst>
  <p:sldIdLst>
    <p:sldId id="256" r:id="rId3"/>
    <p:sldId id="262" r:id="rId4"/>
    <p:sldId id="257" r:id="rId5"/>
    <p:sldId id="258" r:id="rId6"/>
    <p:sldId id="264" r:id="rId7"/>
    <p:sldId id="260" r:id="rId8"/>
    <p:sldId id="287" r:id="rId9"/>
    <p:sldId id="288" r:id="rId10"/>
    <p:sldId id="261" r:id="rId11"/>
    <p:sldId id="290" r:id="rId12"/>
    <p:sldId id="291" r:id="rId13"/>
    <p:sldId id="292" r:id="rId14"/>
    <p:sldId id="294" r:id="rId15"/>
    <p:sldId id="304" r:id="rId16"/>
    <p:sldId id="296" r:id="rId17"/>
    <p:sldId id="305" r:id="rId18"/>
    <p:sldId id="297" r:id="rId19"/>
    <p:sldId id="298" r:id="rId20"/>
    <p:sldId id="311" r:id="rId21"/>
    <p:sldId id="270" r:id="rId22"/>
    <p:sldId id="309" r:id="rId23"/>
    <p:sldId id="310" r:id="rId24"/>
  </p:sldIdLst>
  <p:sldSz cx="9144000" cy="5143500" type="screen16x9"/>
  <p:notesSz cx="6858000" cy="9144000"/>
  <p:embeddedFontLst>
    <p:embeddedFont>
      <p:font typeface="Simplified Arabic" panose="02020603050405020304" pitchFamily="18" charset="-78"/>
      <p:regular r:id="rId26"/>
      <p:bold r:id="rId27"/>
    </p:embeddedFont>
    <p:embeddedFont>
      <p:font typeface="Source Sans Pro" panose="020B0503030403020204" pitchFamily="34" charset="0"/>
      <p:regular r:id="rId28"/>
      <p:bold r:id="rId29"/>
      <p:italic r:id="rId30"/>
      <p:boldItalic r:id="rId31"/>
    </p:embeddedFont>
    <p:embeddedFont>
      <p:font typeface="Tajawal" panose="020B0604020202020204" charset="-78"/>
      <p:regular r:id="rId32"/>
      <p:bold r:id="rId33"/>
    </p:embeddedFont>
    <p:embeddedFont>
      <p:font typeface="Tajawal Black" panose="020B0604020202020204" charset="-78"/>
      <p:bold r:id="rId34"/>
    </p:embeddedFont>
    <p:embeddedFont>
      <p:font typeface="Tajawal Medium" panose="020B0604020202020204" charset="-78"/>
      <p:regular r:id="rId35"/>
      <p:bold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44">
          <p15:clr>
            <a:srgbClr val="000000"/>
          </p15:clr>
        </p15:guide>
        <p15:guide id="2" pos="2886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4" roundtripDataSignature="AMtx7misPWw97vk2l1vxYcnrZ1PR+EOB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02" y="62"/>
      </p:cViewPr>
      <p:guideLst>
        <p:guide orient="horz" pos="1644"/>
        <p:guide pos="28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21" Type="http://schemas.openxmlformats.org/officeDocument/2006/relationships/slide" Target="slides/slide19.xml"/><Relationship Id="rId34" Type="http://schemas.openxmlformats.org/officeDocument/2006/relationships/font" Target="fonts/font9.fntdata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7.fntdata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3.fntdata"/><Relationship Id="rId36" Type="http://schemas.openxmlformats.org/officeDocument/2006/relationships/font" Target="fonts/font11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6.fntdata"/><Relationship Id="rId44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font" Target="fonts/font10.fntdata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46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2EFBC9-3503-491B-9884-6F6AC4C9F3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09AC53-1153-43BD-8808-C794F2791229}">
      <dgm:prSet/>
      <dgm:spPr/>
      <dgm:t>
        <a:bodyPr/>
        <a:lstStyle/>
        <a:p>
          <a:r>
            <a:rPr lang="ar-SA" b="1" i="0" dirty="0">
              <a:solidFill>
                <a:srgbClr val="FF0000"/>
              </a:solidFill>
            </a:rPr>
            <a:t>تبنت الشبكة العربية للطفولة المبكرة نهج النماذج الاستراتيجية لتحقيق الغايات التالية</a:t>
          </a:r>
          <a:r>
            <a:rPr lang="ar-SA" b="0" i="0" dirty="0">
              <a:solidFill>
                <a:srgbClr val="FF0000"/>
              </a:solidFill>
            </a:rPr>
            <a:t>:</a:t>
          </a:r>
          <a:endParaRPr lang="en-US" dirty="0">
            <a:solidFill>
              <a:srgbClr val="FF0000"/>
            </a:solidFill>
          </a:endParaRPr>
        </a:p>
      </dgm:t>
    </dgm:pt>
    <dgm:pt modelId="{C8FB7C41-37DB-4CCA-AFDA-853FABC77BDE}" type="parTrans" cxnId="{7E1E18AE-A71A-4A14-ACD8-CC36F682B4BC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C6A1442A-DB2A-4F8D-8743-D512584EE16B}" type="sibTrans" cxnId="{7E1E18AE-A71A-4A14-ACD8-CC36F682B4BC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2C364A2A-E86C-46EF-BF04-8A56246F13ED}">
      <dgm:prSet custT="1"/>
      <dgm:spPr/>
      <dgm:t>
        <a:bodyPr/>
        <a:lstStyle/>
        <a:p>
          <a:pPr rtl="1">
            <a:buFont typeface="Arial" panose="020B0604020202020204" pitchFamily="34" charset="0"/>
            <a:buChar char="•"/>
          </a:pPr>
          <a:r>
            <a:rPr lang="ar-SA" sz="2000" b="0" i="0" dirty="0">
              <a:solidFill>
                <a:srgbClr val="FF0000"/>
              </a:solidFill>
            </a:rPr>
            <a:t>توفير خطط عمل وتدخلات منظمة قائمة على الأدلة تسهم في تحسين برامج عمل الشبكة للنهوض بقطاع الطفولة المبكرة عربيا، </a:t>
          </a:r>
          <a:endParaRPr lang="en-US" sz="2000" dirty="0">
            <a:solidFill>
              <a:srgbClr val="FF0000"/>
            </a:solidFill>
          </a:endParaRPr>
        </a:p>
      </dgm:t>
    </dgm:pt>
    <dgm:pt modelId="{341311C4-559B-4FF0-AEA4-C0BA01B1F32D}" type="parTrans" cxnId="{DF99F953-FD7A-476E-9B5F-A213106BC446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FBC382DD-56A5-4777-82CD-4F1F674DC23E}" type="sibTrans" cxnId="{DF99F953-FD7A-476E-9B5F-A213106BC446}">
      <dgm:prSet/>
      <dgm:spPr/>
      <dgm:t>
        <a:bodyPr/>
        <a:lstStyle/>
        <a:p>
          <a:endParaRPr lang="en-US">
            <a:solidFill>
              <a:srgbClr val="FF0000"/>
            </a:solidFill>
          </a:endParaRPr>
        </a:p>
      </dgm:t>
    </dgm:pt>
    <dgm:pt modelId="{312DF062-4CF4-46C7-93FA-CA76AE0441DE}">
      <dgm:prSet custT="1"/>
      <dgm:spPr/>
      <dgm:t>
        <a:bodyPr/>
        <a:lstStyle/>
        <a:p>
          <a:pPr rtl="1">
            <a:buFont typeface="Arial" panose="020B0604020202020204" pitchFamily="34" charset="0"/>
            <a:buChar char="•"/>
          </a:pPr>
          <a:r>
            <a:rPr lang="ar-SA" sz="2000" b="0" i="0" dirty="0">
              <a:solidFill>
                <a:srgbClr val="FF0000"/>
              </a:solidFill>
            </a:rPr>
            <a:t>تعزيز مكون البحث الموجه للسياسات ودراسات التقويم في الشبكة، </a:t>
          </a:r>
          <a:endParaRPr lang="en-US" sz="2000" dirty="0">
            <a:solidFill>
              <a:srgbClr val="FF0000"/>
            </a:solidFill>
          </a:endParaRPr>
        </a:p>
      </dgm:t>
    </dgm:pt>
    <dgm:pt modelId="{D9579541-6CA8-46E4-B5D2-4CB68F97AA93}" type="parTrans" cxnId="{C94691EC-2E44-43AF-8048-CB2C3FA74C51}">
      <dgm:prSet/>
      <dgm:spPr/>
    </dgm:pt>
    <dgm:pt modelId="{CEA91408-8881-45FE-B01C-ABB4B5003A33}" type="sibTrans" cxnId="{C94691EC-2E44-43AF-8048-CB2C3FA74C51}">
      <dgm:prSet/>
      <dgm:spPr/>
    </dgm:pt>
    <dgm:pt modelId="{0EBA9FE4-0FA0-40F6-8875-DB664304F780}">
      <dgm:prSet custT="1"/>
      <dgm:spPr/>
      <dgm:t>
        <a:bodyPr/>
        <a:lstStyle/>
        <a:p>
          <a:pPr rtl="1">
            <a:buFont typeface="Arial" panose="020B0604020202020204" pitchFamily="34" charset="0"/>
            <a:buChar char="•"/>
          </a:pPr>
          <a:r>
            <a:rPr lang="ar-SA" sz="2000" b="0" i="0" dirty="0">
              <a:solidFill>
                <a:srgbClr val="FF0000"/>
              </a:solidFill>
            </a:rPr>
            <a:t>توفير مؤشرات كمية ونوعية حديثة موجهة لأنشطة الشبكة وشركائها.</a:t>
          </a:r>
          <a:endParaRPr lang="en-US" sz="2000" dirty="0">
            <a:solidFill>
              <a:srgbClr val="FF0000"/>
            </a:solidFill>
          </a:endParaRPr>
        </a:p>
      </dgm:t>
    </dgm:pt>
    <dgm:pt modelId="{D4C1625B-1158-46D8-8F96-CDE44841A93D}" type="parTrans" cxnId="{0357B6CE-CECE-4D49-80DA-314AE92ACC57}">
      <dgm:prSet/>
      <dgm:spPr/>
    </dgm:pt>
    <dgm:pt modelId="{4A20D705-4CEE-4D36-9DD9-2AD9D1D7CD81}" type="sibTrans" cxnId="{0357B6CE-CECE-4D49-80DA-314AE92ACC57}">
      <dgm:prSet/>
      <dgm:spPr/>
    </dgm:pt>
    <dgm:pt modelId="{C3AA5E87-3A07-4E1E-A25D-3A1DC84FD77F}" type="pres">
      <dgm:prSet presAssocID="{662EFBC9-3503-491B-9884-6F6AC4C9F348}" presName="Name0" presStyleCnt="0">
        <dgm:presLayoutVars>
          <dgm:dir/>
          <dgm:animLvl val="lvl"/>
          <dgm:resizeHandles val="exact"/>
        </dgm:presLayoutVars>
      </dgm:prSet>
      <dgm:spPr/>
    </dgm:pt>
    <dgm:pt modelId="{E625BEF5-D10A-477F-9CE9-45F78E645EE4}" type="pres">
      <dgm:prSet presAssocID="{3509AC53-1153-43BD-8808-C794F2791229}" presName="linNode" presStyleCnt="0"/>
      <dgm:spPr/>
    </dgm:pt>
    <dgm:pt modelId="{00EA155A-171D-46ED-8450-946F886ACF51}" type="pres">
      <dgm:prSet presAssocID="{3509AC53-1153-43BD-8808-C794F2791229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C690E5D9-7567-461C-B457-A04EC2F15401}" type="pres">
      <dgm:prSet presAssocID="{3509AC53-1153-43BD-8808-C794F2791229}" presName="descendantText" presStyleLbl="alignAccFollowNode1" presStyleIdx="0" presStyleCnt="1" custScaleY="119375">
        <dgm:presLayoutVars>
          <dgm:bulletEnabled val="1"/>
        </dgm:presLayoutVars>
      </dgm:prSet>
      <dgm:spPr/>
    </dgm:pt>
  </dgm:ptLst>
  <dgm:cxnLst>
    <dgm:cxn modelId="{98E9F33A-8BC6-4527-B9AC-C65433AD9B58}" type="presOf" srcId="{0EBA9FE4-0FA0-40F6-8875-DB664304F780}" destId="{C690E5D9-7567-461C-B457-A04EC2F15401}" srcOrd="0" destOrd="2" presId="urn:microsoft.com/office/officeart/2005/8/layout/vList5"/>
    <dgm:cxn modelId="{7B7A0464-94BF-4A8B-8704-92722786A332}" type="presOf" srcId="{2C364A2A-E86C-46EF-BF04-8A56246F13ED}" destId="{C690E5D9-7567-461C-B457-A04EC2F15401}" srcOrd="0" destOrd="0" presId="urn:microsoft.com/office/officeart/2005/8/layout/vList5"/>
    <dgm:cxn modelId="{EA632171-F040-4194-9E66-35C1DC177C84}" type="presOf" srcId="{312DF062-4CF4-46C7-93FA-CA76AE0441DE}" destId="{C690E5D9-7567-461C-B457-A04EC2F15401}" srcOrd="0" destOrd="1" presId="urn:microsoft.com/office/officeart/2005/8/layout/vList5"/>
    <dgm:cxn modelId="{DF99F953-FD7A-476E-9B5F-A213106BC446}" srcId="{3509AC53-1153-43BD-8808-C794F2791229}" destId="{2C364A2A-E86C-46EF-BF04-8A56246F13ED}" srcOrd="0" destOrd="0" parTransId="{341311C4-559B-4FF0-AEA4-C0BA01B1F32D}" sibTransId="{FBC382DD-56A5-4777-82CD-4F1F674DC23E}"/>
    <dgm:cxn modelId="{EE683FA7-DEEF-438F-9401-F6D9F6754147}" type="presOf" srcId="{3509AC53-1153-43BD-8808-C794F2791229}" destId="{00EA155A-171D-46ED-8450-946F886ACF51}" srcOrd="0" destOrd="0" presId="urn:microsoft.com/office/officeart/2005/8/layout/vList5"/>
    <dgm:cxn modelId="{7E1E18AE-A71A-4A14-ACD8-CC36F682B4BC}" srcId="{662EFBC9-3503-491B-9884-6F6AC4C9F348}" destId="{3509AC53-1153-43BD-8808-C794F2791229}" srcOrd="0" destOrd="0" parTransId="{C8FB7C41-37DB-4CCA-AFDA-853FABC77BDE}" sibTransId="{C6A1442A-DB2A-4F8D-8743-D512584EE16B}"/>
    <dgm:cxn modelId="{3083F5B1-C6BB-4DFE-A329-75C742FF9F28}" type="presOf" srcId="{662EFBC9-3503-491B-9884-6F6AC4C9F348}" destId="{C3AA5E87-3A07-4E1E-A25D-3A1DC84FD77F}" srcOrd="0" destOrd="0" presId="urn:microsoft.com/office/officeart/2005/8/layout/vList5"/>
    <dgm:cxn modelId="{0357B6CE-CECE-4D49-80DA-314AE92ACC57}" srcId="{3509AC53-1153-43BD-8808-C794F2791229}" destId="{0EBA9FE4-0FA0-40F6-8875-DB664304F780}" srcOrd="2" destOrd="0" parTransId="{D4C1625B-1158-46D8-8F96-CDE44841A93D}" sibTransId="{4A20D705-4CEE-4D36-9DD9-2AD9D1D7CD81}"/>
    <dgm:cxn modelId="{C94691EC-2E44-43AF-8048-CB2C3FA74C51}" srcId="{3509AC53-1153-43BD-8808-C794F2791229}" destId="{312DF062-4CF4-46C7-93FA-CA76AE0441DE}" srcOrd="1" destOrd="0" parTransId="{D9579541-6CA8-46E4-B5D2-4CB68F97AA93}" sibTransId="{CEA91408-8881-45FE-B01C-ABB4B5003A33}"/>
    <dgm:cxn modelId="{1C66E9A4-C2B0-4DC0-8B23-053073550F02}" type="presParOf" srcId="{C3AA5E87-3A07-4E1E-A25D-3A1DC84FD77F}" destId="{E625BEF5-D10A-477F-9CE9-45F78E645EE4}" srcOrd="0" destOrd="0" presId="urn:microsoft.com/office/officeart/2005/8/layout/vList5"/>
    <dgm:cxn modelId="{DC7DBDB0-C1A7-4EED-AA0F-C3042958B0CF}" type="presParOf" srcId="{E625BEF5-D10A-477F-9CE9-45F78E645EE4}" destId="{00EA155A-171D-46ED-8450-946F886ACF51}" srcOrd="0" destOrd="0" presId="urn:microsoft.com/office/officeart/2005/8/layout/vList5"/>
    <dgm:cxn modelId="{BB404A1C-D7EB-44E3-8D8C-B2FC91A97074}" type="presParOf" srcId="{E625BEF5-D10A-477F-9CE9-45F78E645EE4}" destId="{C690E5D9-7567-461C-B457-A04EC2F154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8130E0-64D5-47C3-8438-13E874C4A01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F4761CF-FBA7-4893-8951-2F5E671EB304}">
      <dgm:prSet custT="1"/>
      <dgm:spPr/>
      <dgm:t>
        <a:bodyPr/>
        <a:lstStyle/>
        <a:p>
          <a:pPr algn="r" rtl="1"/>
          <a:r>
            <a:rPr lang="ar-SA" sz="1800" b="1" i="0" dirty="0">
              <a:solidFill>
                <a:schemeClr val="tx1"/>
              </a:solidFill>
            </a:rPr>
            <a:t>تمثل النموذج في </a:t>
          </a:r>
          <a:r>
            <a:rPr lang="ar-JO" sz="1800" b="1" i="0" dirty="0">
              <a:solidFill>
                <a:schemeClr val="tx1"/>
              </a:solidFill>
            </a:rPr>
            <a:t>إجراء </a:t>
          </a:r>
          <a:r>
            <a:rPr lang="ar-SA" sz="1800" b="1" i="0" dirty="0">
              <a:solidFill>
                <a:schemeClr val="tx1"/>
              </a:solidFill>
            </a:rPr>
            <a:t>دراسة بحثية شبه إقليمية مقارنة ... </a:t>
          </a:r>
          <a:endParaRPr lang="en-US" sz="1800" dirty="0">
            <a:solidFill>
              <a:schemeClr val="tx1"/>
            </a:solidFill>
          </a:endParaRPr>
        </a:p>
      </dgm:t>
    </dgm:pt>
    <dgm:pt modelId="{2A547D1D-BCDD-485E-AC50-E4BA1CF0D467}" type="parTrans" cxnId="{F62022DA-B8E1-4A1B-B554-5B0DF5338800}">
      <dgm:prSet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81A3B4B7-6ACA-43B7-B577-E40C9D94E3E8}" type="sibTrans" cxnId="{F62022DA-B8E1-4A1B-B554-5B0DF5338800}">
      <dgm:prSet custT="1"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AD655C27-49A1-4E2D-8BCC-F3DA41D41307}">
      <dgm:prSet custT="1"/>
      <dgm:spPr/>
      <dgm:t>
        <a:bodyPr/>
        <a:lstStyle/>
        <a:p>
          <a:pPr algn="r" rtl="1"/>
          <a:r>
            <a:rPr lang="ar-SA" sz="1800" b="1" i="0" dirty="0">
              <a:solidFill>
                <a:schemeClr val="tx1"/>
              </a:solidFill>
            </a:rPr>
            <a:t>هدفت الدراسة لتوفير مؤشرات كمية ونوعية عن حال العاملات في قطاع الطفولة المبكرة في مجموعة من الدول العربية، </a:t>
          </a:r>
          <a:endParaRPr lang="en-US" sz="1800" dirty="0">
            <a:solidFill>
              <a:schemeClr val="tx1"/>
            </a:solidFill>
          </a:endParaRPr>
        </a:p>
      </dgm:t>
    </dgm:pt>
    <dgm:pt modelId="{25852859-2116-4E0E-8471-129AEE6BE2F0}" type="parTrans" cxnId="{F5C070F5-4810-430C-A38D-60349706EE32}">
      <dgm:prSet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45943340-8411-4ED3-B231-46C5B55F9631}" type="sibTrans" cxnId="{F5C070F5-4810-430C-A38D-60349706EE32}">
      <dgm:prSet custT="1"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86D07A40-3695-4F5D-9E57-12267C8AA71A}">
      <dgm:prSet custT="1"/>
      <dgm:spPr/>
      <dgm:t>
        <a:bodyPr/>
        <a:lstStyle/>
        <a:p>
          <a:pPr algn="r" rtl="1"/>
          <a:r>
            <a:rPr lang="ar-SA" sz="1800" b="1" i="0" dirty="0">
              <a:solidFill>
                <a:schemeClr val="tx1"/>
              </a:solidFill>
            </a:rPr>
            <a:t>جاء اختيار هذا الموضوع في ضوء المراجعات التي قامت بها مجموعة البحث والتقويم في الشبكة العربية، </a:t>
          </a:r>
          <a:endParaRPr lang="en-US" sz="1800" dirty="0">
            <a:solidFill>
              <a:schemeClr val="tx1"/>
            </a:solidFill>
          </a:endParaRPr>
        </a:p>
      </dgm:t>
    </dgm:pt>
    <dgm:pt modelId="{F246BC54-9C26-479B-9D81-BF3D0C232D60}" type="parTrans" cxnId="{7FDC58BB-81B3-4808-BACE-C10C75542906}">
      <dgm:prSet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B8BB288E-38D7-4A0C-9263-F319117C9668}" type="sibTrans" cxnId="{7FDC58BB-81B3-4808-BACE-C10C75542906}">
      <dgm:prSet custT="1"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5FBD1A8A-58BE-4DB5-BC51-B98B4C696260}">
      <dgm:prSet custT="1"/>
      <dgm:spPr/>
      <dgm:t>
        <a:bodyPr/>
        <a:lstStyle/>
        <a:p>
          <a:pPr algn="r" rtl="1"/>
          <a:r>
            <a:rPr lang="ar-SA" sz="1800" b="1" i="0" dirty="0">
              <a:solidFill>
                <a:schemeClr val="tx1"/>
              </a:solidFill>
            </a:rPr>
            <a:t>هذه المراجعات أظهرت الحاجة لمزيد من البحث (عربيا) في هذا الموضوع، </a:t>
          </a:r>
          <a:r>
            <a:rPr lang="ar-JO" sz="1800" b="1" i="0" dirty="0">
              <a:solidFill>
                <a:schemeClr val="tx1"/>
              </a:solidFill>
            </a:rPr>
            <a:t>في ظل </a:t>
          </a:r>
          <a:r>
            <a:rPr lang="ar-SA" sz="1800" b="1" i="0" dirty="0">
              <a:solidFill>
                <a:schemeClr val="tx1"/>
              </a:solidFill>
            </a:rPr>
            <a:t>شح المعطيات عن ظروف عمل المربين والمربّيات في هذا القطاع.</a:t>
          </a:r>
          <a:endParaRPr lang="en-US" sz="1800" dirty="0">
            <a:solidFill>
              <a:schemeClr val="tx1"/>
            </a:solidFill>
          </a:endParaRPr>
        </a:p>
      </dgm:t>
    </dgm:pt>
    <dgm:pt modelId="{F64D580B-51D4-4A93-856A-04248DCA5C0A}" type="parTrans" cxnId="{5272C0D6-0194-4380-9C70-8CDF8C5D9DF7}">
      <dgm:prSet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EFC0C1DC-ED64-4EF4-8E36-3604724979E5}" type="sibTrans" cxnId="{5272C0D6-0194-4380-9C70-8CDF8C5D9DF7}">
      <dgm:prSet/>
      <dgm:spPr/>
      <dgm:t>
        <a:bodyPr/>
        <a:lstStyle/>
        <a:p>
          <a:pPr algn="r"/>
          <a:endParaRPr lang="en-US" sz="2000">
            <a:solidFill>
              <a:schemeClr val="tx1"/>
            </a:solidFill>
          </a:endParaRPr>
        </a:p>
      </dgm:t>
    </dgm:pt>
    <dgm:pt modelId="{A8300145-B883-482C-BB22-DFA0C8D6E7F2}" type="pres">
      <dgm:prSet presAssocID="{DD8130E0-64D5-47C3-8438-13E874C4A011}" presName="outerComposite" presStyleCnt="0">
        <dgm:presLayoutVars>
          <dgm:chMax val="5"/>
          <dgm:dir/>
          <dgm:resizeHandles val="exact"/>
        </dgm:presLayoutVars>
      </dgm:prSet>
      <dgm:spPr/>
    </dgm:pt>
    <dgm:pt modelId="{0248FE2C-0E31-4495-B90F-14CE9D3CE491}" type="pres">
      <dgm:prSet presAssocID="{DD8130E0-64D5-47C3-8438-13E874C4A011}" presName="dummyMaxCanvas" presStyleCnt="0">
        <dgm:presLayoutVars/>
      </dgm:prSet>
      <dgm:spPr/>
    </dgm:pt>
    <dgm:pt modelId="{BAFEEF16-FFF1-410C-8FE7-4FACA7002E92}" type="pres">
      <dgm:prSet presAssocID="{DD8130E0-64D5-47C3-8438-13E874C4A011}" presName="FourNodes_1" presStyleLbl="node1" presStyleIdx="0" presStyleCnt="4">
        <dgm:presLayoutVars>
          <dgm:bulletEnabled val="1"/>
        </dgm:presLayoutVars>
      </dgm:prSet>
      <dgm:spPr/>
    </dgm:pt>
    <dgm:pt modelId="{D00EE947-6F12-4482-916A-8F3679387A6D}" type="pres">
      <dgm:prSet presAssocID="{DD8130E0-64D5-47C3-8438-13E874C4A011}" presName="FourNodes_2" presStyleLbl="node1" presStyleIdx="1" presStyleCnt="4">
        <dgm:presLayoutVars>
          <dgm:bulletEnabled val="1"/>
        </dgm:presLayoutVars>
      </dgm:prSet>
      <dgm:spPr/>
    </dgm:pt>
    <dgm:pt modelId="{ED3A2752-2730-4C0A-99CD-8CCF334C8281}" type="pres">
      <dgm:prSet presAssocID="{DD8130E0-64D5-47C3-8438-13E874C4A011}" presName="FourNodes_3" presStyleLbl="node1" presStyleIdx="2" presStyleCnt="4">
        <dgm:presLayoutVars>
          <dgm:bulletEnabled val="1"/>
        </dgm:presLayoutVars>
      </dgm:prSet>
      <dgm:spPr/>
    </dgm:pt>
    <dgm:pt modelId="{71E73D35-AF4A-493A-A2C4-D7F4CD27A25C}" type="pres">
      <dgm:prSet presAssocID="{DD8130E0-64D5-47C3-8438-13E874C4A011}" presName="FourNodes_4" presStyleLbl="node1" presStyleIdx="3" presStyleCnt="4" custScaleX="109344">
        <dgm:presLayoutVars>
          <dgm:bulletEnabled val="1"/>
        </dgm:presLayoutVars>
      </dgm:prSet>
      <dgm:spPr/>
    </dgm:pt>
    <dgm:pt modelId="{561FBB91-46A7-42B9-8298-98EB95DCDD51}" type="pres">
      <dgm:prSet presAssocID="{DD8130E0-64D5-47C3-8438-13E874C4A011}" presName="FourConn_1-2" presStyleLbl="fgAccFollowNode1" presStyleIdx="0" presStyleCnt="3">
        <dgm:presLayoutVars>
          <dgm:bulletEnabled val="1"/>
        </dgm:presLayoutVars>
      </dgm:prSet>
      <dgm:spPr/>
    </dgm:pt>
    <dgm:pt modelId="{97905123-3AB1-4D92-8CAB-15837EAB3262}" type="pres">
      <dgm:prSet presAssocID="{DD8130E0-64D5-47C3-8438-13E874C4A011}" presName="FourConn_2-3" presStyleLbl="fgAccFollowNode1" presStyleIdx="1" presStyleCnt="3">
        <dgm:presLayoutVars>
          <dgm:bulletEnabled val="1"/>
        </dgm:presLayoutVars>
      </dgm:prSet>
      <dgm:spPr/>
    </dgm:pt>
    <dgm:pt modelId="{D3E057AC-B4B3-4CF1-84ED-BD740AB86D23}" type="pres">
      <dgm:prSet presAssocID="{DD8130E0-64D5-47C3-8438-13E874C4A011}" presName="FourConn_3-4" presStyleLbl="fgAccFollowNode1" presStyleIdx="2" presStyleCnt="3">
        <dgm:presLayoutVars>
          <dgm:bulletEnabled val="1"/>
        </dgm:presLayoutVars>
      </dgm:prSet>
      <dgm:spPr/>
    </dgm:pt>
    <dgm:pt modelId="{A23225FF-AADB-409D-926C-0B0F25657626}" type="pres">
      <dgm:prSet presAssocID="{DD8130E0-64D5-47C3-8438-13E874C4A011}" presName="FourNodes_1_text" presStyleLbl="node1" presStyleIdx="3" presStyleCnt="4">
        <dgm:presLayoutVars>
          <dgm:bulletEnabled val="1"/>
        </dgm:presLayoutVars>
      </dgm:prSet>
      <dgm:spPr/>
    </dgm:pt>
    <dgm:pt modelId="{5C324ADA-A57D-496E-AC51-DCF9CC5C4D96}" type="pres">
      <dgm:prSet presAssocID="{DD8130E0-64D5-47C3-8438-13E874C4A011}" presName="FourNodes_2_text" presStyleLbl="node1" presStyleIdx="3" presStyleCnt="4">
        <dgm:presLayoutVars>
          <dgm:bulletEnabled val="1"/>
        </dgm:presLayoutVars>
      </dgm:prSet>
      <dgm:spPr/>
    </dgm:pt>
    <dgm:pt modelId="{DD99C98F-EEF4-49D7-90DA-E2DA183B758E}" type="pres">
      <dgm:prSet presAssocID="{DD8130E0-64D5-47C3-8438-13E874C4A011}" presName="FourNodes_3_text" presStyleLbl="node1" presStyleIdx="3" presStyleCnt="4">
        <dgm:presLayoutVars>
          <dgm:bulletEnabled val="1"/>
        </dgm:presLayoutVars>
      </dgm:prSet>
      <dgm:spPr/>
    </dgm:pt>
    <dgm:pt modelId="{566F11C8-C85A-4100-B360-D432FDCEF4EE}" type="pres">
      <dgm:prSet presAssocID="{DD8130E0-64D5-47C3-8438-13E874C4A01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FA89A0C-68C7-40FE-AB46-3F20AA59698C}" type="presOf" srcId="{86D07A40-3695-4F5D-9E57-12267C8AA71A}" destId="{DD99C98F-EEF4-49D7-90DA-E2DA183B758E}" srcOrd="1" destOrd="0" presId="urn:microsoft.com/office/officeart/2005/8/layout/vProcess5"/>
    <dgm:cxn modelId="{DB73AD26-19FE-4CEA-BA0C-F2180828FEB6}" type="presOf" srcId="{81A3B4B7-6ACA-43B7-B577-E40C9D94E3E8}" destId="{561FBB91-46A7-42B9-8298-98EB95DCDD51}" srcOrd="0" destOrd="0" presId="urn:microsoft.com/office/officeart/2005/8/layout/vProcess5"/>
    <dgm:cxn modelId="{A39D6933-90FE-441D-AF9C-99944BAF3001}" type="presOf" srcId="{5F4761CF-FBA7-4893-8951-2F5E671EB304}" destId="{A23225FF-AADB-409D-926C-0B0F25657626}" srcOrd="1" destOrd="0" presId="urn:microsoft.com/office/officeart/2005/8/layout/vProcess5"/>
    <dgm:cxn modelId="{EC06215B-D1CB-40C0-BD48-44BD8DF7F593}" type="presOf" srcId="{DD8130E0-64D5-47C3-8438-13E874C4A011}" destId="{A8300145-B883-482C-BB22-DFA0C8D6E7F2}" srcOrd="0" destOrd="0" presId="urn:microsoft.com/office/officeart/2005/8/layout/vProcess5"/>
    <dgm:cxn modelId="{FE821B63-4A88-4E23-9BB4-2280A63ECF26}" type="presOf" srcId="{5FBD1A8A-58BE-4DB5-BC51-B98B4C696260}" destId="{566F11C8-C85A-4100-B360-D432FDCEF4EE}" srcOrd="1" destOrd="0" presId="urn:microsoft.com/office/officeart/2005/8/layout/vProcess5"/>
    <dgm:cxn modelId="{B214275A-3F9D-4DB5-BB00-91CA92E7D54B}" type="presOf" srcId="{5FBD1A8A-58BE-4DB5-BC51-B98B4C696260}" destId="{71E73D35-AF4A-493A-A2C4-D7F4CD27A25C}" srcOrd="0" destOrd="0" presId="urn:microsoft.com/office/officeart/2005/8/layout/vProcess5"/>
    <dgm:cxn modelId="{AC996085-F528-403F-821E-3132A5AE5114}" type="presOf" srcId="{AD655C27-49A1-4E2D-8BCC-F3DA41D41307}" destId="{5C324ADA-A57D-496E-AC51-DCF9CC5C4D96}" srcOrd="1" destOrd="0" presId="urn:microsoft.com/office/officeart/2005/8/layout/vProcess5"/>
    <dgm:cxn modelId="{B1687997-0662-4A0D-9792-50C811BB6CA5}" type="presOf" srcId="{86D07A40-3695-4F5D-9E57-12267C8AA71A}" destId="{ED3A2752-2730-4C0A-99CD-8CCF334C8281}" srcOrd="0" destOrd="0" presId="urn:microsoft.com/office/officeart/2005/8/layout/vProcess5"/>
    <dgm:cxn modelId="{581052A9-FF04-4BCD-A3DB-4126CD46D0C9}" type="presOf" srcId="{AD655C27-49A1-4E2D-8BCC-F3DA41D41307}" destId="{D00EE947-6F12-4482-916A-8F3679387A6D}" srcOrd="0" destOrd="0" presId="urn:microsoft.com/office/officeart/2005/8/layout/vProcess5"/>
    <dgm:cxn modelId="{A09E37B3-41EE-4A31-B7FD-75C06BFF897D}" type="presOf" srcId="{45943340-8411-4ED3-B231-46C5B55F9631}" destId="{97905123-3AB1-4D92-8CAB-15837EAB3262}" srcOrd="0" destOrd="0" presId="urn:microsoft.com/office/officeart/2005/8/layout/vProcess5"/>
    <dgm:cxn modelId="{7FDC58BB-81B3-4808-BACE-C10C75542906}" srcId="{DD8130E0-64D5-47C3-8438-13E874C4A011}" destId="{86D07A40-3695-4F5D-9E57-12267C8AA71A}" srcOrd="2" destOrd="0" parTransId="{F246BC54-9C26-479B-9D81-BF3D0C232D60}" sibTransId="{B8BB288E-38D7-4A0C-9263-F319117C9668}"/>
    <dgm:cxn modelId="{F48FF4C2-2DFC-4951-BC0F-8012C1C16A23}" type="presOf" srcId="{5F4761CF-FBA7-4893-8951-2F5E671EB304}" destId="{BAFEEF16-FFF1-410C-8FE7-4FACA7002E92}" srcOrd="0" destOrd="0" presId="urn:microsoft.com/office/officeart/2005/8/layout/vProcess5"/>
    <dgm:cxn modelId="{5272C0D6-0194-4380-9C70-8CDF8C5D9DF7}" srcId="{DD8130E0-64D5-47C3-8438-13E874C4A011}" destId="{5FBD1A8A-58BE-4DB5-BC51-B98B4C696260}" srcOrd="3" destOrd="0" parTransId="{F64D580B-51D4-4A93-856A-04248DCA5C0A}" sibTransId="{EFC0C1DC-ED64-4EF4-8E36-3604724979E5}"/>
    <dgm:cxn modelId="{F62022DA-B8E1-4A1B-B554-5B0DF5338800}" srcId="{DD8130E0-64D5-47C3-8438-13E874C4A011}" destId="{5F4761CF-FBA7-4893-8951-2F5E671EB304}" srcOrd="0" destOrd="0" parTransId="{2A547D1D-BCDD-485E-AC50-E4BA1CF0D467}" sibTransId="{81A3B4B7-6ACA-43B7-B577-E40C9D94E3E8}"/>
    <dgm:cxn modelId="{858AB8E7-AAD9-48A4-871C-7C4C0A42C1AC}" type="presOf" srcId="{B8BB288E-38D7-4A0C-9263-F319117C9668}" destId="{D3E057AC-B4B3-4CF1-84ED-BD740AB86D23}" srcOrd="0" destOrd="0" presId="urn:microsoft.com/office/officeart/2005/8/layout/vProcess5"/>
    <dgm:cxn modelId="{F5C070F5-4810-430C-A38D-60349706EE32}" srcId="{DD8130E0-64D5-47C3-8438-13E874C4A011}" destId="{AD655C27-49A1-4E2D-8BCC-F3DA41D41307}" srcOrd="1" destOrd="0" parTransId="{25852859-2116-4E0E-8471-129AEE6BE2F0}" sibTransId="{45943340-8411-4ED3-B231-46C5B55F9631}"/>
    <dgm:cxn modelId="{62295FDD-55E7-4812-A37B-867A4E220384}" type="presParOf" srcId="{A8300145-B883-482C-BB22-DFA0C8D6E7F2}" destId="{0248FE2C-0E31-4495-B90F-14CE9D3CE491}" srcOrd="0" destOrd="0" presId="urn:microsoft.com/office/officeart/2005/8/layout/vProcess5"/>
    <dgm:cxn modelId="{1EF42DC0-E95B-4B4E-B5C4-4776B64539A7}" type="presParOf" srcId="{A8300145-B883-482C-BB22-DFA0C8D6E7F2}" destId="{BAFEEF16-FFF1-410C-8FE7-4FACA7002E92}" srcOrd="1" destOrd="0" presId="urn:microsoft.com/office/officeart/2005/8/layout/vProcess5"/>
    <dgm:cxn modelId="{BFB04461-382D-4B0C-A41A-7A8B1114FC9A}" type="presParOf" srcId="{A8300145-B883-482C-BB22-DFA0C8D6E7F2}" destId="{D00EE947-6F12-4482-916A-8F3679387A6D}" srcOrd="2" destOrd="0" presId="urn:microsoft.com/office/officeart/2005/8/layout/vProcess5"/>
    <dgm:cxn modelId="{0CF30B3E-486D-4940-AB7C-7F057531A6E2}" type="presParOf" srcId="{A8300145-B883-482C-BB22-DFA0C8D6E7F2}" destId="{ED3A2752-2730-4C0A-99CD-8CCF334C8281}" srcOrd="3" destOrd="0" presId="urn:microsoft.com/office/officeart/2005/8/layout/vProcess5"/>
    <dgm:cxn modelId="{60608272-5F61-4EA3-B1F3-80F2442B9E2A}" type="presParOf" srcId="{A8300145-B883-482C-BB22-DFA0C8D6E7F2}" destId="{71E73D35-AF4A-493A-A2C4-D7F4CD27A25C}" srcOrd="4" destOrd="0" presId="urn:microsoft.com/office/officeart/2005/8/layout/vProcess5"/>
    <dgm:cxn modelId="{9BD9673C-E85A-4263-832C-F7D7F260D791}" type="presParOf" srcId="{A8300145-B883-482C-BB22-DFA0C8D6E7F2}" destId="{561FBB91-46A7-42B9-8298-98EB95DCDD51}" srcOrd="5" destOrd="0" presId="urn:microsoft.com/office/officeart/2005/8/layout/vProcess5"/>
    <dgm:cxn modelId="{AC341CB4-CC3B-47A7-93D2-972DAD9F6E34}" type="presParOf" srcId="{A8300145-B883-482C-BB22-DFA0C8D6E7F2}" destId="{97905123-3AB1-4D92-8CAB-15837EAB3262}" srcOrd="6" destOrd="0" presId="urn:microsoft.com/office/officeart/2005/8/layout/vProcess5"/>
    <dgm:cxn modelId="{3287D42E-3E1F-4443-89F0-6CC55CDFA35E}" type="presParOf" srcId="{A8300145-B883-482C-BB22-DFA0C8D6E7F2}" destId="{D3E057AC-B4B3-4CF1-84ED-BD740AB86D23}" srcOrd="7" destOrd="0" presId="urn:microsoft.com/office/officeart/2005/8/layout/vProcess5"/>
    <dgm:cxn modelId="{1230ECFA-1370-4C6E-9021-269E74D080D3}" type="presParOf" srcId="{A8300145-B883-482C-BB22-DFA0C8D6E7F2}" destId="{A23225FF-AADB-409D-926C-0B0F25657626}" srcOrd="8" destOrd="0" presId="urn:microsoft.com/office/officeart/2005/8/layout/vProcess5"/>
    <dgm:cxn modelId="{53659164-81CA-453F-A889-2802CD476583}" type="presParOf" srcId="{A8300145-B883-482C-BB22-DFA0C8D6E7F2}" destId="{5C324ADA-A57D-496E-AC51-DCF9CC5C4D96}" srcOrd="9" destOrd="0" presId="urn:microsoft.com/office/officeart/2005/8/layout/vProcess5"/>
    <dgm:cxn modelId="{4D290ED5-D807-49D9-A354-03DE21B458FA}" type="presParOf" srcId="{A8300145-B883-482C-BB22-DFA0C8D6E7F2}" destId="{DD99C98F-EEF4-49D7-90DA-E2DA183B758E}" srcOrd="10" destOrd="0" presId="urn:microsoft.com/office/officeart/2005/8/layout/vProcess5"/>
    <dgm:cxn modelId="{ED57C210-3B7B-4A87-9853-7D9C6972BF69}" type="presParOf" srcId="{A8300145-B883-482C-BB22-DFA0C8D6E7F2}" destId="{566F11C8-C85A-4100-B360-D432FDCEF4E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0E5D9-7567-461C-B457-A04EC2F15401}">
      <dsp:nvSpPr>
        <dsp:cNvPr id="0" name=""/>
        <dsp:cNvSpPr/>
      </dsp:nvSpPr>
      <dsp:spPr>
        <a:xfrm rot="5400000">
          <a:off x="4397492" y="-1448428"/>
          <a:ext cx="2150372" cy="515075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A" sz="2000" b="0" i="0" kern="1200" dirty="0">
              <a:solidFill>
                <a:srgbClr val="FF0000"/>
              </a:solidFill>
            </a:rPr>
            <a:t>توفير خطط عمل وتدخلات منظمة قائمة على الأدلة تسهم في تحسين برامج عمل الشبكة للنهوض بقطاع الطفولة المبكرة عربيا، </a:t>
          </a:r>
          <a:endParaRPr lang="en-US" sz="2000" kern="1200" dirty="0">
            <a:solidFill>
              <a:srgbClr val="FF0000"/>
            </a:solidFill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A" sz="2000" b="0" i="0" kern="1200" dirty="0">
              <a:solidFill>
                <a:srgbClr val="FF0000"/>
              </a:solidFill>
            </a:rPr>
            <a:t>تعزيز مكون البحث الموجه للسياسات ودراسات التقويم في الشبكة، </a:t>
          </a:r>
          <a:endParaRPr lang="en-US" sz="2000" kern="1200" dirty="0">
            <a:solidFill>
              <a:srgbClr val="FF0000"/>
            </a:solidFill>
          </a:endParaRP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ar-SA" sz="2000" b="0" i="0" kern="1200" dirty="0">
              <a:solidFill>
                <a:srgbClr val="FF0000"/>
              </a:solidFill>
            </a:rPr>
            <a:t>توفير مؤشرات كمية ونوعية حديثة موجهة لأنشطة الشبكة وشركائها.</a:t>
          </a:r>
          <a:endParaRPr lang="en-US" sz="2000" kern="1200" dirty="0">
            <a:solidFill>
              <a:srgbClr val="FF0000"/>
            </a:solidFill>
          </a:endParaRPr>
        </a:p>
      </dsp:txBody>
      <dsp:txXfrm rot="-5400000">
        <a:off x="2897301" y="156736"/>
        <a:ext cx="5045783" cy="1940426"/>
      </dsp:txXfrm>
    </dsp:sp>
    <dsp:sp modelId="{00EA155A-171D-46ED-8450-946F886ACF51}">
      <dsp:nvSpPr>
        <dsp:cNvPr id="0" name=""/>
        <dsp:cNvSpPr/>
      </dsp:nvSpPr>
      <dsp:spPr>
        <a:xfrm>
          <a:off x="0" y="1100"/>
          <a:ext cx="2897300" cy="2251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900" b="1" i="0" kern="1200" dirty="0">
              <a:solidFill>
                <a:srgbClr val="FF0000"/>
              </a:solidFill>
            </a:rPr>
            <a:t>تبنت الشبكة العربية للطفولة المبكرة نهج النماذج الاستراتيجية لتحقيق الغايات التالية</a:t>
          </a:r>
          <a:r>
            <a:rPr lang="ar-SA" sz="2900" b="0" i="0" kern="1200" dirty="0">
              <a:solidFill>
                <a:srgbClr val="FF0000"/>
              </a:solidFill>
            </a:rPr>
            <a:t>:</a:t>
          </a:r>
          <a:endParaRPr lang="en-US" sz="2900" kern="1200" dirty="0">
            <a:solidFill>
              <a:srgbClr val="FF0000"/>
            </a:solidFill>
          </a:endParaRPr>
        </a:p>
      </dsp:txBody>
      <dsp:txXfrm>
        <a:off x="109919" y="111019"/>
        <a:ext cx="2677462" cy="2031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FEEF16-FFF1-410C-8FE7-4FACA7002E92}">
      <dsp:nvSpPr>
        <dsp:cNvPr id="0" name=""/>
        <dsp:cNvSpPr/>
      </dsp:nvSpPr>
      <dsp:spPr>
        <a:xfrm>
          <a:off x="-150944" y="0"/>
          <a:ext cx="6461665" cy="6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i="0" kern="1200" dirty="0">
              <a:solidFill>
                <a:schemeClr val="tx1"/>
              </a:solidFill>
            </a:rPr>
            <a:t>تمثل النموذج في </a:t>
          </a:r>
          <a:r>
            <a:rPr lang="ar-JO" sz="1800" b="1" i="0" kern="1200" dirty="0">
              <a:solidFill>
                <a:schemeClr val="tx1"/>
              </a:solidFill>
            </a:rPr>
            <a:t>إجراء </a:t>
          </a:r>
          <a:r>
            <a:rPr lang="ar-SA" sz="1800" b="1" i="0" kern="1200" dirty="0">
              <a:solidFill>
                <a:schemeClr val="tx1"/>
              </a:solidFill>
            </a:rPr>
            <a:t>دراسة بحثية شبه إقليمية مقارنة ...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-133215" y="17729"/>
        <a:ext cx="5757336" cy="569854"/>
      </dsp:txXfrm>
    </dsp:sp>
    <dsp:sp modelId="{D00EE947-6F12-4482-916A-8F3679387A6D}">
      <dsp:nvSpPr>
        <dsp:cNvPr id="0" name=""/>
        <dsp:cNvSpPr/>
      </dsp:nvSpPr>
      <dsp:spPr>
        <a:xfrm>
          <a:off x="390219" y="715369"/>
          <a:ext cx="6461665" cy="6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i="0" kern="1200" dirty="0">
              <a:solidFill>
                <a:schemeClr val="tx1"/>
              </a:solidFill>
            </a:rPr>
            <a:t>هدفت الدراسة لتوفير مؤشرات كمية ونوعية عن حال العاملات في قطاع الطفولة المبكرة في مجموعة من الدول العربية،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407948" y="733098"/>
        <a:ext cx="5491589" cy="569854"/>
      </dsp:txXfrm>
    </dsp:sp>
    <dsp:sp modelId="{ED3A2752-2730-4C0A-99CD-8CCF334C8281}">
      <dsp:nvSpPr>
        <dsp:cNvPr id="0" name=""/>
        <dsp:cNvSpPr/>
      </dsp:nvSpPr>
      <dsp:spPr>
        <a:xfrm>
          <a:off x="923307" y="1430739"/>
          <a:ext cx="6461665" cy="6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i="0" kern="1200" dirty="0">
              <a:solidFill>
                <a:schemeClr val="tx1"/>
              </a:solidFill>
            </a:rPr>
            <a:t>جاء اختيار هذا الموضوع في ضوء المراجعات التي قامت بها مجموعة البحث والتقويم في الشبكة العربية، 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941036" y="1448468"/>
        <a:ext cx="5499666" cy="569854"/>
      </dsp:txXfrm>
    </dsp:sp>
    <dsp:sp modelId="{71E73D35-AF4A-493A-A2C4-D7F4CD27A25C}">
      <dsp:nvSpPr>
        <dsp:cNvPr id="0" name=""/>
        <dsp:cNvSpPr/>
      </dsp:nvSpPr>
      <dsp:spPr>
        <a:xfrm>
          <a:off x="1162582" y="2146109"/>
          <a:ext cx="7065443" cy="6053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i="0" kern="1200" dirty="0">
              <a:solidFill>
                <a:schemeClr val="tx1"/>
              </a:solidFill>
            </a:rPr>
            <a:t>هذه المراجعات أظهرت الحاجة لمزيد من البحث (عربيا) في هذا الموضوع، </a:t>
          </a:r>
          <a:r>
            <a:rPr lang="ar-JO" sz="1800" b="1" i="0" kern="1200" dirty="0">
              <a:solidFill>
                <a:schemeClr val="tx1"/>
              </a:solidFill>
            </a:rPr>
            <a:t>في ظل </a:t>
          </a:r>
          <a:r>
            <a:rPr lang="ar-SA" sz="1800" b="1" i="0" kern="1200" dirty="0">
              <a:solidFill>
                <a:schemeClr val="tx1"/>
              </a:solidFill>
            </a:rPr>
            <a:t>شح المعطيات عن ظروف عمل المربين والمربّيات في هذا القطاع.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1180311" y="2163838"/>
        <a:ext cx="6008037" cy="569854"/>
      </dsp:txXfrm>
    </dsp:sp>
    <dsp:sp modelId="{561FBB91-46A7-42B9-8298-98EB95DCDD51}">
      <dsp:nvSpPr>
        <dsp:cNvPr id="0" name=""/>
        <dsp:cNvSpPr/>
      </dsp:nvSpPr>
      <dsp:spPr>
        <a:xfrm>
          <a:off x="5917267" y="463614"/>
          <a:ext cx="393453" cy="393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solidFill>
              <a:schemeClr val="tx1"/>
            </a:solidFill>
          </a:endParaRPr>
        </a:p>
      </dsp:txBody>
      <dsp:txXfrm>
        <a:off x="6005794" y="463614"/>
        <a:ext cx="216399" cy="296073"/>
      </dsp:txXfrm>
    </dsp:sp>
    <dsp:sp modelId="{97905123-3AB1-4D92-8CAB-15837EAB3262}">
      <dsp:nvSpPr>
        <dsp:cNvPr id="0" name=""/>
        <dsp:cNvSpPr/>
      </dsp:nvSpPr>
      <dsp:spPr>
        <a:xfrm>
          <a:off x="6458432" y="1178984"/>
          <a:ext cx="393453" cy="393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solidFill>
              <a:schemeClr val="tx1"/>
            </a:solidFill>
          </a:endParaRPr>
        </a:p>
      </dsp:txBody>
      <dsp:txXfrm>
        <a:off x="6546959" y="1178984"/>
        <a:ext cx="216399" cy="296073"/>
      </dsp:txXfrm>
    </dsp:sp>
    <dsp:sp modelId="{D3E057AC-B4B3-4CF1-84ED-BD740AB86D23}">
      <dsp:nvSpPr>
        <dsp:cNvPr id="0" name=""/>
        <dsp:cNvSpPr/>
      </dsp:nvSpPr>
      <dsp:spPr>
        <a:xfrm>
          <a:off x="6991519" y="1894354"/>
          <a:ext cx="393453" cy="39345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>
            <a:solidFill>
              <a:schemeClr val="tx1"/>
            </a:solidFill>
          </a:endParaRPr>
        </a:p>
      </dsp:txBody>
      <dsp:txXfrm>
        <a:off x="7080046" y="1894354"/>
        <a:ext cx="216399" cy="296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fa8e0dded3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gfa8e0dded3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fa8e0dded3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fa8e0dded3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g2743a19ef55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Google Shape;266;g2743a19ef55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fa8e0dded3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fa8e0dded3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fa8e0dded3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fa8e0dded3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>
          <a:extLst>
            <a:ext uri="{FF2B5EF4-FFF2-40B4-BE49-F238E27FC236}">
              <a16:creationId xmlns:a16="http://schemas.microsoft.com/office/drawing/2014/main" id="{D0133923-E3CB-B46E-83E3-0CDCA31F7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9:notes">
            <a:extLst>
              <a:ext uri="{FF2B5EF4-FFF2-40B4-BE49-F238E27FC236}">
                <a16:creationId xmlns:a16="http://schemas.microsoft.com/office/drawing/2014/main" id="{D3BB7226-628E-5AC8-CEB6-08A07F9893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9:notes">
            <a:extLst>
              <a:ext uri="{FF2B5EF4-FFF2-40B4-BE49-F238E27FC236}">
                <a16:creationId xmlns:a16="http://schemas.microsoft.com/office/drawing/2014/main" id="{E0E3D73E-7A43-36E1-1190-C309AAAC93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9136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/>
            </a:lvl2pPr>
            <a:lvl3pPr lvl="2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/>
            </a:lvl3pPr>
            <a:lvl4pPr lvl="3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4pPr>
            <a:lvl5pPr lvl="4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5pPr>
            <a:lvl6pPr lvl="5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6pPr>
            <a:lvl7pPr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7pPr>
            <a:lvl8pPr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8pPr>
            <a:lvl9pPr lvl="8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1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7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7"/>
          <p:cNvSpPr txBox="1">
            <a:spLocks noGrp="1"/>
          </p:cNvSpPr>
          <p:nvPr>
            <p:ph type="body" idx="1"/>
          </p:nvPr>
        </p:nvSpPr>
        <p:spPr>
          <a:xfrm rot="5400000">
            <a:off x="1289380" y="-626072"/>
            <a:ext cx="4388700" cy="6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8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8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8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8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8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9pPr>
          </a:lstStyle>
          <a:p>
            <a:endParaRPr/>
          </a:p>
        </p:txBody>
      </p:sp>
      <p:sp>
        <p:nvSpPr>
          <p:cNvPr id="114" name="Google Shape;114;p2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15" name="Google Shape;115;p2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9pPr>
          </a:lstStyle>
          <a:p>
            <a:endParaRPr/>
          </a:p>
        </p:txBody>
      </p:sp>
      <p:sp>
        <p:nvSpPr>
          <p:cNvPr id="116" name="Google Shape;116;p2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17" name="Google Shape;117;p29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29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9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30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30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30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1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1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31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4pPr>
            <a:lvl5pPr marL="2286000" lvl="4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5pPr>
            <a:lvl6pPr marL="2743200" lvl="5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6pPr>
            <a:lvl7pPr marL="3200400" lvl="6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7pPr>
            <a:lvl8pPr marL="3657600" lvl="7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8pPr>
            <a:lvl9pPr marL="4114800" lvl="8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9pPr>
          </a:lstStyle>
          <a:p>
            <a:endParaRPr/>
          </a:p>
        </p:txBody>
      </p:sp>
      <p:sp>
        <p:nvSpPr>
          <p:cNvPr id="132" name="Google Shape;132;p3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marL="1371600" lvl="2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marL="1828800" lvl="3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marL="2286000" lvl="4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marL="2743200" lvl="5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marL="3200400" lvl="6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marL="3657600" lvl="7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marL="4114800" lvl="8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>
            <a:endParaRPr/>
          </a:p>
        </p:txBody>
      </p:sp>
      <p:sp>
        <p:nvSpPr>
          <p:cNvPr id="133" name="Google Shape;133;p32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32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2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9" name="Google Shape;139;p3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marL="1371600" lvl="2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marL="1828800" lvl="3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marL="2286000" lvl="4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marL="2743200" lvl="5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marL="3200400" lvl="6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marL="3657600" lvl="7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marL="4114800" lvl="8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>
            <a:endParaRPr/>
          </a:p>
        </p:txBody>
      </p:sp>
      <p:sp>
        <p:nvSpPr>
          <p:cNvPr id="140" name="Google Shape;140;p33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33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3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34"/>
          <p:cNvSpPr txBox="1">
            <a:spLocks noGrp="1"/>
          </p:cNvSpPr>
          <p:nvPr>
            <p:ph type="body" idx="1"/>
          </p:nvPr>
        </p:nvSpPr>
        <p:spPr>
          <a:xfrm rot="5400000">
            <a:off x="2874750" y="-1217400"/>
            <a:ext cx="33945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6" name="Google Shape;146;p34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34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34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5"/>
          <p:cNvSpPr txBox="1">
            <a:spLocks noGrp="1"/>
          </p:cNvSpPr>
          <p:nvPr>
            <p:ph type="title"/>
          </p:nvPr>
        </p:nvSpPr>
        <p:spPr>
          <a:xfrm rot="5400000">
            <a:off x="5463750" y="1371628"/>
            <a:ext cx="438870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35"/>
          <p:cNvSpPr txBox="1">
            <a:spLocks noGrp="1"/>
          </p:cNvSpPr>
          <p:nvPr>
            <p:ph type="body" idx="1"/>
          </p:nvPr>
        </p:nvSpPr>
        <p:spPr>
          <a:xfrm rot="5400000">
            <a:off x="1289380" y="-626072"/>
            <a:ext cx="4388700" cy="6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2" name="Google Shape;152;p35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35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35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9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Font typeface="Arial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Font typeface="Arial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2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2"/>
          </p:nvPr>
        </p:nvSpPr>
        <p:spPr>
          <a:xfrm>
            <a:off x="4654296" y="1200150"/>
            <a:ext cx="4032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3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6195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/>
            </a:lvl4pPr>
            <a:lvl5pPr marL="2286000" lvl="4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5pPr>
            <a:lvl6pPr marL="2743200" lvl="5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6pPr>
            <a:lvl7pPr marL="3200400" lvl="6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7pPr>
            <a:lvl8pPr marL="3657600" lvl="7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8pPr>
            <a:lvl9pPr marL="4114800" lvl="8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marL="1371600" lvl="2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marL="1828800" lvl="3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marL="2286000" lvl="4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marL="2743200" lvl="5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marL="3200400" lvl="6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marL="3657600" lvl="7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marL="4114800" lvl="8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1pPr>
            <a:lvl2pPr marL="914400" lvl="1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  <a:defRPr sz="1050"/>
            </a:lvl2pPr>
            <a:lvl3pPr marL="1371600" lvl="2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3pPr>
            <a:lvl4pPr marL="1828800" lvl="3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4pPr>
            <a:lvl5pPr marL="2286000" lvl="4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5pPr>
            <a:lvl6pPr marL="2743200" lvl="5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6pPr>
            <a:lvl7pPr marL="3200400" lvl="6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7pPr>
            <a:lvl8pPr marL="3657600" lvl="7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8pPr>
            <a:lvl9pPr marL="4114800" lvl="8" indent="-228600" algn="l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4683919"/>
            <a:ext cx="2895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4683919"/>
            <a:ext cx="2133600" cy="35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e.humanitarianresponse.info/x/Tmb9gWh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www.anecd.net/article/%d8%a7%d9%84%d9%86%d9%85%d9%88%d8%b0%d8%ac-%d8%a7%d9%84%d8%a8%d8%ad%d8%ab%d9%8a-%d8%a7%d9%84%d8%a7%d8%b3%d8%aa%d8%b1%d8%a7%d8%aa%d9%8a%d8%ac%d9%8a-%d8%a7%d9%84%d8%ab%d8%a7%d9%86%d9%8a-%d8%ad%d9%88/" TargetMode="Externa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drmatar.ps@gmail.com" TargetMode="Externa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4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"/>
          <p:cNvSpPr txBox="1">
            <a:spLocks noGrp="1"/>
          </p:cNvSpPr>
          <p:nvPr>
            <p:ph type="subTitle" idx="1"/>
          </p:nvPr>
        </p:nvSpPr>
        <p:spPr>
          <a:xfrm>
            <a:off x="254000" y="801243"/>
            <a:ext cx="8638776" cy="111464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Autofit/>
          </a:bodyPr>
          <a:lstStyle/>
          <a:p>
            <a:pPr rtl="1"/>
            <a:r>
              <a:rPr lang="ar-JO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نتائج </a:t>
            </a:r>
            <a:r>
              <a:rPr lang="ar-SA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دراسة</a:t>
            </a:r>
          </a:p>
          <a:p>
            <a:pPr rtl="1"/>
            <a:r>
              <a:rPr lang="ar-JO" sz="32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"ظروف عمل المربين والمربيات في الحضانات ورياض الأطفال"</a:t>
            </a:r>
            <a:endParaRPr lang="ar-SA" sz="3200" b="1" dirty="0">
              <a:solidFill>
                <a:srgbClr val="00B05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0" name="Google Shape;160;p1"/>
          <p:cNvSpPr txBox="1"/>
          <p:nvPr/>
        </p:nvSpPr>
        <p:spPr>
          <a:xfrm>
            <a:off x="0" y="2216875"/>
            <a:ext cx="9144000" cy="29268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"/>
          <p:cNvSpPr txBox="1"/>
          <p:nvPr/>
        </p:nvSpPr>
        <p:spPr>
          <a:xfrm>
            <a:off x="1143000" y="2697010"/>
            <a:ext cx="6858000" cy="1360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 rtl="1"/>
            <a:r>
              <a:rPr lang="ar-SA" sz="28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النموذج البحثي </a:t>
            </a:r>
            <a:r>
              <a:rPr lang="ar-JO" sz="28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الاستراتيجي </a:t>
            </a:r>
            <a:r>
              <a:rPr lang="ar-SA" sz="2800" b="1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الثاني</a:t>
            </a:r>
            <a:endParaRPr lang="ar-JO" sz="28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endParaRPr lang="ar-JO" sz="2800" b="1" dirty="0"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rtl="1"/>
            <a:r>
              <a:rPr lang="ar-JO" sz="2800" b="1" dirty="0">
                <a:ea typeface="Calibri" panose="020F0502020204030204" pitchFamily="34" charset="0"/>
                <a:cs typeface="Times New Roman" panose="02020603050405020304" pitchFamily="18" charset="0"/>
              </a:rPr>
              <a:t>أعده د. محمد مطر</a:t>
            </a:r>
          </a:p>
        </p:txBody>
      </p:sp>
      <p:pic>
        <p:nvPicPr>
          <p:cNvPr id="162" name="Google Shape;162;p1" descr="Design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36392" y="2112398"/>
            <a:ext cx="1397300" cy="239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نتائج دراسة المراجعة المكتبية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6"/>
            <a:ext cx="7886700" cy="327311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just" rtl="1">
              <a:lnSpc>
                <a:spcPct val="107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يشهد قطاع الطفولة المبكرة في معظم دول العينة تطورا ملموساً، </a:t>
            </a:r>
            <a:r>
              <a:rPr lang="ar-JO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ظهرت معالمه في:</a:t>
            </a:r>
            <a:endParaRPr lang="ar-SA" sz="2400" b="1" dirty="0">
              <a:solidFill>
                <a:srgbClr val="00B050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طورت معظم الدول تشريعات ناظمة للعاملين في هذا القطاع،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هناك جهود </a:t>
            </a:r>
            <a:r>
              <a:rPr lang="ar-JO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وطنية </a:t>
            </a: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تبذل على علاقة ببرامج بناء القدرات للعاملين في </a:t>
            </a:r>
            <a:r>
              <a:rPr lang="ar-JO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هذا </a:t>
            </a: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القطاع،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بعض الدول ألحقت العاملين في القطاع بمنظومة العاملين في قطاع الخدمة المدنية،</a:t>
            </a:r>
            <a:endParaRPr lang="ar-SA" sz="26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تبذل ج</a:t>
            </a:r>
            <a:r>
              <a:rPr lang="ar-SA" sz="2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هود مشتركة من كافة الشركاء لحماية حقوق العاملين في هذا القطاع.</a:t>
            </a:r>
            <a:endParaRPr lang="ar-SA" sz="26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0398" y="382537"/>
            <a:ext cx="2046233" cy="593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73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أبرز التحديات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7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يعاني القطاع من خلل في : المساواة، والشمول، وديمومة الالتحا</a:t>
            </a:r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ق،</a:t>
            </a: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يعاني القطاع من تعدد المتدخلين وتباين أجنداتهم،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يعاني القطاع من عدم استقطاب العاملين ذوي الكفاءة، 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يعاني القطاع في بعض الدول من </a:t>
            </a: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غياب أطر ناظمة وقانونية تضمن حقوق وواجبات العاملين،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تكثر الوثائق الرسمية المتعلقة بالقطاع، لكن بعض هذه الوثائق لم تترجم لسياسات عملياتية</a:t>
            </a:r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2275" y="382537"/>
            <a:ext cx="2074526" cy="60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6033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20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JO" sz="495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أبرز نتائج </a:t>
            </a:r>
            <a:r>
              <a:rPr lang="ar-SA" sz="495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الاستبانة</a:t>
            </a:r>
            <a:r>
              <a:rPr lang="ar-JO" sz="495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495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لدول العينة </a:t>
            </a:r>
          </a:p>
          <a:p>
            <a:pPr marL="0" indent="0" algn="ct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SA" sz="495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أجاب على الاستبانة 8717 من العاملين في الحضانات ورياض الأطفال في دول العينة،</a:t>
            </a:r>
            <a:endParaRPr lang="ar-SA" sz="495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 algn="ctr" rtl="1">
              <a:lnSpc>
                <a:spcPct val="115000"/>
              </a:lnSpc>
              <a:spcBef>
                <a:spcPts val="0"/>
              </a:spcBef>
              <a:buNone/>
            </a:pPr>
            <a:endParaRPr lang="ar-SA" sz="4950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366" y="442011"/>
            <a:ext cx="1759892" cy="510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2254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sz="4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ظروف عمل المربين والمربيات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7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75 %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لم ينتقلوا في </a:t>
            </a:r>
            <a:r>
              <a:rPr lang="ar-SA" sz="24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ترة القريبة من أماكن عملهم.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87 %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يوجد عقد عمل / وثيقة ناظمة لعملهم.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88 %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يوجد عقد عمل ووثائق تحدد حقوقهم.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90%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تحدد الوثائق طبيعة الراتب والاستحقاقات التي يحصلون عليها.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80 %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حدد الإعلان عن وظيفتهم طبيعة المؤهلات لها.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9117" y="382537"/>
            <a:ext cx="2046233" cy="593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550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sz="4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ظروف عمل المربين والمربيات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2799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90 %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يتلقون أجورهم في الوقت المحدد.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50 %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قيمة دخلهم مساوية للحد الأدنى للأجور في البلد الذي يعملون فيه،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80 %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يستفيدون من أنظمة ضمان اجتماعي أو تأمين من قبل المؤسسة،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85 %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لا يتمّ تجاوز ساعات العمل في عقد العمل،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54 % من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لهم مرجعية لتقديم الشكاوى.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714" y="401041"/>
            <a:ext cx="1847144" cy="535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427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sz="4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ظروف عمل المربين والمربيات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7"/>
            <a:ext cx="7886700" cy="299553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وقعوا على عقود عمل أو مستندات تحدّد الأجور والأدوار والمهام المطلوبة منهم</a:t>
            </a:r>
            <a:r>
              <a:rPr lang="ar-SA" sz="24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، باستثناء حالتي تونس وعمان،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4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4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أفاد بأن الإعلان عن الوظيفة حدد المؤهلات التعليمية المطلوبة للوظيفة،</a:t>
            </a: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يلتقي مع منسّقي البرامج التربوية بشكل دوري، </a:t>
            </a: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ar-SA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أفاد بان هناك مرجعية يتقدمون لها بالشكاوى، باستثناء حالتي تونس وعمان.</a:t>
            </a: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rtl="1">
              <a:lnSpc>
                <a:spcPct val="115000"/>
              </a:lnSpc>
              <a:spcBef>
                <a:spcPts val="0"/>
              </a:spcBef>
              <a:buNone/>
            </a:pPr>
            <a:endParaRPr lang="ar-SA" sz="24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4652" y="375472"/>
            <a:ext cx="1975692" cy="57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52761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sz="36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ظروف عمل المربين والمربيات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7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8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7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أفاد بأنهم يحصلون على حلقات تدريب في المؤسسة التي يعملون فيها،</a:t>
            </a:r>
            <a:endParaRPr lang="ar-SA" sz="27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45 % من</a:t>
            </a:r>
            <a:r>
              <a:rPr lang="ar-JO" sz="27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7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7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يعتقد أن دخلهم يتطابق مع نظرائهم،</a:t>
            </a:r>
            <a:endParaRPr lang="ar-SA" sz="27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8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7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يحصل على إجازات سنوية بمدد مختلفة، </a:t>
            </a:r>
            <a:endParaRPr lang="ar-SA" sz="27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800" b="1" dirty="0">
                <a:solidFill>
                  <a:srgbClr val="00B05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8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700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أفاد بأن المؤسسات تلتزم بساعات عمل عادلة، </a:t>
            </a: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معظم</a:t>
            </a:r>
            <a:r>
              <a:rPr lang="ar-JO" sz="28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المستجيبين</a:t>
            </a:r>
            <a:r>
              <a:rPr lang="ar-JO" sz="28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ar-SA" sz="27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أفاد بأنهم يمتلكون أولوية لإلحاق أطفالهم بالمؤسسة التي يعملون فيها.</a:t>
            </a:r>
            <a:endParaRPr lang="ar-SA" sz="27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rtl="1">
              <a:lnSpc>
                <a:spcPct val="115000"/>
              </a:lnSpc>
              <a:spcBef>
                <a:spcPts val="0"/>
              </a:spcBef>
              <a:buNone/>
            </a:pPr>
            <a:endParaRPr lang="ar-SA" sz="27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018" y="320094"/>
            <a:ext cx="2261554" cy="655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8477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احتياجات القوى العاملة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7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توفير مساعدين في المؤسسات خاصّة في البلدان التي تشهد اكتظاظا في الصفوف،</a:t>
            </a:r>
            <a:endParaRPr lang="ar-SA" sz="2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دعم الاستقرار الوظيفي للعاملين عبر عقود عمل دائمة،</a:t>
            </a:r>
            <a:endParaRPr lang="ar-SA" sz="2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تحسين نظم الأجور وزيادتها بما تناغم مع النظام الرسمي للأجور،</a:t>
            </a:r>
            <a:endParaRPr lang="ar-SA" sz="2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تضمين نصوص حول برامج بناء القدرات في العقود أو بطاقات الوصف الوظيفي،</a:t>
            </a:r>
            <a:endParaRPr lang="ar-SA" sz="2700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7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توفير نظام حوافز للحفاظ على استمرارية الخدمات والارتقاء بجودتها، </a:t>
            </a: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6219" y="320094"/>
            <a:ext cx="2261554" cy="655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893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المقترحات والتوصيات</a:t>
            </a:r>
            <a:r>
              <a:rPr lang="ar-JO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(1)</a:t>
            </a:r>
            <a:endParaRPr lang="ar-SA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6"/>
            <a:ext cx="7886700" cy="343277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اعتماد أطر قانونية ناظمة تضمن حقوق العاملين في القطاع، 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تطوير برامج بناء قدرات قبل الخدمة وأثناء الخدمة وفق الحاجات التدريبية،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ربط أنشطة تطوير القطاع بأجندة 2030 وأهداف التنمية المستدامة، ومسارات قمة تحويل التعليم</a:t>
            </a:r>
            <a:r>
              <a:rPr lang="ar-SA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،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تطوير قواعد بيانات حديثة ومنظمة حول القطاع بما يعزز أنشطة البحث الموجه للسياسات،</a:t>
            </a:r>
            <a:endParaRPr lang="ar-SA" b="1" dirty="0">
              <a:solidFill>
                <a:srgbClr val="00B05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  <a:tabLst>
                <a:tab pos="404813" algn="r"/>
              </a:tabLst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إعداد منهاج وطني يحدد معالم عمل المؤسسات بما يحد من التباينات وتعدد المناهج المستخدمة، </a:t>
            </a:r>
            <a:endParaRPr lang="ar-SA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اعتماد آليات فاعلة للتعامل مع مشكلة المؤسسات غير المرخصة/ المنزلية ذات التكلفة المنخفضة.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023" y="342633"/>
            <a:ext cx="2183834" cy="63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331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9BD77-C865-E219-CD23-66918951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2F1CD-D32A-620E-BFAD-AC8CAE4BA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80133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l" rtl="1"/>
            <a:r>
              <a:rPr lang="ar-SA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المقترحات والتوصيات</a:t>
            </a:r>
            <a:r>
              <a:rPr lang="ar-JO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(2)</a:t>
            </a:r>
            <a:endParaRPr lang="ar-SA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39F5-B669-F6AA-2569-7C1267706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3566"/>
            <a:ext cx="7886700" cy="356730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b="1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تعميم قاعدة بيانات الدراسة على الباحثين </a:t>
            </a: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لتنفيذ المزيد من الأبحاث ذات العلاقة (طلبة الجامعات/ مراكز البحث الوطنية/ مراكز البحث الإقليمية)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sz="3100" b="1" dirty="0">
                <a:solidFill>
                  <a:srgbClr val="00B050"/>
                </a:solidFill>
                <a:latin typeface="Arial" panose="020B0604020202020204" pitchFamily="34" charset="0"/>
              </a:rPr>
              <a:t>تطوير مذكرات سياسات </a:t>
            </a:r>
            <a:r>
              <a:rPr lang="ar-JO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باستخدام قاعدة البيانات التي وفرتها الدراسة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التواصل مع الدول العربية التي شاركت في الدراسة عام 2022 </a:t>
            </a:r>
            <a:r>
              <a:rPr lang="ar-JO" sz="3100" b="1" dirty="0">
                <a:solidFill>
                  <a:srgbClr val="00B050"/>
                </a:solidFill>
                <a:latin typeface="Arial" panose="020B0604020202020204" pitchFamily="34" charset="0"/>
              </a:rPr>
              <a:t>لإعادة تطبيق الدراسة عام 2026 </a:t>
            </a: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بما يوفر مؤشرات التوجهات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trend indicators </a:t>
            </a: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التواصل مع الدول العربية التي لم تطبق الدراسة لتقديم المساعدة من قبل الشبكة </a:t>
            </a:r>
            <a:r>
              <a:rPr lang="ar-JO" sz="3100" b="1" dirty="0">
                <a:solidFill>
                  <a:srgbClr val="00B050"/>
                </a:solidFill>
                <a:latin typeface="Arial" panose="020B0604020202020204" pitchFamily="34" charset="0"/>
              </a:rPr>
              <a:t>لإجراء الدراسة في تلك الدول بما يوفر المزيد من المؤشرات</a:t>
            </a:r>
            <a:endParaRPr lang="en-US" sz="3100" b="1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تطوير ورقة سياسات </a:t>
            </a:r>
            <a:r>
              <a:rPr lang="ar-JO" sz="3100" b="1" dirty="0">
                <a:solidFill>
                  <a:srgbClr val="00B050"/>
                </a:solidFill>
                <a:latin typeface="Arial" panose="020B0604020202020204" pitchFamily="34" charset="0"/>
              </a:rPr>
              <a:t>تقارن نتائج الدول العربية بنظيراتها مع الدول التي طبقت الأداة </a:t>
            </a:r>
          </a:p>
          <a:p>
            <a:pPr marL="257175" indent="-257175" algn="just" rtl="1">
              <a:lnSpc>
                <a:spcPct val="107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JO" sz="3100" b="1" dirty="0">
                <a:solidFill>
                  <a:srgbClr val="00B050"/>
                </a:solidFill>
                <a:latin typeface="Arial" panose="020B0604020202020204" pitchFamily="34" charset="0"/>
              </a:rPr>
              <a:t>إجراء دراسة مشتركة بين الشبكة العربية وشبكات إقليمية وعالمية </a:t>
            </a:r>
            <a:r>
              <a:rPr lang="ar-JO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لتوفير مؤشرات مقارنة على المستوى العالمي </a:t>
            </a:r>
            <a:endParaRPr lang="ar-SA" dirty="0">
              <a:solidFill>
                <a:srgbClr val="00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CB205A50-95C2-6DD2-0626-CF756B926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3023" y="342633"/>
            <a:ext cx="2183834" cy="63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00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fa8e0dded3_0_65"/>
          <p:cNvSpPr/>
          <p:nvPr/>
        </p:nvSpPr>
        <p:spPr>
          <a:xfrm>
            <a:off x="9525" y="1623844"/>
            <a:ext cx="9144000" cy="3144099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gfa8e0dded3_0_65"/>
          <p:cNvSpPr txBox="1"/>
          <p:nvPr/>
        </p:nvSpPr>
        <p:spPr>
          <a:xfrm>
            <a:off x="1844675" y="2493988"/>
            <a:ext cx="1023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Source Sans Pro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fa8e0dded3_0_65"/>
          <p:cNvSpPr txBox="1"/>
          <p:nvPr/>
        </p:nvSpPr>
        <p:spPr>
          <a:xfrm>
            <a:off x="393804" y="2821704"/>
            <a:ext cx="1632300" cy="10464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dirty="0">
                <a:solidFill>
                  <a:schemeClr val="tx1"/>
                </a:solidFill>
                <a:latin typeface="Simplified Arabic" panose="02020603050405020304" pitchFamily="18" charset="-78"/>
                <a:ea typeface="Source Sans Pro"/>
                <a:cs typeface="Simplified Arabic" panose="02020603050405020304" pitchFamily="18" charset="-78"/>
                <a:sym typeface="Source Sans Pro"/>
              </a:rPr>
              <a:t>المقترحات والتوصيات</a:t>
            </a:r>
            <a:endParaRPr sz="2800" b="1" dirty="0">
              <a:solidFill>
                <a:schemeClr val="tx1"/>
              </a:solidFill>
              <a:latin typeface="Simplified Arabic" panose="02020603050405020304" pitchFamily="18" charset="-78"/>
              <a:ea typeface="Source Sans Pro"/>
              <a:cs typeface="Simplified Arabic" panose="02020603050405020304" pitchFamily="18" charset="-78"/>
              <a:sym typeface="Source Sans Pro"/>
            </a:endParaRPr>
          </a:p>
        </p:txBody>
      </p:sp>
      <p:sp>
        <p:nvSpPr>
          <p:cNvPr id="244" name="Google Shape;244;gfa8e0dded3_0_65"/>
          <p:cNvSpPr txBox="1"/>
          <p:nvPr/>
        </p:nvSpPr>
        <p:spPr>
          <a:xfrm>
            <a:off x="2206325" y="1560731"/>
            <a:ext cx="1341900" cy="9232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dirty="0">
                <a:solidFill>
                  <a:schemeClr val="tx1"/>
                </a:solidFill>
                <a:latin typeface="Tajawal Medium"/>
                <a:ea typeface="Tajawal Medium"/>
                <a:cs typeface="Tajawal Medium"/>
                <a:sym typeface="Tajawal Medium"/>
              </a:rPr>
              <a:t>أبرز النتائج</a:t>
            </a:r>
            <a:endParaRPr sz="2400" b="1" dirty="0">
              <a:solidFill>
                <a:schemeClr val="tx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45" name="Google Shape;245;gfa8e0dded3_0_65"/>
          <p:cNvSpPr txBox="1"/>
          <p:nvPr/>
        </p:nvSpPr>
        <p:spPr>
          <a:xfrm>
            <a:off x="3806175" y="2860313"/>
            <a:ext cx="1752300" cy="10464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 rtl="1"/>
            <a:r>
              <a:rPr lang="ar-JO" sz="2800" b="1" dirty="0">
                <a:solidFill>
                  <a:schemeClr val="tx1"/>
                </a:solidFill>
                <a:latin typeface="Tajawal Medium"/>
                <a:ea typeface="Tajawal Medium"/>
                <a:cs typeface="Tajawal Medium"/>
                <a:sym typeface="Tajawal Medium"/>
              </a:rPr>
              <a:t>منهجية الدراسة </a:t>
            </a:r>
            <a:endParaRPr lang="ar-JO" sz="2800" b="1" dirty="0">
              <a:solidFill>
                <a:schemeClr val="tx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46" name="Google Shape;246;gfa8e0dded3_0_65"/>
          <p:cNvSpPr txBox="1"/>
          <p:nvPr/>
        </p:nvSpPr>
        <p:spPr>
          <a:xfrm>
            <a:off x="5534725" y="1605828"/>
            <a:ext cx="1632300" cy="101563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1800" b="1" dirty="0">
                <a:solidFill>
                  <a:schemeClr val="tx1"/>
                </a:solidFill>
                <a:latin typeface="Tajawal Medium"/>
                <a:ea typeface="Tajawal Medium"/>
                <a:cs typeface="Tajawal Medium"/>
                <a:sym typeface="Tajawal Medium"/>
              </a:rPr>
              <a:t>عن النموذج الاستراتيجي الثاني</a:t>
            </a:r>
          </a:p>
        </p:txBody>
      </p:sp>
      <p:sp>
        <p:nvSpPr>
          <p:cNvPr id="247" name="Google Shape;247;gfa8e0dded3_0_65"/>
          <p:cNvSpPr txBox="1"/>
          <p:nvPr/>
        </p:nvSpPr>
        <p:spPr>
          <a:xfrm>
            <a:off x="7283100" y="2831713"/>
            <a:ext cx="1632300" cy="80018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>
                <a:solidFill>
                  <a:schemeClr val="tx1"/>
                </a:solidFill>
                <a:latin typeface="Tajawal Medium"/>
                <a:ea typeface="Source Sans Pro"/>
                <a:cs typeface="Tajawal Medium"/>
                <a:sym typeface="Tajawal Medium"/>
              </a:rPr>
              <a:t>عن النماذج الاستراتيجية </a:t>
            </a:r>
            <a:endParaRPr sz="2400" b="1" dirty="0">
              <a:solidFill>
                <a:schemeClr val="tx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251" name="Google Shape;251;gfa8e0dded3_0_65"/>
          <p:cNvSpPr txBox="1">
            <a:spLocks noGrp="1"/>
          </p:cNvSpPr>
          <p:nvPr>
            <p:ph type="title"/>
          </p:nvPr>
        </p:nvSpPr>
        <p:spPr>
          <a:xfrm>
            <a:off x="466725" y="884765"/>
            <a:ext cx="8431200" cy="4167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lang="ar-JO" sz="3200" b="0" i="0" u="none" dirty="0">
                <a:solidFill>
                  <a:srgbClr val="F37A87"/>
                </a:solidFill>
                <a:latin typeface="Tajawal Black"/>
                <a:ea typeface="Tajawal Black"/>
                <a:cs typeface="Tajawal Black"/>
                <a:sym typeface="Tajawal Black"/>
              </a:rPr>
              <a:t>مكونات العرض</a:t>
            </a:r>
            <a:endParaRPr sz="3200" dirty="0">
              <a:solidFill>
                <a:srgbClr val="F37A87"/>
              </a:solidFill>
            </a:endParaRPr>
          </a:p>
        </p:txBody>
      </p:sp>
      <p:pic>
        <p:nvPicPr>
          <p:cNvPr id="252" name="Google Shape;252;gfa8e0dded3_0_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319448" y="2474072"/>
            <a:ext cx="8664776" cy="228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Google Shape;253;gfa8e0dded3_0_6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9"/>
          <p:cNvSpPr txBox="1"/>
          <p:nvPr/>
        </p:nvSpPr>
        <p:spPr>
          <a:xfrm>
            <a:off x="0" y="971926"/>
            <a:ext cx="9144000" cy="51435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endParaRPr lang="ar-JO" sz="1800" dirty="0">
              <a:solidFill>
                <a:srgbClr val="0066CC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algn="ctr" rtl="1"/>
            <a:r>
              <a:rPr lang="ar-JO" sz="1800" b="1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رابط الاستبانة </a:t>
            </a:r>
          </a:p>
          <a:p>
            <a:pPr lvl="0" algn="ctr" rtl="1"/>
            <a:endParaRPr lang="ar-JO" sz="1800" b="1" dirty="0">
              <a:solidFill>
                <a:srgbClr val="FF0000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lvl="0" algn="ctr"/>
            <a:r>
              <a:rPr lang="ar-EG" sz="1800" dirty="0">
                <a:solidFill>
                  <a:srgbClr val="0066C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استبيان عن ظروف عمل المربين والمربيات في الحضانات و رياض الأطفال في فلسطين</a:t>
            </a:r>
            <a:endParaRPr sz="18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9"/>
          <p:cNvSpPr txBox="1">
            <a:spLocks noGrp="1"/>
          </p:cNvSpPr>
          <p:nvPr>
            <p:ph type="title"/>
          </p:nvPr>
        </p:nvSpPr>
        <p:spPr>
          <a:xfrm>
            <a:off x="457200" y="971926"/>
            <a:ext cx="8229600" cy="127053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jawal Black"/>
              <a:buNone/>
            </a:pPr>
            <a:r>
              <a:rPr lang="ar-JO" sz="3200" dirty="0"/>
              <a:t>للمزيد عن الدراسة وتفاصيلها </a:t>
            </a:r>
            <a:br>
              <a:rPr lang="ar-JO" sz="3200" dirty="0"/>
            </a:br>
            <a:r>
              <a:rPr lang="ar-JO" sz="3200" dirty="0"/>
              <a:t>يمكن زيارة موقع الشبكة العربية على الرابط التالي </a:t>
            </a:r>
            <a:endParaRPr sz="3200" dirty="0"/>
          </a:p>
        </p:txBody>
      </p:sp>
      <p:pic>
        <p:nvPicPr>
          <p:cNvPr id="341" name="Google Shape;341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24650" y="203800"/>
            <a:ext cx="2276452" cy="56432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9"/>
          <p:cNvSpPr/>
          <p:nvPr/>
        </p:nvSpPr>
        <p:spPr>
          <a:xfrm>
            <a:off x="2250" y="4777400"/>
            <a:ext cx="9144000" cy="36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65C0BA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www.anecd.net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 txBox="1">
            <a:spLocks/>
          </p:cNvSpPr>
          <p:nvPr/>
        </p:nvSpPr>
        <p:spPr>
          <a:xfrm>
            <a:off x="701221" y="2446259"/>
            <a:ext cx="7886700" cy="7831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 rtl="1">
              <a:buNone/>
            </a:pPr>
            <a:r>
              <a:rPr lang="en-US" sz="1200" dirty="0">
                <a:solidFill>
                  <a:srgbClr val="00B050"/>
                </a:solidFill>
                <a:hlinkClick r:id="rId5"/>
              </a:rPr>
              <a:t>https://www.anecd.net/article/%d8%a7%d9%84%d9%86%d9%85%d9%88%d8%b0%d8%ac-%d8%a7%d9%84%d8%a8%d8%ad%d8%ab%d9%8a-%d8%a7%d9%84%d8%a7%d8%b3%d8%aa%d8%b1%d8%a7%d8%aa%d9%8a%d8%ac%d9%8a-%d8%a7%d9%84%d8%ab%d8%a7%d9%86%d9%8a-%d8%ad%d9%88/</a:t>
            </a:r>
            <a:r>
              <a:rPr lang="ar-JO" sz="1200" dirty="0">
                <a:solidFill>
                  <a:srgbClr val="00B050"/>
                </a:solidFill>
              </a:rPr>
              <a:t> </a:t>
            </a:r>
            <a:endParaRPr lang="en-US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1" name="Rectangle 2060">
            <a:extLst>
              <a:ext uri="{FF2B5EF4-FFF2-40B4-BE49-F238E27FC236}">
                <a16:creationId xmlns:a16="http://schemas.microsoft.com/office/drawing/2014/main" id="{5D1D4658-32CD-4903-BDA6-7B54EEA4E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8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62" name="Freeform: Shape 2061">
            <a:extLst>
              <a:ext uri="{FF2B5EF4-FFF2-40B4-BE49-F238E27FC236}">
                <a16:creationId xmlns:a16="http://schemas.microsoft.com/office/drawing/2014/main" id="{7A29A97C-0C3C-4F06-9CA4-68DFD1CE4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18164" y="737421"/>
            <a:ext cx="6225834" cy="4406079"/>
          </a:xfrm>
          <a:custGeom>
            <a:avLst/>
            <a:gdLst>
              <a:gd name="connsiteX0" fmla="*/ 3607511 w 8301112"/>
              <a:gd name="connsiteY0" fmla="*/ 0 h 5874772"/>
              <a:gd name="connsiteX1" fmla="*/ 8106431 w 8301112"/>
              <a:gd name="connsiteY1" fmla="*/ 0 h 5874772"/>
              <a:gd name="connsiteX2" fmla="*/ 8301112 w 8301112"/>
              <a:gd name="connsiteY2" fmla="*/ 0 h 5874772"/>
              <a:gd name="connsiteX3" fmla="*/ 8301112 w 8301112"/>
              <a:gd name="connsiteY3" fmla="*/ 5874772 h 5874772"/>
              <a:gd name="connsiteX4" fmla="*/ 27685 w 8301112"/>
              <a:gd name="connsiteY4" fmla="*/ 5874772 h 5874772"/>
              <a:gd name="connsiteX5" fmla="*/ 24376 w 8301112"/>
              <a:gd name="connsiteY5" fmla="*/ 5862584 h 5874772"/>
              <a:gd name="connsiteX6" fmla="*/ 97502 w 8301112"/>
              <a:gd name="connsiteY6" fmla="*/ 5167850 h 5874772"/>
              <a:gd name="connsiteX7" fmla="*/ 2827510 w 8301112"/>
              <a:gd name="connsiteY7" fmla="*/ 438782 h 5874772"/>
              <a:gd name="connsiteX8" fmla="*/ 3607511 w 8301112"/>
              <a:gd name="connsiteY8" fmla="*/ 0 h 587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301112" h="5874772">
                <a:moveTo>
                  <a:pt x="3607511" y="0"/>
                </a:moveTo>
                <a:cubicBezTo>
                  <a:pt x="3607511" y="0"/>
                  <a:pt x="3607511" y="0"/>
                  <a:pt x="8106431" y="0"/>
                </a:cubicBezTo>
                <a:lnTo>
                  <a:pt x="8301112" y="0"/>
                </a:lnTo>
                <a:lnTo>
                  <a:pt x="8301112" y="5874772"/>
                </a:lnTo>
                <a:lnTo>
                  <a:pt x="27685" y="5874772"/>
                </a:lnTo>
                <a:lnTo>
                  <a:pt x="24376" y="5862584"/>
                </a:lnTo>
                <a:cubicBezTo>
                  <a:pt x="-24375" y="5631005"/>
                  <a:pt x="0" y="5362863"/>
                  <a:pt x="97502" y="5167850"/>
                </a:cubicBezTo>
                <a:cubicBezTo>
                  <a:pt x="97502" y="5167850"/>
                  <a:pt x="97502" y="5167850"/>
                  <a:pt x="2827510" y="438782"/>
                </a:cubicBezTo>
                <a:cubicBezTo>
                  <a:pt x="2973760" y="195014"/>
                  <a:pt x="3331265" y="0"/>
                  <a:pt x="3607511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63" name="Freeform: Shape 2062">
            <a:extLst>
              <a:ext uri="{FF2B5EF4-FFF2-40B4-BE49-F238E27FC236}">
                <a16:creationId xmlns:a16="http://schemas.microsoft.com/office/drawing/2014/main" id="{801292C1-8B12-4AF2-9B59-8851A132E5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0025" y="270017"/>
            <a:ext cx="4007104" cy="3339876"/>
          </a:xfrm>
          <a:custGeom>
            <a:avLst/>
            <a:gdLst>
              <a:gd name="connsiteX0" fmla="*/ 313737 w 5342806"/>
              <a:gd name="connsiteY0" fmla="*/ 2699726 h 4453168"/>
              <a:gd name="connsiteX1" fmla="*/ 775980 w 5342806"/>
              <a:gd name="connsiteY1" fmla="*/ 2699726 h 4453168"/>
              <a:gd name="connsiteX2" fmla="*/ 846865 w 5342806"/>
              <a:gd name="connsiteY2" fmla="*/ 2741502 h 4453168"/>
              <a:gd name="connsiteX3" fmla="*/ 1078485 w 5342806"/>
              <a:gd name="connsiteY3" fmla="*/ 3140369 h 4453168"/>
              <a:gd name="connsiteX4" fmla="*/ 1078485 w 5342806"/>
              <a:gd name="connsiteY4" fmla="*/ 3221933 h 4453168"/>
              <a:gd name="connsiteX5" fmla="*/ 846865 w 5342806"/>
              <a:gd name="connsiteY5" fmla="*/ 3620799 h 4453168"/>
              <a:gd name="connsiteX6" fmla="*/ 775980 w 5342806"/>
              <a:gd name="connsiteY6" fmla="*/ 3662576 h 4453168"/>
              <a:gd name="connsiteX7" fmla="*/ 313737 w 5342806"/>
              <a:gd name="connsiteY7" fmla="*/ 3662576 h 4453168"/>
              <a:gd name="connsiteX8" fmla="*/ 241855 w 5342806"/>
              <a:gd name="connsiteY8" fmla="*/ 3620799 h 4453168"/>
              <a:gd name="connsiteX9" fmla="*/ 11232 w 5342806"/>
              <a:gd name="connsiteY9" fmla="*/ 3221933 h 4453168"/>
              <a:gd name="connsiteX10" fmla="*/ 11232 w 5342806"/>
              <a:gd name="connsiteY10" fmla="*/ 3140369 h 4453168"/>
              <a:gd name="connsiteX11" fmla="*/ 241855 w 5342806"/>
              <a:gd name="connsiteY11" fmla="*/ 2741502 h 4453168"/>
              <a:gd name="connsiteX12" fmla="*/ 313737 w 5342806"/>
              <a:gd name="connsiteY12" fmla="*/ 2699726 h 4453168"/>
              <a:gd name="connsiteX13" fmla="*/ 2150770 w 5342806"/>
              <a:gd name="connsiteY13" fmla="*/ 492430 h 4453168"/>
              <a:gd name="connsiteX14" fmla="*/ 2388454 w 5342806"/>
              <a:gd name="connsiteY14" fmla="*/ 492430 h 4453168"/>
              <a:gd name="connsiteX15" fmla="*/ 2416181 w 5342806"/>
              <a:gd name="connsiteY15" fmla="*/ 492430 h 4453168"/>
              <a:gd name="connsiteX16" fmla="*/ 2442639 w 5342806"/>
              <a:gd name="connsiteY16" fmla="*/ 537992 h 4453168"/>
              <a:gd name="connsiteX17" fmla="*/ 2572233 w 5342806"/>
              <a:gd name="connsiteY17" fmla="*/ 761161 h 4453168"/>
              <a:gd name="connsiteX18" fmla="*/ 2572233 w 5342806"/>
              <a:gd name="connsiteY18" fmla="*/ 886078 h 4453168"/>
              <a:gd name="connsiteX19" fmla="*/ 2217501 w 5342806"/>
              <a:gd name="connsiteY19" fmla="*/ 1496950 h 4453168"/>
              <a:gd name="connsiteX20" fmla="*/ 2108941 w 5342806"/>
              <a:gd name="connsiteY20" fmla="*/ 1560931 h 4453168"/>
              <a:gd name="connsiteX21" fmla="*/ 1401007 w 5342806"/>
              <a:gd name="connsiteY21" fmla="*/ 1560931 h 4453168"/>
              <a:gd name="connsiteX22" fmla="*/ 1367679 w 5342806"/>
              <a:gd name="connsiteY22" fmla="*/ 1556504 h 4453168"/>
              <a:gd name="connsiteX23" fmla="*/ 1344756 w 5342806"/>
              <a:gd name="connsiteY23" fmla="*/ 1546893 h 4453168"/>
              <a:gd name="connsiteX24" fmla="*/ 1358765 w 5342806"/>
              <a:gd name="connsiteY24" fmla="*/ 1522665 h 4453168"/>
              <a:gd name="connsiteX25" fmla="*/ 1855078 w 5342806"/>
              <a:gd name="connsiteY25" fmla="*/ 664281 h 4453168"/>
              <a:gd name="connsiteX26" fmla="*/ 2150770 w 5342806"/>
              <a:gd name="connsiteY26" fmla="*/ 492430 h 4453168"/>
              <a:gd name="connsiteX27" fmla="*/ 1359084 w 5342806"/>
              <a:gd name="connsiteY27" fmla="*/ 0 h 4453168"/>
              <a:gd name="connsiteX28" fmla="*/ 2157630 w 5342806"/>
              <a:gd name="connsiteY28" fmla="*/ 0 h 4453168"/>
              <a:gd name="connsiteX29" fmla="*/ 2280085 w 5342806"/>
              <a:gd name="connsiteY29" fmla="*/ 72172 h 4453168"/>
              <a:gd name="connsiteX30" fmla="*/ 2494708 w 5342806"/>
              <a:gd name="connsiteY30" fmla="*/ 441767 h 4453168"/>
              <a:gd name="connsiteX31" fmla="*/ 2518954 w 5342806"/>
              <a:gd name="connsiteY31" fmla="*/ 483519 h 4453168"/>
              <a:gd name="connsiteX32" fmla="*/ 2499877 w 5342806"/>
              <a:gd name="connsiteY32" fmla="*/ 483519 h 4453168"/>
              <a:gd name="connsiteX33" fmla="*/ 2409708 w 5342806"/>
              <a:gd name="connsiteY33" fmla="*/ 483519 h 4453168"/>
              <a:gd name="connsiteX34" fmla="*/ 2370537 w 5342806"/>
              <a:gd name="connsiteY34" fmla="*/ 416064 h 4453168"/>
              <a:gd name="connsiteX35" fmla="*/ 2220885 w 5342806"/>
              <a:gd name="connsiteY35" fmla="*/ 158353 h 4453168"/>
              <a:gd name="connsiteX36" fmla="*/ 2112324 w 5342806"/>
              <a:gd name="connsiteY36" fmla="*/ 94371 h 4453168"/>
              <a:gd name="connsiteX37" fmla="*/ 1404390 w 5342806"/>
              <a:gd name="connsiteY37" fmla="*/ 94371 h 4453168"/>
              <a:gd name="connsiteX38" fmla="*/ 1294301 w 5342806"/>
              <a:gd name="connsiteY38" fmla="*/ 158353 h 4453168"/>
              <a:gd name="connsiteX39" fmla="*/ 941098 w 5342806"/>
              <a:gd name="connsiteY39" fmla="*/ 769224 h 4453168"/>
              <a:gd name="connsiteX40" fmla="*/ 941098 w 5342806"/>
              <a:gd name="connsiteY40" fmla="*/ 894141 h 4453168"/>
              <a:gd name="connsiteX41" fmla="*/ 1294301 w 5342806"/>
              <a:gd name="connsiteY41" fmla="*/ 1505013 h 4453168"/>
              <a:gd name="connsiteX42" fmla="*/ 1340745 w 5342806"/>
              <a:gd name="connsiteY42" fmla="*/ 1551856 h 4453168"/>
              <a:gd name="connsiteX43" fmla="*/ 1346119 w 5342806"/>
              <a:gd name="connsiteY43" fmla="*/ 1554109 h 4453168"/>
              <a:gd name="connsiteX44" fmla="*/ 1317310 w 5342806"/>
              <a:gd name="connsiteY44" fmla="*/ 1603934 h 4453168"/>
              <a:gd name="connsiteX45" fmla="*/ 1295884 w 5342806"/>
              <a:gd name="connsiteY45" fmla="*/ 1640991 h 4453168"/>
              <a:gd name="connsiteX46" fmla="*/ 1318107 w 5342806"/>
              <a:gd name="connsiteY46" fmla="*/ 1650309 h 4453168"/>
              <a:gd name="connsiteX47" fmla="*/ 1355700 w 5342806"/>
              <a:gd name="connsiteY47" fmla="*/ 1655302 h 4453168"/>
              <a:gd name="connsiteX48" fmla="*/ 2154247 w 5342806"/>
              <a:gd name="connsiteY48" fmla="*/ 1655302 h 4453168"/>
              <a:gd name="connsiteX49" fmla="*/ 2276701 w 5342806"/>
              <a:gd name="connsiteY49" fmla="*/ 1583132 h 4453168"/>
              <a:gd name="connsiteX50" fmla="*/ 2676837 w 5342806"/>
              <a:gd name="connsiteY50" fmla="*/ 894072 h 4453168"/>
              <a:gd name="connsiteX51" fmla="*/ 2676837 w 5342806"/>
              <a:gd name="connsiteY51" fmla="*/ 753167 h 4453168"/>
              <a:gd name="connsiteX52" fmla="*/ 2544761 w 5342806"/>
              <a:gd name="connsiteY52" fmla="*/ 525724 h 4453168"/>
              <a:gd name="connsiteX53" fmla="*/ 2525427 w 5342806"/>
              <a:gd name="connsiteY53" fmla="*/ 492430 h 4453168"/>
              <a:gd name="connsiteX54" fmla="*/ 2614995 w 5342806"/>
              <a:gd name="connsiteY54" fmla="*/ 492430 h 4453168"/>
              <a:gd name="connsiteX55" fmla="*/ 4052233 w 5342806"/>
              <a:gd name="connsiteY55" fmla="*/ 492430 h 4453168"/>
              <a:gd name="connsiteX56" fmla="*/ 4343819 w 5342806"/>
              <a:gd name="connsiteY56" fmla="*/ 664281 h 4453168"/>
              <a:gd name="connsiteX57" fmla="*/ 5296604 w 5342806"/>
              <a:gd name="connsiteY57" fmla="*/ 2305041 h 4453168"/>
              <a:gd name="connsiteX58" fmla="*/ 5296604 w 5342806"/>
              <a:gd name="connsiteY58" fmla="*/ 2640558 h 4453168"/>
              <a:gd name="connsiteX59" fmla="*/ 4343819 w 5342806"/>
              <a:gd name="connsiteY59" fmla="*/ 4281318 h 4453168"/>
              <a:gd name="connsiteX60" fmla="*/ 4052233 w 5342806"/>
              <a:gd name="connsiteY60" fmla="*/ 4453168 h 4453168"/>
              <a:gd name="connsiteX61" fmla="*/ 2150770 w 5342806"/>
              <a:gd name="connsiteY61" fmla="*/ 4453168 h 4453168"/>
              <a:gd name="connsiteX62" fmla="*/ 1855078 w 5342806"/>
              <a:gd name="connsiteY62" fmla="*/ 4281318 h 4453168"/>
              <a:gd name="connsiteX63" fmla="*/ 906399 w 5342806"/>
              <a:gd name="connsiteY63" fmla="*/ 2640558 h 4453168"/>
              <a:gd name="connsiteX64" fmla="*/ 906399 w 5342806"/>
              <a:gd name="connsiteY64" fmla="*/ 2305041 h 4453168"/>
              <a:gd name="connsiteX65" fmla="*/ 1258651 w 5342806"/>
              <a:gd name="connsiteY65" fmla="*/ 1695815 h 4453168"/>
              <a:gd name="connsiteX66" fmla="*/ 1288338 w 5342806"/>
              <a:gd name="connsiteY66" fmla="*/ 1644472 h 4453168"/>
              <a:gd name="connsiteX67" fmla="*/ 1287293 w 5342806"/>
              <a:gd name="connsiteY67" fmla="*/ 1644034 h 4453168"/>
              <a:gd name="connsiteX68" fmla="*/ 1234904 w 5342806"/>
              <a:gd name="connsiteY68" fmla="*/ 1591195 h 4453168"/>
              <a:gd name="connsiteX69" fmla="*/ 836494 w 5342806"/>
              <a:gd name="connsiteY69" fmla="*/ 902135 h 4453168"/>
              <a:gd name="connsiteX70" fmla="*/ 836494 w 5342806"/>
              <a:gd name="connsiteY70" fmla="*/ 761230 h 4453168"/>
              <a:gd name="connsiteX71" fmla="*/ 1234904 w 5342806"/>
              <a:gd name="connsiteY71" fmla="*/ 72172 h 4453168"/>
              <a:gd name="connsiteX72" fmla="*/ 1359084 w 5342806"/>
              <a:gd name="connsiteY72" fmla="*/ 0 h 445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5342806" h="4453168">
                <a:moveTo>
                  <a:pt x="313737" y="2699726"/>
                </a:moveTo>
                <a:cubicBezTo>
                  <a:pt x="313737" y="2699726"/>
                  <a:pt x="313737" y="2699726"/>
                  <a:pt x="775980" y="2699726"/>
                </a:cubicBezTo>
                <a:cubicBezTo>
                  <a:pt x="804933" y="2699726"/>
                  <a:pt x="832887" y="2715641"/>
                  <a:pt x="846865" y="2741502"/>
                </a:cubicBezTo>
                <a:cubicBezTo>
                  <a:pt x="846865" y="2741502"/>
                  <a:pt x="846865" y="2741502"/>
                  <a:pt x="1078485" y="3140369"/>
                </a:cubicBezTo>
                <a:cubicBezTo>
                  <a:pt x="1093461" y="3165236"/>
                  <a:pt x="1093461" y="3197066"/>
                  <a:pt x="1078485" y="3221933"/>
                </a:cubicBezTo>
                <a:cubicBezTo>
                  <a:pt x="1078485" y="3221933"/>
                  <a:pt x="1078485" y="3221933"/>
                  <a:pt x="846865" y="3620799"/>
                </a:cubicBezTo>
                <a:cubicBezTo>
                  <a:pt x="832887" y="3646661"/>
                  <a:pt x="804933" y="3662576"/>
                  <a:pt x="775980" y="3662576"/>
                </a:cubicBezTo>
                <a:cubicBezTo>
                  <a:pt x="775980" y="3662576"/>
                  <a:pt x="775980" y="3662576"/>
                  <a:pt x="313737" y="3662576"/>
                </a:cubicBezTo>
                <a:cubicBezTo>
                  <a:pt x="283786" y="3662576"/>
                  <a:pt x="256830" y="3646661"/>
                  <a:pt x="241855" y="3620799"/>
                </a:cubicBezTo>
                <a:cubicBezTo>
                  <a:pt x="241855" y="3620799"/>
                  <a:pt x="241855" y="3620799"/>
                  <a:pt x="11232" y="3221933"/>
                </a:cubicBezTo>
                <a:cubicBezTo>
                  <a:pt x="-3743" y="3197066"/>
                  <a:pt x="-3743" y="3165236"/>
                  <a:pt x="11232" y="3140369"/>
                </a:cubicBezTo>
                <a:cubicBezTo>
                  <a:pt x="11232" y="3140369"/>
                  <a:pt x="11232" y="3140369"/>
                  <a:pt x="241855" y="2741502"/>
                </a:cubicBezTo>
                <a:cubicBezTo>
                  <a:pt x="256830" y="2715641"/>
                  <a:pt x="283786" y="2699726"/>
                  <a:pt x="313737" y="2699726"/>
                </a:cubicBezTo>
                <a:close/>
                <a:moveTo>
                  <a:pt x="2150770" y="492430"/>
                </a:moveTo>
                <a:cubicBezTo>
                  <a:pt x="2150770" y="492430"/>
                  <a:pt x="2150770" y="492430"/>
                  <a:pt x="2388454" y="492430"/>
                </a:cubicBezTo>
                <a:lnTo>
                  <a:pt x="2416181" y="492430"/>
                </a:lnTo>
                <a:lnTo>
                  <a:pt x="2442639" y="537992"/>
                </a:lnTo>
                <a:cubicBezTo>
                  <a:pt x="2479480" y="601434"/>
                  <a:pt x="2522349" y="675258"/>
                  <a:pt x="2572233" y="761161"/>
                </a:cubicBezTo>
                <a:cubicBezTo>
                  <a:pt x="2595168" y="799246"/>
                  <a:pt x="2595168" y="847994"/>
                  <a:pt x="2572233" y="886078"/>
                </a:cubicBezTo>
                <a:cubicBezTo>
                  <a:pt x="2572233" y="886078"/>
                  <a:pt x="2572233" y="886078"/>
                  <a:pt x="2217501" y="1496950"/>
                </a:cubicBezTo>
                <a:cubicBezTo>
                  <a:pt x="2196094" y="1536558"/>
                  <a:pt x="2153283" y="1560931"/>
                  <a:pt x="2108941" y="1560931"/>
                </a:cubicBezTo>
                <a:cubicBezTo>
                  <a:pt x="2108941" y="1560931"/>
                  <a:pt x="2108941" y="1560931"/>
                  <a:pt x="1401007" y="1560931"/>
                </a:cubicBezTo>
                <a:cubicBezTo>
                  <a:pt x="1389539" y="1560931"/>
                  <a:pt x="1378359" y="1559408"/>
                  <a:pt x="1367679" y="1556504"/>
                </a:cubicBezTo>
                <a:lnTo>
                  <a:pt x="1344756" y="1546893"/>
                </a:lnTo>
                <a:lnTo>
                  <a:pt x="1358765" y="1522665"/>
                </a:lnTo>
                <a:cubicBezTo>
                  <a:pt x="1485427" y="1303600"/>
                  <a:pt x="1647555" y="1023197"/>
                  <a:pt x="1855078" y="664281"/>
                </a:cubicBezTo>
                <a:cubicBezTo>
                  <a:pt x="1916680" y="557897"/>
                  <a:pt x="2027565" y="492430"/>
                  <a:pt x="2150770" y="492430"/>
                </a:cubicBezTo>
                <a:close/>
                <a:moveTo>
                  <a:pt x="1359084" y="0"/>
                </a:moveTo>
                <a:cubicBezTo>
                  <a:pt x="1359084" y="0"/>
                  <a:pt x="1359084" y="0"/>
                  <a:pt x="2157630" y="0"/>
                </a:cubicBezTo>
                <a:cubicBezTo>
                  <a:pt x="2207647" y="0"/>
                  <a:pt x="2255938" y="27495"/>
                  <a:pt x="2280085" y="72172"/>
                </a:cubicBezTo>
                <a:cubicBezTo>
                  <a:pt x="2280085" y="72172"/>
                  <a:pt x="2280085" y="72172"/>
                  <a:pt x="2494708" y="441767"/>
                </a:cubicBezTo>
                <a:lnTo>
                  <a:pt x="2518954" y="483519"/>
                </a:lnTo>
                <a:lnTo>
                  <a:pt x="2499877" y="483519"/>
                </a:lnTo>
                <a:lnTo>
                  <a:pt x="2409708" y="483519"/>
                </a:lnTo>
                <a:lnTo>
                  <a:pt x="2370537" y="416064"/>
                </a:lnTo>
                <a:cubicBezTo>
                  <a:pt x="2220885" y="158353"/>
                  <a:pt x="2220885" y="158353"/>
                  <a:pt x="2220885" y="158353"/>
                </a:cubicBezTo>
                <a:cubicBezTo>
                  <a:pt x="2199478" y="118745"/>
                  <a:pt x="2156666" y="94371"/>
                  <a:pt x="2112324" y="94371"/>
                </a:cubicBezTo>
                <a:cubicBezTo>
                  <a:pt x="1404390" y="94371"/>
                  <a:pt x="1404390" y="94371"/>
                  <a:pt x="1404390" y="94371"/>
                </a:cubicBezTo>
                <a:cubicBezTo>
                  <a:pt x="1358520" y="94371"/>
                  <a:pt x="1317236" y="118745"/>
                  <a:pt x="1294301" y="158353"/>
                </a:cubicBezTo>
                <a:cubicBezTo>
                  <a:pt x="941098" y="769224"/>
                  <a:pt x="941098" y="769224"/>
                  <a:pt x="941098" y="769224"/>
                </a:cubicBezTo>
                <a:cubicBezTo>
                  <a:pt x="918163" y="807309"/>
                  <a:pt x="918163" y="856057"/>
                  <a:pt x="941098" y="894141"/>
                </a:cubicBezTo>
                <a:cubicBezTo>
                  <a:pt x="1294301" y="1505013"/>
                  <a:pt x="1294301" y="1505013"/>
                  <a:pt x="1294301" y="1505013"/>
                </a:cubicBezTo>
                <a:cubicBezTo>
                  <a:pt x="1305769" y="1524817"/>
                  <a:pt x="1321823" y="1540812"/>
                  <a:pt x="1340745" y="1551856"/>
                </a:cubicBezTo>
                <a:lnTo>
                  <a:pt x="1346119" y="1554109"/>
                </a:lnTo>
                <a:lnTo>
                  <a:pt x="1317310" y="1603934"/>
                </a:lnTo>
                <a:lnTo>
                  <a:pt x="1295884" y="1640991"/>
                </a:lnTo>
                <a:lnTo>
                  <a:pt x="1318107" y="1650309"/>
                </a:lnTo>
                <a:cubicBezTo>
                  <a:pt x="1330154" y="1653584"/>
                  <a:pt x="1342766" y="1655302"/>
                  <a:pt x="1355700" y="1655302"/>
                </a:cubicBezTo>
                <a:cubicBezTo>
                  <a:pt x="2154247" y="1655302"/>
                  <a:pt x="2154247" y="1655302"/>
                  <a:pt x="2154247" y="1655302"/>
                </a:cubicBezTo>
                <a:cubicBezTo>
                  <a:pt x="2204264" y="1655302"/>
                  <a:pt x="2252555" y="1627810"/>
                  <a:pt x="2276701" y="1583132"/>
                </a:cubicBezTo>
                <a:cubicBezTo>
                  <a:pt x="2676837" y="894072"/>
                  <a:pt x="2676837" y="894072"/>
                  <a:pt x="2676837" y="894072"/>
                </a:cubicBezTo>
                <a:cubicBezTo>
                  <a:pt x="2702708" y="851114"/>
                  <a:pt x="2702708" y="796127"/>
                  <a:pt x="2676837" y="753167"/>
                </a:cubicBezTo>
                <a:cubicBezTo>
                  <a:pt x="2626820" y="667035"/>
                  <a:pt x="2583056" y="591669"/>
                  <a:pt x="2544761" y="525724"/>
                </a:cubicBezTo>
                <a:lnTo>
                  <a:pt x="2525427" y="492430"/>
                </a:lnTo>
                <a:lnTo>
                  <a:pt x="2614995" y="492430"/>
                </a:lnTo>
                <a:cubicBezTo>
                  <a:pt x="2893530" y="492430"/>
                  <a:pt x="3339185" y="492430"/>
                  <a:pt x="4052233" y="492430"/>
                </a:cubicBezTo>
                <a:cubicBezTo>
                  <a:pt x="4171332" y="492430"/>
                  <a:pt x="4286323" y="557897"/>
                  <a:pt x="4343819" y="664281"/>
                </a:cubicBezTo>
                <a:cubicBezTo>
                  <a:pt x="4343819" y="664281"/>
                  <a:pt x="4343819" y="664281"/>
                  <a:pt x="5296604" y="2305041"/>
                </a:cubicBezTo>
                <a:cubicBezTo>
                  <a:pt x="5358207" y="2407332"/>
                  <a:pt x="5358207" y="2538266"/>
                  <a:pt x="5296604" y="2640558"/>
                </a:cubicBezTo>
                <a:cubicBezTo>
                  <a:pt x="5296604" y="2640558"/>
                  <a:pt x="5296604" y="2640558"/>
                  <a:pt x="4343819" y="4281318"/>
                </a:cubicBezTo>
                <a:cubicBezTo>
                  <a:pt x="4286323" y="4387702"/>
                  <a:pt x="4171332" y="4453168"/>
                  <a:pt x="4052233" y="4453168"/>
                </a:cubicBezTo>
                <a:cubicBezTo>
                  <a:pt x="4052233" y="4453168"/>
                  <a:pt x="4052233" y="4453168"/>
                  <a:pt x="2150770" y="4453168"/>
                </a:cubicBezTo>
                <a:cubicBezTo>
                  <a:pt x="2027565" y="4453168"/>
                  <a:pt x="1916680" y="4387702"/>
                  <a:pt x="1855078" y="4281318"/>
                </a:cubicBezTo>
                <a:cubicBezTo>
                  <a:pt x="1855078" y="4281318"/>
                  <a:pt x="1855078" y="4281318"/>
                  <a:pt x="906399" y="2640558"/>
                </a:cubicBezTo>
                <a:cubicBezTo>
                  <a:pt x="844796" y="2538266"/>
                  <a:pt x="844796" y="2407332"/>
                  <a:pt x="906399" y="2305041"/>
                </a:cubicBezTo>
                <a:cubicBezTo>
                  <a:pt x="906399" y="2305041"/>
                  <a:pt x="906399" y="2305041"/>
                  <a:pt x="1258651" y="1695815"/>
                </a:cubicBezTo>
                <a:lnTo>
                  <a:pt x="1288338" y="1644472"/>
                </a:lnTo>
                <a:lnTo>
                  <a:pt x="1287293" y="1644034"/>
                </a:lnTo>
                <a:cubicBezTo>
                  <a:pt x="1265949" y="1631576"/>
                  <a:pt x="1247840" y="1613534"/>
                  <a:pt x="1234904" y="1591195"/>
                </a:cubicBezTo>
                <a:cubicBezTo>
                  <a:pt x="1234904" y="1591195"/>
                  <a:pt x="1234904" y="1591195"/>
                  <a:pt x="836494" y="902135"/>
                </a:cubicBezTo>
                <a:cubicBezTo>
                  <a:pt x="810622" y="859177"/>
                  <a:pt x="810622" y="804190"/>
                  <a:pt x="836494" y="761230"/>
                </a:cubicBezTo>
                <a:cubicBezTo>
                  <a:pt x="836494" y="761230"/>
                  <a:pt x="836494" y="761230"/>
                  <a:pt x="1234904" y="72172"/>
                </a:cubicBezTo>
                <a:cubicBezTo>
                  <a:pt x="1260775" y="27495"/>
                  <a:pt x="1307343" y="0"/>
                  <a:pt x="135908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A logo with a puzzle piece&#10;&#10;AI-generated content may be incorrect.">
            <a:extLst>
              <a:ext uri="{FF2B5EF4-FFF2-40B4-BE49-F238E27FC236}">
                <a16:creationId xmlns:a16="http://schemas.microsoft.com/office/drawing/2014/main" id="{D22FE00B-2819-47F7-A388-9896DC0BB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194" y="1836710"/>
            <a:ext cx="1898252" cy="654897"/>
          </a:xfrm>
          <a:prstGeom prst="rect">
            <a:avLst/>
          </a:prstGeom>
        </p:spPr>
      </p:pic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48665" y="2341036"/>
            <a:ext cx="3822717" cy="110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3574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>
          <a:extLst>
            <a:ext uri="{FF2B5EF4-FFF2-40B4-BE49-F238E27FC236}">
              <a16:creationId xmlns:a16="http://schemas.microsoft.com/office/drawing/2014/main" id="{2CB037BF-7AB3-3025-0A0E-D10107AC5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9">
            <a:extLst>
              <a:ext uri="{FF2B5EF4-FFF2-40B4-BE49-F238E27FC236}">
                <a16:creationId xmlns:a16="http://schemas.microsoft.com/office/drawing/2014/main" id="{9F0B3E58-03CB-CDCE-3FDB-4F08C477DD4B}"/>
              </a:ext>
            </a:extLst>
          </p:cNvPr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9">
            <a:extLst>
              <a:ext uri="{FF2B5EF4-FFF2-40B4-BE49-F238E27FC236}">
                <a16:creationId xmlns:a16="http://schemas.microsoft.com/office/drawing/2014/main" id="{41E40E3C-A323-B29B-C52D-D4585DCFE9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32393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jawal Black"/>
              <a:buNone/>
            </a:pPr>
            <a:r>
              <a:rPr lang="en-US" sz="5400" b="0" i="0" u="none" dirty="0" err="1">
                <a:solidFill>
                  <a:schemeClr val="lt1"/>
                </a:solidFill>
                <a:latin typeface="Tajawal Black"/>
                <a:ea typeface="Tajawal Black"/>
                <a:cs typeface="Tajawal Black"/>
                <a:sym typeface="Tajawal Black"/>
              </a:rPr>
              <a:t>شكراً</a:t>
            </a:r>
            <a:r>
              <a:rPr lang="en-US" sz="5400" b="0" i="0" u="none" dirty="0">
                <a:solidFill>
                  <a:schemeClr val="lt1"/>
                </a:solidFill>
                <a:latin typeface="Tajawal Black"/>
                <a:ea typeface="Tajawal Black"/>
                <a:cs typeface="Tajawal Black"/>
                <a:sym typeface="Tajawal Black"/>
              </a:rPr>
              <a:t> </a:t>
            </a:r>
            <a:r>
              <a:rPr lang="en-US" sz="5400" b="0" i="0" u="none" dirty="0" err="1">
                <a:solidFill>
                  <a:schemeClr val="lt1"/>
                </a:solidFill>
                <a:latin typeface="Tajawal Black"/>
                <a:ea typeface="Tajawal Black"/>
                <a:cs typeface="Tajawal Black"/>
                <a:sym typeface="Tajawal Black"/>
              </a:rPr>
              <a:t>لكم</a:t>
            </a:r>
            <a:endParaRPr dirty="0"/>
          </a:p>
        </p:txBody>
      </p:sp>
      <p:pic>
        <p:nvPicPr>
          <p:cNvPr id="340" name="Google Shape;340;p9" descr="Design3">
            <a:extLst>
              <a:ext uri="{FF2B5EF4-FFF2-40B4-BE49-F238E27FC236}">
                <a16:creationId xmlns:a16="http://schemas.microsoft.com/office/drawing/2014/main" id="{958D6824-C238-66FF-E381-CF9928DEF9E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3139281" y="2247900"/>
            <a:ext cx="1102519" cy="361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9">
            <a:extLst>
              <a:ext uri="{FF2B5EF4-FFF2-40B4-BE49-F238E27FC236}">
                <a16:creationId xmlns:a16="http://schemas.microsoft.com/office/drawing/2014/main" id="{801C21AC-9921-D6D7-7AE7-F41E9C67C368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24650" y="203800"/>
            <a:ext cx="2276452" cy="564325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9">
            <a:extLst>
              <a:ext uri="{FF2B5EF4-FFF2-40B4-BE49-F238E27FC236}">
                <a16:creationId xmlns:a16="http://schemas.microsoft.com/office/drawing/2014/main" id="{25D8D5B8-33BB-649F-52D0-54C4AC39AA08}"/>
              </a:ext>
            </a:extLst>
          </p:cNvPr>
          <p:cNvSpPr/>
          <p:nvPr/>
        </p:nvSpPr>
        <p:spPr>
          <a:xfrm>
            <a:off x="2250" y="4777400"/>
            <a:ext cx="9144000" cy="362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>
                <a:solidFill>
                  <a:srgbClr val="65C0BA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www.anecd.net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6E832-9C7A-A1F3-2630-DCF53CD9591B}"/>
              </a:ext>
            </a:extLst>
          </p:cNvPr>
          <p:cNvSpPr txBox="1">
            <a:spLocks/>
          </p:cNvSpPr>
          <p:nvPr/>
        </p:nvSpPr>
        <p:spPr>
          <a:xfrm>
            <a:off x="466725" y="3248819"/>
            <a:ext cx="7886700" cy="7643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normAutofit fontScale="4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ctr" rtl="1">
              <a:buFont typeface="Arial"/>
              <a:buNone/>
            </a:pPr>
            <a:r>
              <a:rPr lang="ar-SA" sz="4500" dirty="0">
                <a:solidFill>
                  <a:srgbClr val="FF0000"/>
                </a:solidFill>
              </a:rPr>
              <a:t>مع تحيات د. مطر </a:t>
            </a:r>
          </a:p>
          <a:p>
            <a:pPr marL="0" indent="0" algn="ctr" rtl="1">
              <a:buFont typeface="Arial"/>
              <a:buNone/>
            </a:pPr>
            <a:r>
              <a:rPr lang="en-US" sz="4500" dirty="0">
                <a:solidFill>
                  <a:srgbClr val="00B050"/>
                </a:solidFill>
                <a:hlinkClick r:id="rId5"/>
              </a:rPr>
              <a:t>drmatar.ps@gmail.com</a:t>
            </a:r>
            <a:r>
              <a:rPr lang="en-US" sz="4500" dirty="0">
                <a:solidFill>
                  <a:srgbClr val="00B050"/>
                </a:solidFill>
              </a:rPr>
              <a:t> </a:t>
            </a:r>
            <a:r>
              <a:rPr lang="ar-SA" sz="4500" dirty="0">
                <a:solidFill>
                  <a:srgbClr val="00B050"/>
                </a:solidFill>
              </a:rPr>
              <a:t> </a:t>
            </a:r>
            <a:endParaRPr lang="en-US" sz="45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879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"/>
          <p:cNvSpPr/>
          <p:nvPr/>
        </p:nvSpPr>
        <p:spPr>
          <a:xfrm>
            <a:off x="0" y="1971300"/>
            <a:ext cx="9144000" cy="31722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"/>
          <p:cNvSpPr txBox="1">
            <a:spLocks noGrp="1"/>
          </p:cNvSpPr>
          <p:nvPr>
            <p:ph type="title"/>
          </p:nvPr>
        </p:nvSpPr>
        <p:spPr>
          <a:xfrm>
            <a:off x="466725" y="771479"/>
            <a:ext cx="8431200" cy="105021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E7CCD6"/>
              </a:buClr>
              <a:buSzPts val="4400"/>
            </a:pPr>
            <a:r>
              <a:rPr lang="ar-SA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فكر النماذج الاستراتيجية</a:t>
            </a:r>
            <a:br>
              <a:rPr lang="ar-SA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SA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وصولا لمؤشرات موجهة للسياسات</a:t>
            </a:r>
            <a:endParaRPr sz="3200" dirty="0">
              <a:solidFill>
                <a:srgbClr val="F37A87"/>
              </a:solidFill>
            </a:endParaRPr>
          </a:p>
        </p:txBody>
      </p:sp>
      <p:cxnSp>
        <p:nvCxnSpPr>
          <p:cNvPr id="171" name="Google Shape;171;p2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w="63500" cap="flat" cmpd="sng">
            <a:solidFill>
              <a:srgbClr val="E7CCD6"/>
            </a:solidFill>
            <a:prstDash val="solid"/>
            <a:miter lim="800000"/>
            <a:headEnd type="none" w="med" len="med"/>
            <a:tailEnd type="none" w="med" len="med"/>
          </a:ln>
        </p:spPr>
      </p:cxnSp>
      <p:pic>
        <p:nvPicPr>
          <p:cNvPr id="172" name="Google Shape;172;p2" descr="star design"/>
          <p:cNvPicPr preferRelativeResize="0"/>
          <p:nvPr/>
        </p:nvPicPr>
        <p:blipFill rotWithShape="1">
          <a:blip r:embed="rId3">
            <a:alphaModFix/>
          </a:blip>
          <a:srcRect l="49852" b="49963"/>
          <a:stretch/>
        </p:blipFill>
        <p:spPr>
          <a:xfrm>
            <a:off x="0" y="3224900"/>
            <a:ext cx="1922625" cy="191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" descr="A black background with white text&#10;&#10;AI-generated content may be incorrect.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5" name="Google Shape;170;p2">
            <a:extLst>
              <a:ext uri="{FF2B5EF4-FFF2-40B4-BE49-F238E27FC236}">
                <a16:creationId xmlns:a16="http://schemas.microsoft.com/office/drawing/2014/main" id="{032893F0-6000-B2AE-236A-257F1B6FAF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1092150"/>
              </p:ext>
            </p:extLst>
          </p:nvPr>
        </p:nvGraphicFramePr>
        <p:xfrm>
          <a:off x="703943" y="2118121"/>
          <a:ext cx="8048057" cy="225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fa8e0dded3_0_3"/>
          <p:cNvSpPr/>
          <p:nvPr/>
        </p:nvSpPr>
        <p:spPr>
          <a:xfrm>
            <a:off x="0" y="1971300"/>
            <a:ext cx="9144000" cy="3172200"/>
          </a:xfrm>
          <a:prstGeom prst="rect">
            <a:avLst/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gfa8e0dded3_0_3"/>
          <p:cNvSpPr txBox="1">
            <a:spLocks noGrp="1"/>
          </p:cNvSpPr>
          <p:nvPr>
            <p:ph type="title"/>
          </p:nvPr>
        </p:nvSpPr>
        <p:spPr>
          <a:xfrm>
            <a:off x="466725" y="1167994"/>
            <a:ext cx="8431200" cy="6537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rgbClr val="E7CCD6"/>
              </a:buClr>
              <a:buSzPts val="4400"/>
            </a:pPr>
            <a:r>
              <a:rPr lang="ar-SA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عن النموذج الاستراتيجي الثاني</a:t>
            </a:r>
            <a:endParaRPr sz="3200" dirty="0">
              <a:solidFill>
                <a:srgbClr val="F37A87"/>
              </a:solidFill>
            </a:endParaRPr>
          </a:p>
        </p:txBody>
      </p:sp>
      <p:cxnSp>
        <p:nvCxnSpPr>
          <p:cNvPr id="181" name="Google Shape;181;gfa8e0dded3_0_3"/>
          <p:cNvCxnSpPr/>
          <p:nvPr/>
        </p:nvCxnSpPr>
        <p:spPr>
          <a:xfrm>
            <a:off x="8791775" y="2085975"/>
            <a:ext cx="0" cy="2307300"/>
          </a:xfrm>
          <a:prstGeom prst="straightConnector1">
            <a:avLst/>
          </a:prstGeom>
          <a:noFill/>
          <a:ln w="63500" cap="flat" cmpd="sng">
            <a:solidFill>
              <a:srgbClr val="E7CCD6"/>
            </a:solidFill>
            <a:prstDash val="solid"/>
            <a:miter lim="800000"/>
            <a:headEnd type="none" w="med" len="med"/>
            <a:tailEnd type="none" w="med" len="med"/>
          </a:ln>
        </p:spPr>
      </p:cxnSp>
      <p:pic>
        <p:nvPicPr>
          <p:cNvPr id="182" name="Google Shape;182;gfa8e0dded3_0_3" descr="star design"/>
          <p:cNvPicPr preferRelativeResize="0"/>
          <p:nvPr/>
        </p:nvPicPr>
        <p:blipFill rotWithShape="1">
          <a:blip r:embed="rId3">
            <a:alphaModFix/>
          </a:blip>
          <a:srcRect l="49852" b="49964"/>
          <a:stretch/>
        </p:blipFill>
        <p:spPr>
          <a:xfrm>
            <a:off x="0" y="3795486"/>
            <a:ext cx="1219200" cy="1348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gfa8e0dded3_0_3" descr="A black background with white text&#10;&#10;AI-generated content may be incorrect.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5" name="Google Shape;180;gfa8e0dded3_0_3">
            <a:extLst>
              <a:ext uri="{FF2B5EF4-FFF2-40B4-BE49-F238E27FC236}">
                <a16:creationId xmlns:a16="http://schemas.microsoft.com/office/drawing/2014/main" id="{6758F2C2-1C84-37AB-0548-CB56CD8B76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86311666"/>
              </p:ext>
            </p:extLst>
          </p:nvPr>
        </p:nvGraphicFramePr>
        <p:xfrm>
          <a:off x="674919" y="2118121"/>
          <a:ext cx="8077082" cy="2751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g2743a19ef55_0_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7075" y="0"/>
            <a:ext cx="2616925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g2743a19ef55_0_16"/>
          <p:cNvSpPr txBox="1"/>
          <p:nvPr/>
        </p:nvSpPr>
        <p:spPr>
          <a:xfrm>
            <a:off x="197650" y="1530750"/>
            <a:ext cx="5699700" cy="215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888888"/>
              </a:solidFill>
              <a:latin typeface="Tajawal Medium"/>
              <a:ea typeface="Tajawal Medium"/>
              <a:cs typeface="Tajawal Medium"/>
              <a:sym typeface="Tajawal Medium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888888"/>
              </a:solidFill>
              <a:latin typeface="Tajawal Medium"/>
              <a:ea typeface="Tajawal Medium"/>
              <a:cs typeface="Tajawal Medium"/>
              <a:sym typeface="Tajawal Medium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888888"/>
              </a:solidFill>
              <a:latin typeface="Tajawal Medium"/>
              <a:ea typeface="Tajawal Medium"/>
              <a:cs typeface="Tajawal Medium"/>
              <a:sym typeface="Tajawal Medium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 err="1">
                <a:latin typeface="Tajawal Medium"/>
                <a:ea typeface="Tajawal Medium"/>
                <a:cs typeface="Tajawal Medium"/>
                <a:sym typeface="Tajawal Medium"/>
              </a:rPr>
              <a:t>النص</a:t>
            </a:r>
            <a:r>
              <a:rPr lang="en-US" sz="1700" dirty="0">
                <a:latin typeface="Tajawal Medium"/>
                <a:ea typeface="Tajawal Medium"/>
                <a:cs typeface="Tajawal Medium"/>
                <a:sym typeface="Tajawal Medium"/>
              </a:rPr>
              <a:t> </a:t>
            </a:r>
            <a:r>
              <a:rPr lang="en-US" sz="1700" dirty="0" err="1">
                <a:latin typeface="Tajawal Medium"/>
                <a:ea typeface="Tajawal Medium"/>
                <a:cs typeface="Tajawal Medium"/>
                <a:sym typeface="Tajawal Medium"/>
              </a:rPr>
              <a:t>هنا</a:t>
            </a:r>
            <a:endParaRPr sz="1800" dirty="0">
              <a:latin typeface="Tajawal Medium"/>
              <a:ea typeface="Tajawal Medium"/>
              <a:cs typeface="Tajawal Medium"/>
              <a:sym typeface="Tajawal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 dirty="0">
              <a:solidFill>
                <a:srgbClr val="888888"/>
              </a:solidFill>
              <a:latin typeface="Tajawal Medium"/>
              <a:ea typeface="Tajawal Medium"/>
              <a:cs typeface="Tajawal Medium"/>
              <a:sym typeface="Tajawal Medium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CF22EC-1DE4-F35D-9A6B-DD5DB4DF4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2491" y="0"/>
            <a:ext cx="4692159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gfa8e0dded3_0_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28794"/>
            <a:ext cx="1364174" cy="2071313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gfa8e0dded3_0_170"/>
          <p:cNvSpPr/>
          <p:nvPr/>
        </p:nvSpPr>
        <p:spPr>
          <a:xfrm>
            <a:off x="738453" y="2440248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gfa8e0dded3_0_170"/>
          <p:cNvSpPr/>
          <p:nvPr/>
        </p:nvSpPr>
        <p:spPr>
          <a:xfrm>
            <a:off x="6173582" y="2399700"/>
            <a:ext cx="2459400" cy="27438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fa8e0dded3_0_170"/>
          <p:cNvSpPr txBox="1">
            <a:spLocks noGrp="1"/>
          </p:cNvSpPr>
          <p:nvPr>
            <p:ph type="title"/>
          </p:nvPr>
        </p:nvSpPr>
        <p:spPr>
          <a:xfrm>
            <a:off x="466725" y="1167994"/>
            <a:ext cx="8431200" cy="6537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lang="ar-JO" sz="3200" b="0" i="0" u="none" dirty="0">
                <a:solidFill>
                  <a:srgbClr val="F37A87"/>
                </a:solidFill>
                <a:latin typeface="Tajawal Black"/>
                <a:ea typeface="Tajawal Black"/>
                <a:cs typeface="Tajawal Black"/>
                <a:sym typeface="Tajawal Black"/>
              </a:rPr>
              <a:t>منهجية الدراسة </a:t>
            </a:r>
            <a:endParaRPr sz="3200" dirty="0">
              <a:solidFill>
                <a:srgbClr val="F37A87"/>
              </a:solidFill>
            </a:endParaRPr>
          </a:p>
        </p:txBody>
      </p:sp>
      <p:pic>
        <p:nvPicPr>
          <p:cNvPr id="211" name="Google Shape;211;gfa8e0dded3_0_17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gfa8e0dded3_0_170"/>
          <p:cNvSpPr/>
          <p:nvPr/>
        </p:nvSpPr>
        <p:spPr>
          <a:xfrm>
            <a:off x="738453" y="2018538"/>
            <a:ext cx="2459400" cy="431100"/>
          </a:xfrm>
          <a:prstGeom prst="roundRect">
            <a:avLst>
              <a:gd name="adj" fmla="val 16667"/>
            </a:avLst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rtl="1"/>
            <a:r>
              <a:rPr lang="ar-JO" sz="2200" b="1" dirty="0">
                <a:solidFill>
                  <a:schemeClr val="lt1"/>
                </a:solidFill>
                <a:latin typeface="Tajawal"/>
                <a:cs typeface="Tajawal"/>
              </a:rPr>
              <a:t>المنهج النوعي </a:t>
            </a:r>
            <a:endParaRPr sz="2200" b="1" dirty="0">
              <a:solidFill>
                <a:schemeClr val="lt1"/>
              </a:solidFill>
              <a:latin typeface="Tajawal"/>
              <a:cs typeface="Tajawal"/>
            </a:endParaRPr>
          </a:p>
        </p:txBody>
      </p:sp>
      <p:sp>
        <p:nvSpPr>
          <p:cNvPr id="213" name="Google Shape;213;gfa8e0dded3_0_170"/>
          <p:cNvSpPr/>
          <p:nvPr/>
        </p:nvSpPr>
        <p:spPr>
          <a:xfrm>
            <a:off x="5818297" y="1970688"/>
            <a:ext cx="2459400" cy="431100"/>
          </a:xfrm>
          <a:prstGeom prst="roundRect">
            <a:avLst>
              <a:gd name="adj" fmla="val 16667"/>
            </a:avLst>
          </a:prstGeom>
          <a:solidFill>
            <a:srgbClr val="65C0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200" b="1" dirty="0">
                <a:solidFill>
                  <a:schemeClr val="lt1"/>
                </a:solidFill>
                <a:latin typeface="Tajawal"/>
                <a:ea typeface="Tajawal"/>
                <a:cs typeface="Tajawal"/>
                <a:sym typeface="Tajawal"/>
              </a:rPr>
              <a:t>المنهج الكمي </a:t>
            </a:r>
            <a:endParaRPr dirty="0"/>
          </a:p>
        </p:txBody>
      </p:sp>
      <p:sp>
        <p:nvSpPr>
          <p:cNvPr id="197" name="Google Shape;197;gfa8e0dded3_0_12"/>
          <p:cNvSpPr txBox="1"/>
          <p:nvPr/>
        </p:nvSpPr>
        <p:spPr>
          <a:xfrm>
            <a:off x="5566228" y="2492705"/>
            <a:ext cx="2963539" cy="230829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algn="ctr" rtl="1">
              <a:lnSpc>
                <a:spcPct val="115000"/>
              </a:lnSpc>
            </a:pPr>
            <a:r>
              <a:rPr lang="ar-SA" sz="2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تمثل في استبانة موجهة للعاملين في الحضانات ورياض الأطفال، تم  مواءمتها من أداة دراسة طورتها </a:t>
            </a:r>
            <a:r>
              <a:rPr lang="ar-SA" sz="2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مؤسسة خطوة بخطوة العالمية  </a:t>
            </a:r>
            <a:r>
              <a:rPr lang="ar-SA" sz="2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ضمن مبادرة القوى العاملة في الطفولة المبكرة </a:t>
            </a:r>
          </a:p>
        </p:txBody>
      </p:sp>
      <p:sp>
        <p:nvSpPr>
          <p:cNvPr id="192" name="Google Shape;192;gfa8e0dded3_0_12"/>
          <p:cNvSpPr txBox="1"/>
          <p:nvPr/>
        </p:nvSpPr>
        <p:spPr>
          <a:xfrm>
            <a:off x="635239" y="2571750"/>
            <a:ext cx="2562614" cy="230829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spAutoFit/>
          </a:bodyPr>
          <a:lstStyle/>
          <a:p>
            <a:pPr algn="r" rtl="1">
              <a:lnSpc>
                <a:spcPct val="115000"/>
              </a:lnSpc>
            </a:pPr>
            <a:r>
              <a:rPr lang="ar-SA" sz="2000" dirty="0"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تمثل في تحليل محتوى مقنن للوثائق والتقارير والدراسات المتوفرة عن</a:t>
            </a:r>
            <a:r>
              <a:rPr lang="ar-SA" sz="20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حال العاملين/</a:t>
            </a:r>
            <a:r>
              <a:rPr lang="ar-SA" sz="2000" dirty="0" err="1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ات</a:t>
            </a:r>
            <a:r>
              <a:rPr lang="ar-SA" sz="20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في الحضانات ورياض الأطفال في دول العينة</a:t>
            </a:r>
            <a:r>
              <a:rPr lang="ar-SA" sz="2000" dirty="0"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ar-SA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9941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b="1" dirty="0">
                <a:solidFill>
                  <a:srgbClr val="00000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أسئلة الدراسة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20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حاولت الدراسة أن تجيب على السؤال الرئيس التالي: </a:t>
            </a: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"ما ظروف عمل المربين والمربيات في الحضانات ورياض الأطفال في البلدان العربية؟" </a:t>
            </a:r>
          </a:p>
          <a:p>
            <a:pPr marL="0" indent="0" algn="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SA" sz="24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وقد وفرت الدراسة ضمنا معطيات على علاقة ب: </a:t>
            </a:r>
          </a:p>
          <a:p>
            <a:pPr marL="557213" indent="-55721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السياقات التي يعملون فيها، وظروف عملهم، </a:t>
            </a:r>
          </a:p>
          <a:p>
            <a:pPr marL="557213" indent="-55721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حقوقهم واستحقاقات عملهم وواجباتهم،</a:t>
            </a:r>
          </a:p>
          <a:p>
            <a:pPr marL="557213" indent="-55721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التركيبة العمرية والصحية والاجتماعية لهم، </a:t>
            </a:r>
          </a:p>
          <a:p>
            <a:pPr marL="557213" indent="-55721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السبل الكفيلة بتطوير ظروف العمل في هذا القطاع،</a:t>
            </a:r>
          </a:p>
          <a:p>
            <a:pPr marL="557213" indent="-55721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الجهود التي بذلت في دول العينة لمأسسة أنشطة بناء القدرات للعاملين في هذا القطاع </a:t>
            </a: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82" y="412982"/>
            <a:ext cx="2279568" cy="66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302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976A-76A4-49EB-833A-746A3B059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61283"/>
            <a:ext cx="7886700" cy="99417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rtl="1"/>
            <a:r>
              <a:rPr lang="ar-SA" b="1" dirty="0">
                <a:solidFill>
                  <a:srgbClr val="000000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عينة الدراسة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D08E6-5017-4F86-8A59-F14BBF55BD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20"/>
            <a:ext cx="7886700" cy="2933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r" rtl="1">
              <a:lnSpc>
                <a:spcPct val="115000"/>
              </a:lnSpc>
              <a:spcBef>
                <a:spcPts val="0"/>
              </a:spcBef>
              <a:buNone/>
            </a:pPr>
            <a:r>
              <a:rPr lang="ar-SA" sz="30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تم اختيار سبع دول عربية لتمثل عينة الدراسة، وهي: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فلسطين،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الأردن،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لبنان، 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مصر، 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تونس،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المغرب،</a:t>
            </a:r>
          </a:p>
          <a:p>
            <a:pPr marL="385763" indent="-385763" algn="r" rtl="1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ar-SA" sz="24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عمان. </a:t>
            </a:r>
          </a:p>
        </p:txBody>
      </p:sp>
      <p:pic>
        <p:nvPicPr>
          <p:cNvPr id="2050" name="Picture 2" descr="نشرة الشبكة، الاصدار #5 | الشبكة العربية للطفولة المبكرة">
            <a:extLst>
              <a:ext uri="{FF2B5EF4-FFF2-40B4-BE49-F238E27FC236}">
                <a16:creationId xmlns:a16="http://schemas.microsoft.com/office/drawing/2014/main" id="{BC386A58-17BF-4764-9F53-E58B80658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5562" y="434754"/>
            <a:ext cx="2179468" cy="632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451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fa8e0dded3_0_33"/>
          <p:cNvSpPr txBox="1">
            <a:spLocks noGrp="1"/>
          </p:cNvSpPr>
          <p:nvPr>
            <p:ph type="title"/>
          </p:nvPr>
        </p:nvSpPr>
        <p:spPr>
          <a:xfrm>
            <a:off x="461576" y="994002"/>
            <a:ext cx="8431200" cy="74789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CCD6"/>
              </a:buClr>
              <a:buSzPts val="4400"/>
              <a:buFont typeface="Tajawal Black"/>
              <a:buNone/>
            </a:pPr>
            <a:r>
              <a:rPr lang="ar-JO" sz="3200" dirty="0">
                <a:solidFill>
                  <a:srgbClr val="F37A87"/>
                </a:solidFill>
                <a:latin typeface="Tajawal Black"/>
                <a:cs typeface="Tajawal Black"/>
                <a:sym typeface="Tajawal Black"/>
              </a:rPr>
              <a:t>رؤوس النتائج </a:t>
            </a:r>
            <a:endParaRPr sz="3200" dirty="0">
              <a:solidFill>
                <a:srgbClr val="F37A87"/>
              </a:solidFill>
            </a:endParaRPr>
          </a:p>
        </p:txBody>
      </p:sp>
      <p:pic>
        <p:nvPicPr>
          <p:cNvPr id="236" name="Google Shape;236;gfa8e0dded3_0_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6314" y="181700"/>
            <a:ext cx="2276462" cy="5739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19;gfa8e0dded3_0_33">
            <a:extLst>
              <a:ext uri="{FF2B5EF4-FFF2-40B4-BE49-F238E27FC236}">
                <a16:creationId xmlns:a16="http://schemas.microsoft.com/office/drawing/2014/main" id="{1C20AF5E-558A-6B8B-6A1D-038ECF1E3827}"/>
              </a:ext>
            </a:extLst>
          </p:cNvPr>
          <p:cNvSpPr/>
          <p:nvPr/>
        </p:nvSpPr>
        <p:spPr>
          <a:xfrm>
            <a:off x="624114" y="2036387"/>
            <a:ext cx="8055736" cy="1817155"/>
          </a:xfrm>
          <a:prstGeom prst="roundRect">
            <a:avLst>
              <a:gd name="adj" fmla="val 16667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742950" lvl="0" indent="-742950" algn="r" rtl="1">
              <a:buFont typeface="+mj-lt"/>
              <a:buAutoNum type="arabicPeriod"/>
            </a:pPr>
            <a:r>
              <a:rPr lang="ar-JO" sz="4000" b="1" dirty="0">
                <a:solidFill>
                  <a:schemeClr val="tx1"/>
                </a:solidFill>
                <a:latin typeface="Tajawal Medium"/>
                <a:cs typeface="Tajawal Medium"/>
                <a:sym typeface="Source Sans Pro"/>
              </a:rPr>
              <a:t>نتائج دراسة المراجعة المكتبية</a:t>
            </a:r>
          </a:p>
          <a:p>
            <a:pPr marL="742950" indent="-742950" algn="r" rtl="1">
              <a:buFont typeface="+mj-lt"/>
              <a:buAutoNum type="arabicPeriod"/>
            </a:pPr>
            <a:r>
              <a:rPr lang="ar-JO" sz="4000" b="1" dirty="0">
                <a:solidFill>
                  <a:schemeClr val="tx1"/>
                </a:solidFill>
                <a:latin typeface="Tajawal Medium"/>
                <a:ea typeface="Tajawal Medium"/>
                <a:cs typeface="Tajawal Medium"/>
                <a:sym typeface="Tajawal Medium"/>
              </a:rPr>
              <a:t>نتائج </a:t>
            </a:r>
            <a:r>
              <a:rPr lang="ar-JO" sz="4000" b="1" dirty="0">
                <a:solidFill>
                  <a:schemeClr val="tx1"/>
                </a:solidFill>
                <a:latin typeface="Tajawal Medium"/>
                <a:cs typeface="Tajawal Medium"/>
                <a:sym typeface="Tajawal Medium"/>
              </a:rPr>
              <a:t>الاستبانة</a:t>
            </a:r>
            <a:r>
              <a:rPr lang="ar-JO" sz="4000" b="1" dirty="0">
                <a:solidFill>
                  <a:schemeClr val="tx1"/>
                </a:solidFill>
                <a:latin typeface="Tajawal Medium"/>
                <a:ea typeface="Tajawal Medium"/>
                <a:cs typeface="Tajawal Medium"/>
                <a:sym typeface="Tajawal Medium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1205</Words>
  <Application>Microsoft Office PowerPoint</Application>
  <PresentationFormat>On-screen Show (16:9)</PresentationFormat>
  <Paragraphs>119</Paragraphs>
  <Slides>22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Calibri</vt:lpstr>
      <vt:lpstr>Source Sans Pro</vt:lpstr>
      <vt:lpstr>Arial</vt:lpstr>
      <vt:lpstr>Tajawal</vt:lpstr>
      <vt:lpstr>Tajawal Black</vt:lpstr>
      <vt:lpstr>Tajawal Medium</vt:lpstr>
      <vt:lpstr>Simplified Arabic</vt:lpstr>
      <vt:lpstr>Default Design</vt:lpstr>
      <vt:lpstr>1_Default Design</vt:lpstr>
      <vt:lpstr>PowerPoint Presentation</vt:lpstr>
      <vt:lpstr>مكونات العرض</vt:lpstr>
      <vt:lpstr>فكر النماذج الاستراتيجية وصولا لمؤشرات موجهة للسياسات</vt:lpstr>
      <vt:lpstr>عن النموذج الاستراتيجي الثاني</vt:lpstr>
      <vt:lpstr>PowerPoint Presentation</vt:lpstr>
      <vt:lpstr>منهجية الدراسة </vt:lpstr>
      <vt:lpstr>أسئلة الدراسة</vt:lpstr>
      <vt:lpstr>عينة الدراسة</vt:lpstr>
      <vt:lpstr>رؤوس النتائج </vt:lpstr>
      <vt:lpstr>نتائج دراسة المراجعة المكتبية</vt:lpstr>
      <vt:lpstr>أبرز التحديات</vt:lpstr>
      <vt:lpstr>PowerPoint Presentation</vt:lpstr>
      <vt:lpstr>ظروف عمل المربين والمربيات (1)</vt:lpstr>
      <vt:lpstr>ظروف عمل المربين والمربيات (2)</vt:lpstr>
      <vt:lpstr>ظروف عمل المربين والمربيات (3)</vt:lpstr>
      <vt:lpstr>ظروف عمل المربين والمربيات (4)</vt:lpstr>
      <vt:lpstr>احتياجات القوى العاملة </vt:lpstr>
      <vt:lpstr>المقترحات والتوصيات (1)</vt:lpstr>
      <vt:lpstr>المقترحات والتوصيات (2)</vt:lpstr>
      <vt:lpstr>للمزيد عن الدراسة وتفاصيلها  يمكن زيارة موقع الشبكة العربية على الرابط التالي </vt:lpstr>
      <vt:lpstr>PowerPoint Presentation</vt:lpstr>
      <vt:lpstr>شكراً لكم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nailapc</dc:creator>
  <cp:lastModifiedBy>Mohammad Matar</cp:lastModifiedBy>
  <cp:revision>46</cp:revision>
  <dcterms:created xsi:type="dcterms:W3CDTF">2021-04-26T10:07:52Z</dcterms:created>
  <dcterms:modified xsi:type="dcterms:W3CDTF">2025-08-09T08:17:47Z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1033-11.2.0.10114</vt:lpwstr>
  </property>
</Properties>
</file>