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20"/>
  </p:notesMasterIdLst>
  <p:sldIdLst>
    <p:sldId id="271" r:id="rId3"/>
    <p:sldId id="257" r:id="rId4"/>
    <p:sldId id="280" r:id="rId5"/>
    <p:sldId id="258" r:id="rId6"/>
    <p:sldId id="260" r:id="rId7"/>
    <p:sldId id="284" r:id="rId8"/>
    <p:sldId id="272" r:id="rId9"/>
    <p:sldId id="273" r:id="rId10"/>
    <p:sldId id="262" r:id="rId11"/>
    <p:sldId id="274" r:id="rId12"/>
    <p:sldId id="275" r:id="rId13"/>
    <p:sldId id="283" r:id="rId14"/>
    <p:sldId id="276" r:id="rId15"/>
    <p:sldId id="281" r:id="rId16"/>
    <p:sldId id="263" r:id="rId17"/>
    <p:sldId id="282" r:id="rId18"/>
    <p:sldId id="270" r:id="rId19"/>
  </p:sldIdLst>
  <p:sldSz cx="9144000" cy="5143500" type="screen16x9"/>
  <p:notesSz cx="6858000" cy="9144000"/>
  <p:embeddedFontLst>
    <p:embeddedFont>
      <p:font typeface="Dreaming Outloud Script Pro" panose="03050502040304050704" pitchFamily="66" charset="77"/>
      <p:regular r:id="rId21"/>
      <p:italic r:id="rId22"/>
    </p:embeddedFont>
    <p:embeddedFont>
      <p:font typeface="Source Sans Pro" panose="020B0503030403020204" pitchFamily="34" charset="77"/>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44">
          <p15:clr>
            <a:srgbClr val="000000"/>
          </p15:clr>
        </p15:guide>
        <p15:guide id="2" pos="2886">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9" roundtripDataSignature="AMtx7mhk+R72j4mh+rDDq/ScdDr+pJRqa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7A87"/>
    <a:srgbClr val="EFEFEF"/>
    <a:srgbClr val="E7CCD6"/>
    <a:srgbClr val="65C0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23"/>
    <p:restoredTop sz="68056" autoAdjust="0"/>
  </p:normalViewPr>
  <p:slideViewPr>
    <p:cSldViewPr snapToGrid="0">
      <p:cViewPr varScale="1">
        <p:scale>
          <a:sx n="99" d="100"/>
          <a:sy n="99" d="100"/>
        </p:scale>
        <p:origin x="1856" y="168"/>
      </p:cViewPr>
      <p:guideLst>
        <p:guide orient="horz" pos="1644"/>
        <p:guide pos="2886"/>
      </p:guideLst>
    </p:cSldViewPr>
  </p:slideViewPr>
  <p:notesTextViewPr>
    <p:cViewPr>
      <p:scale>
        <a:sx n="1" d="1"/>
        <a:sy n="1" d="1"/>
      </p:scale>
      <p:origin x="0" y="-496"/>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font" Target="fonts/font1.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dirty="0">
                <a:solidFill>
                  <a:srgbClr val="000000"/>
                </a:solidFill>
                <a:effectLst/>
                <a:latin typeface="Arial"/>
                <a:ea typeface="Arial"/>
                <a:cs typeface="Arial"/>
                <a:sym typeface="Arial"/>
              </a:rPr>
              <a:t>This talk will unpack the digital challenges of conducting Early Childhood Development (ECD) research in crisis contexts, with a focus on the Arab region, and outline practical ways forward.</a:t>
            </a:r>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a:extLst>
            <a:ext uri="{FF2B5EF4-FFF2-40B4-BE49-F238E27FC236}">
              <a16:creationId xmlns:a16="http://schemas.microsoft.com/office/drawing/2014/main" id="{51356E04-78E4-2959-51E8-C8FB0854755F}"/>
            </a:ext>
          </a:extLst>
        </p:cNvPr>
        <p:cNvGrpSpPr/>
        <p:nvPr/>
      </p:nvGrpSpPr>
      <p:grpSpPr>
        <a:xfrm>
          <a:off x="0" y="0"/>
          <a:ext cx="0" cy="0"/>
          <a:chOff x="0" y="0"/>
          <a:chExt cx="0" cy="0"/>
        </a:xfrm>
      </p:grpSpPr>
      <p:sp>
        <p:nvSpPr>
          <p:cNvPr id="200" name="Google Shape;200;g101d5bc37dd_0_134:notes">
            <a:extLst>
              <a:ext uri="{FF2B5EF4-FFF2-40B4-BE49-F238E27FC236}">
                <a16:creationId xmlns:a16="http://schemas.microsoft.com/office/drawing/2014/main" id="{2A95EF16-990F-9948-6929-27FD2334F9E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101d5bc37dd_0_134:notes">
            <a:extLst>
              <a:ext uri="{FF2B5EF4-FFF2-40B4-BE49-F238E27FC236}">
                <a16:creationId xmlns:a16="http://schemas.microsoft.com/office/drawing/2014/main" id="{167D334A-7576-06CC-1F6B-A69D4767A80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sz="1100" b="1" i="0" u="none" strike="noStrike" cap="none" dirty="0">
                <a:solidFill>
                  <a:srgbClr val="000000"/>
                </a:solidFill>
                <a:effectLst/>
                <a:latin typeface="Arial"/>
                <a:ea typeface="Arial"/>
                <a:cs typeface="Arial"/>
                <a:sym typeface="Arial"/>
              </a:rPr>
              <a:t>Lebanon</a:t>
            </a:r>
            <a:r>
              <a:rPr lang="en-GB" sz="1100" b="0" i="0" u="none" strike="noStrike" cap="none" dirty="0">
                <a:solidFill>
                  <a:srgbClr val="000000"/>
                </a:solidFill>
                <a:effectLst/>
                <a:latin typeface="Arial"/>
                <a:ea typeface="Arial"/>
                <a:cs typeface="Arial"/>
                <a:sym typeface="Arial"/>
              </a:rPr>
              <a:t> – Crisis disrupts families, services, and research; caregiver stress and rising screen-time concerns underscore the need for low-cost, Arabic-localized, privacy-conscious approaches (UNESCO, 2022).</a:t>
            </a:r>
          </a:p>
          <a:p>
            <a:pPr lvl="0"/>
            <a:r>
              <a:rPr lang="en-GB" sz="1100" b="0" i="1" u="none" strike="noStrike" cap="none" dirty="0">
                <a:solidFill>
                  <a:srgbClr val="000000"/>
                </a:solidFill>
                <a:effectLst/>
                <a:latin typeface="Arial"/>
                <a:ea typeface="Arial"/>
                <a:cs typeface="Arial"/>
                <a:sym typeface="Arial"/>
              </a:rPr>
              <a:t>Pilot:</a:t>
            </a:r>
            <a:r>
              <a:rPr lang="en-GB" sz="1100" b="0" i="0" u="none" strike="noStrike" cap="none" dirty="0">
                <a:solidFill>
                  <a:srgbClr val="000000"/>
                </a:solidFill>
                <a:effectLst/>
                <a:latin typeface="Arial"/>
                <a:ea typeface="Arial"/>
                <a:cs typeface="Arial"/>
                <a:sym typeface="Arial"/>
              </a:rPr>
              <a:t> UNICEF Lebanon’s hybrid ECD digital tracking showed real-time nutrition monitoring worked—only with airtime stipends and localized interfaces (UNICEF Lebanon, 2024).</a:t>
            </a:r>
          </a:p>
          <a:p>
            <a:r>
              <a:rPr lang="en-GB" sz="1100" b="1" i="0" u="none" strike="noStrike" cap="none" dirty="0">
                <a:solidFill>
                  <a:srgbClr val="000000"/>
                </a:solidFill>
                <a:effectLst/>
                <a:latin typeface="Arial"/>
                <a:ea typeface="Arial"/>
                <a:cs typeface="Arial"/>
                <a:sym typeface="Arial"/>
              </a:rPr>
              <a:t>Jordan</a:t>
            </a:r>
            <a:r>
              <a:rPr lang="en-GB" sz="1100" b="0" i="0" u="none" strike="noStrike" cap="none" dirty="0">
                <a:solidFill>
                  <a:srgbClr val="000000"/>
                </a:solidFill>
                <a:effectLst/>
                <a:latin typeface="Arial"/>
                <a:ea typeface="Arial"/>
                <a:cs typeface="Arial"/>
                <a:sym typeface="Arial"/>
              </a:rPr>
              <a:t> – Policy momentum on digitization in ECD: digitized nursery licensing, monitoring systems, workforce scaling (5,000+ trained workers), QA systems, and early-intervention units provide infrastructure for integrating digital research into practice.</a:t>
            </a:r>
          </a:p>
          <a:p>
            <a:r>
              <a:rPr lang="en-GB" sz="1100" b="1" i="0" u="none" strike="noStrike" cap="none" dirty="0">
                <a:solidFill>
                  <a:srgbClr val="000000"/>
                </a:solidFill>
                <a:effectLst/>
                <a:latin typeface="Arial"/>
                <a:ea typeface="Arial"/>
                <a:cs typeface="Arial"/>
                <a:sym typeface="Arial"/>
              </a:rPr>
              <a:t>Yemen</a:t>
            </a:r>
            <a:r>
              <a:rPr lang="en-GB" sz="1100" b="0" i="0" u="none" strike="noStrike" cap="none" dirty="0">
                <a:solidFill>
                  <a:srgbClr val="000000"/>
                </a:solidFill>
                <a:effectLst/>
                <a:latin typeface="Arial"/>
                <a:ea typeface="Arial"/>
                <a:cs typeface="Arial"/>
                <a:sym typeface="Arial"/>
              </a:rPr>
              <a:t> – Paper-based registries remain the norm; conflict and infrastructure collapse limit digital feasibility, requiring offline-first design and community intermediaries (UNESCO YEMIS, 2022).</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576405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a:extLst>
            <a:ext uri="{FF2B5EF4-FFF2-40B4-BE49-F238E27FC236}">
              <a16:creationId xmlns:a16="http://schemas.microsoft.com/office/drawing/2014/main" id="{5105B754-347D-1EA1-45C4-F767C4C42C16}"/>
            </a:ext>
          </a:extLst>
        </p:cNvPr>
        <p:cNvGrpSpPr/>
        <p:nvPr/>
      </p:nvGrpSpPr>
      <p:grpSpPr>
        <a:xfrm>
          <a:off x="0" y="0"/>
          <a:ext cx="0" cy="0"/>
          <a:chOff x="0" y="0"/>
          <a:chExt cx="0" cy="0"/>
        </a:xfrm>
      </p:grpSpPr>
      <p:sp>
        <p:nvSpPr>
          <p:cNvPr id="200" name="Google Shape;200;g101d5bc37dd_0_134:notes">
            <a:extLst>
              <a:ext uri="{FF2B5EF4-FFF2-40B4-BE49-F238E27FC236}">
                <a16:creationId xmlns:a16="http://schemas.microsoft.com/office/drawing/2014/main" id="{A47EEA31-289B-BE63-D9E9-A86A6E01AE3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101d5bc37dd_0_134:notes">
            <a:extLst>
              <a:ext uri="{FF2B5EF4-FFF2-40B4-BE49-F238E27FC236}">
                <a16:creationId xmlns:a16="http://schemas.microsoft.com/office/drawing/2014/main" id="{E066B3DF-AF52-C254-3D1B-7973E0540C9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GB" sz="1100" b="1" i="0" u="none" strike="noStrike" cap="none" dirty="0">
                <a:solidFill>
                  <a:srgbClr val="000000"/>
                </a:solidFill>
                <a:effectLst/>
                <a:latin typeface="Arial"/>
                <a:ea typeface="Arial"/>
                <a:cs typeface="Arial"/>
                <a:sym typeface="Arial"/>
              </a:rPr>
              <a:t>1. Palestine:</a:t>
            </a:r>
            <a:endParaRPr lang="en-GB"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ECD services in Gaza and the West Bank face severe disruptions due to political instability and infrastructure damage. A 2023 study by Save the Children found that over 80% of children reported living in constant fear, with 59% of caregivers observing regression in children’s speech, </a:t>
            </a:r>
            <a:r>
              <a:rPr lang="en-GB" sz="1100" b="0" i="0" u="none" strike="noStrike" cap="none" dirty="0" err="1">
                <a:solidFill>
                  <a:srgbClr val="000000"/>
                </a:solidFill>
                <a:effectLst/>
                <a:latin typeface="Arial"/>
                <a:ea typeface="Arial"/>
                <a:cs typeface="Arial"/>
                <a:sym typeface="Arial"/>
              </a:rPr>
              <a:t>behavior</a:t>
            </a:r>
            <a:r>
              <a:rPr lang="en-GB" sz="1100" b="0" i="0" u="none" strike="noStrike" cap="none" dirty="0">
                <a:solidFill>
                  <a:srgbClr val="000000"/>
                </a:solidFill>
                <a:effectLst/>
                <a:latin typeface="Arial"/>
                <a:ea typeface="Arial"/>
                <a:cs typeface="Arial"/>
                <a:sym typeface="Arial"/>
              </a:rPr>
              <a:t>, and emotional regulation. The blockade and repeated escalations have led to chronic stress and trauma, with limited access to mental health and early learning services.</a:t>
            </a:r>
          </a:p>
          <a:p>
            <a:pPr lvl="0"/>
            <a:r>
              <a:rPr lang="en-GB" sz="1100" b="1" i="0" u="none" strike="noStrike" cap="none" dirty="0">
                <a:solidFill>
                  <a:srgbClr val="000000"/>
                </a:solidFill>
                <a:effectLst/>
                <a:latin typeface="Arial"/>
                <a:ea typeface="Arial"/>
                <a:cs typeface="Arial"/>
                <a:sym typeface="Arial"/>
              </a:rPr>
              <a:t>Digital Response</a:t>
            </a:r>
            <a:r>
              <a:rPr lang="en-GB" sz="1100" b="0" i="0" u="none" strike="noStrike" cap="none" dirty="0">
                <a:solidFill>
                  <a:srgbClr val="000000"/>
                </a:solidFill>
                <a:effectLst/>
                <a:latin typeface="Arial"/>
                <a:ea typeface="Arial"/>
                <a:cs typeface="Arial"/>
                <a:sym typeface="Arial"/>
              </a:rPr>
              <a:t>: NGOs piloted WhatsApp-based parenting support and early learning modules. However, low smartphone penetration, electricity outages, caregivers' stress, and digital illiteracy limited reach.</a:t>
            </a:r>
          </a:p>
          <a:p>
            <a:pPr lvl="0"/>
            <a:r>
              <a:rPr lang="en-GB" sz="1100" b="1" i="0" u="none" strike="noStrike" cap="none" dirty="0">
                <a:solidFill>
                  <a:srgbClr val="000000"/>
                </a:solidFill>
                <a:effectLst/>
                <a:latin typeface="Arial"/>
                <a:ea typeface="Arial"/>
                <a:cs typeface="Arial"/>
                <a:sym typeface="Arial"/>
              </a:rPr>
              <a:t>Lesson</a:t>
            </a:r>
            <a:r>
              <a:rPr lang="en-GB" sz="1100" b="0" i="0" u="none" strike="noStrike" cap="none" dirty="0">
                <a:solidFill>
                  <a:srgbClr val="000000"/>
                </a:solidFill>
                <a:effectLst/>
                <a:latin typeface="Arial"/>
                <a:ea typeface="Arial"/>
                <a:cs typeface="Arial"/>
                <a:sym typeface="Arial"/>
              </a:rPr>
              <a:t>: Offline-first, audio-based tools and low-tech, and community-based digital ECD strategies.</a:t>
            </a:r>
          </a:p>
          <a:p>
            <a:pPr marL="158750" lvl="0" indent="0">
              <a:buNone/>
            </a:pPr>
            <a:endParaRPr lang="en-GB" sz="1100" b="0" i="0" u="none" strike="noStrike" cap="none" dirty="0">
              <a:solidFill>
                <a:srgbClr val="000000"/>
              </a:solidFill>
              <a:effectLst/>
              <a:latin typeface="Arial"/>
              <a:ea typeface="Arial"/>
              <a:cs typeface="Arial"/>
              <a:sym typeface="Arial"/>
            </a:endParaRPr>
          </a:p>
          <a:p>
            <a:pPr marL="158750" lvl="0" indent="0">
              <a:buNone/>
            </a:pPr>
            <a:r>
              <a:rPr lang="en-GB" sz="1100" b="1" i="0" u="none" strike="noStrike" cap="none" dirty="0">
                <a:solidFill>
                  <a:srgbClr val="000000"/>
                </a:solidFill>
                <a:effectLst/>
                <a:latin typeface="Arial"/>
                <a:ea typeface="Arial"/>
                <a:cs typeface="Arial"/>
                <a:sym typeface="Arial"/>
              </a:rPr>
              <a:t>2. Iraq: Post-Conflict ECD Recovery and Digital Integration</a:t>
            </a:r>
            <a:endParaRPr lang="en-GB"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Following years of conflict, Iraq’s Ministry of Education partnered with UNICEF to digitize early learning assessments in 2023. The Iraq ECD Digital Pilot used tablets in urban preschools to track developmental milestones.</a:t>
            </a:r>
          </a:p>
          <a:p>
            <a:pPr lvl="0"/>
            <a:r>
              <a:rPr lang="en-GB" sz="1100" b="1" i="0" u="none" strike="noStrike" cap="none" dirty="0">
                <a:solidFill>
                  <a:srgbClr val="000000"/>
                </a:solidFill>
                <a:effectLst/>
                <a:latin typeface="Arial"/>
                <a:ea typeface="Arial"/>
                <a:cs typeface="Arial"/>
                <a:sym typeface="Arial"/>
              </a:rPr>
              <a:t>Findings</a:t>
            </a:r>
            <a:r>
              <a:rPr lang="en-GB" sz="1100" b="0" i="0" u="none" strike="noStrike" cap="none" dirty="0">
                <a:solidFill>
                  <a:srgbClr val="000000"/>
                </a:solidFill>
                <a:effectLst/>
                <a:latin typeface="Arial"/>
                <a:ea typeface="Arial"/>
                <a:cs typeface="Arial"/>
                <a:sym typeface="Arial"/>
              </a:rPr>
              <a:t>: Urban </a:t>
            </a:r>
            <a:r>
              <a:rPr lang="en-GB" sz="1100" b="0" i="0" u="none" strike="noStrike" cap="none" dirty="0" err="1">
                <a:solidFill>
                  <a:srgbClr val="000000"/>
                </a:solidFill>
                <a:effectLst/>
                <a:latin typeface="Arial"/>
                <a:ea typeface="Arial"/>
                <a:cs typeface="Arial"/>
                <a:sym typeface="Arial"/>
              </a:rPr>
              <a:t>centers</a:t>
            </a:r>
            <a:r>
              <a:rPr lang="en-GB" sz="1100" b="0" i="0" u="none" strike="noStrike" cap="none" dirty="0">
                <a:solidFill>
                  <a:srgbClr val="000000"/>
                </a:solidFill>
                <a:effectLst/>
                <a:latin typeface="Arial"/>
                <a:ea typeface="Arial"/>
                <a:cs typeface="Arial"/>
                <a:sym typeface="Arial"/>
              </a:rPr>
              <a:t> showed promise, but rural areas lacked connectivity and trained staff.</a:t>
            </a:r>
          </a:p>
          <a:p>
            <a:pPr lvl="0"/>
            <a:r>
              <a:rPr lang="en-GB" sz="1100" b="1" i="0" u="none" strike="noStrike" cap="none" dirty="0">
                <a:solidFill>
                  <a:srgbClr val="000000"/>
                </a:solidFill>
                <a:effectLst/>
                <a:latin typeface="Arial"/>
                <a:ea typeface="Arial"/>
                <a:cs typeface="Arial"/>
                <a:sym typeface="Arial"/>
              </a:rPr>
              <a:t>Lesson</a:t>
            </a:r>
            <a:r>
              <a:rPr lang="en-GB" sz="1100" b="0" i="0" u="none" strike="noStrike" cap="none" dirty="0">
                <a:solidFill>
                  <a:srgbClr val="000000"/>
                </a:solidFill>
                <a:effectLst/>
                <a:latin typeface="Arial"/>
                <a:ea typeface="Arial"/>
                <a:cs typeface="Arial"/>
                <a:sym typeface="Arial"/>
              </a:rPr>
              <a:t>: Digital ECD must be paired with infrastructure investment and workforce development.</a:t>
            </a:r>
          </a:p>
          <a:p>
            <a:pPr marL="158750" indent="0">
              <a:buNone/>
            </a:pPr>
            <a:endParaRPr lang="en-GB" sz="1100" b="1" i="0" u="none" strike="noStrike" cap="none" dirty="0">
              <a:solidFill>
                <a:srgbClr val="000000"/>
              </a:solidFill>
              <a:effectLst/>
              <a:latin typeface="Arial"/>
              <a:ea typeface="Arial"/>
              <a:cs typeface="Arial"/>
              <a:sym typeface="Arial"/>
            </a:endParaRPr>
          </a:p>
          <a:p>
            <a:pPr marL="158750" indent="0">
              <a:buNone/>
            </a:pPr>
            <a:r>
              <a:rPr lang="en-GB" sz="1100" b="1" i="0" u="none" strike="noStrike" cap="none" dirty="0">
                <a:solidFill>
                  <a:srgbClr val="000000"/>
                </a:solidFill>
                <a:effectLst/>
                <a:latin typeface="Arial"/>
                <a:ea typeface="Arial"/>
                <a:cs typeface="Arial"/>
                <a:sym typeface="Arial"/>
              </a:rPr>
              <a:t>3. Morocco: Bridging Urban-Rural Digital Divide</a:t>
            </a:r>
            <a:endParaRPr lang="en-GB"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Morocco’s national ECD strategy includes digital monitoring of preschool quality. In 2024, the government launched a mobile app for preschool inspections, enabling real-time data collection.</a:t>
            </a:r>
          </a:p>
          <a:p>
            <a:pPr lvl="0"/>
            <a:r>
              <a:rPr lang="en-GB" sz="1100" b="0" i="0" u="none" strike="noStrike" cap="none" dirty="0">
                <a:solidFill>
                  <a:srgbClr val="000000"/>
                </a:solidFill>
                <a:effectLst/>
                <a:latin typeface="Arial"/>
                <a:ea typeface="Arial"/>
                <a:cs typeface="Arial"/>
                <a:sym typeface="Arial"/>
              </a:rPr>
              <a:t>Challenge: Rural preschools lacked devices and digital literacy.</a:t>
            </a:r>
          </a:p>
          <a:p>
            <a:pPr lvl="0"/>
            <a:r>
              <a:rPr lang="en-GB" sz="1100" b="0" i="0" u="none" strike="noStrike" cap="none" dirty="0">
                <a:solidFill>
                  <a:srgbClr val="000000"/>
                </a:solidFill>
                <a:effectLst/>
                <a:latin typeface="Arial"/>
                <a:ea typeface="Arial"/>
                <a:cs typeface="Arial"/>
                <a:sym typeface="Arial"/>
              </a:rPr>
              <a:t>Solution: The Ministry deployed mobile inspection units with trained staff and offline data sync capabilities.</a:t>
            </a:r>
          </a:p>
          <a:p>
            <a:pPr marL="158750" indent="0">
              <a:buNone/>
            </a:pPr>
            <a:endParaRPr lang="en-GB" sz="1100" b="1" i="0" u="none" strike="noStrike" cap="none" dirty="0">
              <a:solidFill>
                <a:srgbClr val="000000"/>
              </a:solidFill>
              <a:effectLst/>
              <a:latin typeface="Arial"/>
              <a:ea typeface="Arial"/>
              <a:cs typeface="Arial"/>
              <a:sym typeface="Arial"/>
            </a:endParaRPr>
          </a:p>
          <a:p>
            <a:pPr marL="158750" indent="0">
              <a:buNone/>
            </a:pPr>
            <a:r>
              <a:rPr lang="en-GB" sz="1100" b="1" i="0" u="none" strike="noStrike" cap="none" dirty="0">
                <a:solidFill>
                  <a:srgbClr val="000000"/>
                </a:solidFill>
                <a:effectLst/>
                <a:latin typeface="Arial"/>
                <a:ea typeface="Arial"/>
                <a:cs typeface="Arial"/>
                <a:sym typeface="Arial"/>
              </a:rPr>
              <a:t>4. Sudan: Crisis-Driven Innovation in ECD Monitoring</a:t>
            </a:r>
            <a:endParaRPr lang="en-GB"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Despite ongoing conflict, Sudanese NGOs have used feature-phone-based surveys (USSD and IVR) to monitor child nutrition and caregiver stress in IDP camps.</a:t>
            </a:r>
          </a:p>
          <a:p>
            <a:pPr lvl="0"/>
            <a:r>
              <a:rPr lang="en-GB" sz="1100" b="1" i="0" u="none" strike="noStrike" cap="none" dirty="0">
                <a:solidFill>
                  <a:srgbClr val="000000"/>
                </a:solidFill>
                <a:effectLst/>
                <a:latin typeface="Arial"/>
                <a:ea typeface="Arial"/>
                <a:cs typeface="Arial"/>
                <a:sym typeface="Arial"/>
              </a:rPr>
              <a:t>Impact</a:t>
            </a:r>
            <a:r>
              <a:rPr lang="en-GB" sz="1100" b="0" i="0" u="none" strike="noStrike" cap="none" dirty="0">
                <a:solidFill>
                  <a:srgbClr val="000000"/>
                </a:solidFill>
                <a:effectLst/>
                <a:latin typeface="Arial"/>
                <a:ea typeface="Arial"/>
                <a:cs typeface="Arial"/>
                <a:sym typeface="Arial"/>
              </a:rPr>
              <a:t>: Enabled data collection from disconnected populations.</a:t>
            </a:r>
          </a:p>
          <a:p>
            <a:pPr lvl="0"/>
            <a:r>
              <a:rPr lang="en-GB" sz="1100" b="1" i="0" u="none" strike="noStrike" cap="none" dirty="0">
                <a:solidFill>
                  <a:srgbClr val="000000"/>
                </a:solidFill>
                <a:effectLst/>
                <a:latin typeface="Arial"/>
                <a:ea typeface="Arial"/>
                <a:cs typeface="Arial"/>
                <a:sym typeface="Arial"/>
              </a:rPr>
              <a:t>Lesson</a:t>
            </a:r>
            <a:r>
              <a:rPr lang="en-GB" sz="1100" b="0" i="0" u="none" strike="noStrike" cap="none" dirty="0">
                <a:solidFill>
                  <a:srgbClr val="000000"/>
                </a:solidFill>
                <a:effectLst/>
                <a:latin typeface="Arial"/>
                <a:ea typeface="Arial"/>
                <a:cs typeface="Arial"/>
                <a:sym typeface="Arial"/>
              </a:rPr>
              <a:t>: Low-tech solutions are critical in fragile states.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015942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a:extLst>
            <a:ext uri="{FF2B5EF4-FFF2-40B4-BE49-F238E27FC236}">
              <a16:creationId xmlns:a16="http://schemas.microsoft.com/office/drawing/2014/main" id="{9D150351-9E82-45B7-B219-831442531716}"/>
            </a:ext>
          </a:extLst>
        </p:cNvPr>
        <p:cNvGrpSpPr/>
        <p:nvPr/>
      </p:nvGrpSpPr>
      <p:grpSpPr>
        <a:xfrm>
          <a:off x="0" y="0"/>
          <a:ext cx="0" cy="0"/>
          <a:chOff x="0" y="0"/>
          <a:chExt cx="0" cy="0"/>
        </a:xfrm>
      </p:grpSpPr>
      <p:sp>
        <p:nvSpPr>
          <p:cNvPr id="309" name="Google Shape;309;g101d5bc37dd_0_104:notes">
            <a:extLst>
              <a:ext uri="{FF2B5EF4-FFF2-40B4-BE49-F238E27FC236}">
                <a16:creationId xmlns:a16="http://schemas.microsoft.com/office/drawing/2014/main" id="{CAEFEA01-E758-FB6B-0281-32D4A367E4A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101d5bc37dd_0_104:notes">
            <a:extLst>
              <a:ext uri="{FF2B5EF4-FFF2-40B4-BE49-F238E27FC236}">
                <a16:creationId xmlns:a16="http://schemas.microsoft.com/office/drawing/2014/main" id="{75292A43-BEB4-E1D3-2B06-47983AC1C71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GB" sz="1100" b="0" i="0" u="none" strike="noStrike" cap="none" dirty="0">
                <a:solidFill>
                  <a:srgbClr val="000000"/>
                </a:solidFill>
                <a:effectLst/>
                <a:latin typeface="Arial"/>
                <a:ea typeface="Arial"/>
                <a:cs typeface="Arial"/>
                <a:sym typeface="Arial"/>
              </a:rPr>
              <a:t>Despite challenges, several regional initiatives offer scalable models:</a:t>
            </a:r>
          </a:p>
          <a:p>
            <a:pPr lvl="0"/>
            <a:r>
              <a:rPr lang="en-GB" sz="1100" b="1" i="0" u="none" strike="noStrike" cap="none" dirty="0">
                <a:solidFill>
                  <a:srgbClr val="000000"/>
                </a:solidFill>
                <a:effectLst/>
                <a:latin typeface="Arial"/>
                <a:ea typeface="Arial"/>
                <a:cs typeface="Arial"/>
                <a:sym typeface="Arial"/>
              </a:rPr>
              <a:t>Ahlan </a:t>
            </a:r>
            <a:r>
              <a:rPr lang="en-GB" sz="1100" b="1" i="0" u="none" strike="noStrike" cap="none" dirty="0" err="1">
                <a:solidFill>
                  <a:srgbClr val="000000"/>
                </a:solidFill>
                <a:effectLst/>
                <a:latin typeface="Arial"/>
                <a:ea typeface="Arial"/>
                <a:cs typeface="Arial"/>
                <a:sym typeface="Arial"/>
              </a:rPr>
              <a:t>Simsim</a:t>
            </a:r>
            <a:r>
              <a:rPr lang="en-GB" sz="1100" b="0" i="0" u="none" strike="noStrike" cap="none" dirty="0">
                <a:solidFill>
                  <a:srgbClr val="000000"/>
                </a:solidFill>
                <a:effectLst/>
                <a:latin typeface="Arial"/>
                <a:ea typeface="Arial"/>
                <a:cs typeface="Arial"/>
                <a:sym typeface="Arial"/>
              </a:rPr>
              <a:t>, a partnership between Sesame Workshop and the International Rescue Committee, has reached over 3 million children and caregivers in Iraq, Jordan, Lebanon, and Syria through hybrid digital and community-based ECD programming. Their remote early learning adaptations during COVID-19 demonstrated the feasibility of digital tools in crisis zones when paired with localized content and caregiver support.</a:t>
            </a:r>
          </a:p>
          <a:p>
            <a:pPr lvl="0"/>
            <a:r>
              <a:rPr lang="en-GB" sz="1100" b="0" i="0" u="none" strike="noStrike" cap="none" dirty="0">
                <a:solidFill>
                  <a:srgbClr val="000000"/>
                </a:solidFill>
                <a:effectLst/>
                <a:latin typeface="Arial"/>
                <a:ea typeface="Arial"/>
                <a:cs typeface="Arial"/>
                <a:sym typeface="Arial"/>
              </a:rPr>
              <a:t>The Arab Network for Early Childhood (ANECD) has piloted </a:t>
            </a:r>
            <a:r>
              <a:rPr lang="en-GB" sz="1100" b="1" i="0" u="none" strike="noStrike" cap="none" dirty="0">
                <a:solidFill>
                  <a:srgbClr val="000000"/>
                </a:solidFill>
                <a:effectLst/>
                <a:latin typeface="Arial"/>
                <a:ea typeface="Arial"/>
                <a:cs typeface="Arial"/>
                <a:sym typeface="Arial"/>
              </a:rPr>
              <a:t>Standardized Rapid Monitoring (SRM)</a:t>
            </a:r>
            <a:r>
              <a:rPr lang="en-GB" sz="1100" b="0" i="0" u="none" strike="noStrike" cap="none" dirty="0">
                <a:solidFill>
                  <a:srgbClr val="000000"/>
                </a:solidFill>
                <a:effectLst/>
                <a:latin typeface="Arial"/>
                <a:ea typeface="Arial"/>
                <a:cs typeface="Arial"/>
                <a:sym typeface="Arial"/>
              </a:rPr>
              <a:t> tools across Lebanon and Jordan, revealing that digital survey tools failed in refugee camps without connectivity and digital literacy training. The findings underscore the need for offline-first designs, Arabic-localized interfaces, and community intermediaries.</a:t>
            </a:r>
          </a:p>
          <a:p>
            <a:pPr lvl="0"/>
            <a:r>
              <a:rPr lang="en-GB" sz="1100" b="0" i="0" u="none" strike="noStrike" cap="none" dirty="0">
                <a:solidFill>
                  <a:srgbClr val="000000"/>
                </a:solidFill>
                <a:effectLst/>
                <a:latin typeface="Arial"/>
                <a:ea typeface="Arial"/>
                <a:cs typeface="Arial"/>
                <a:sym typeface="Arial"/>
              </a:rPr>
              <a:t>The </a:t>
            </a:r>
            <a:r>
              <a:rPr lang="en-GB" sz="1100" b="1" i="0" u="none" strike="noStrike" cap="none" dirty="0">
                <a:solidFill>
                  <a:srgbClr val="000000"/>
                </a:solidFill>
                <a:effectLst/>
                <a:latin typeface="Arial"/>
                <a:ea typeface="Arial"/>
                <a:cs typeface="Arial"/>
                <a:sym typeface="Arial"/>
              </a:rPr>
              <a:t>Arab Digital Agenda 2023–2033</a:t>
            </a:r>
            <a:r>
              <a:rPr lang="en-GB" sz="1100" b="0" i="0" u="none" strike="noStrike" cap="none" dirty="0">
                <a:solidFill>
                  <a:srgbClr val="000000"/>
                </a:solidFill>
                <a:effectLst/>
                <a:latin typeface="Arial"/>
                <a:ea typeface="Arial"/>
                <a:cs typeface="Arial"/>
                <a:sym typeface="Arial"/>
              </a:rPr>
              <a:t>, led by UN-ESCWA, calls for regional harmonization of digital policies, including child data protection and interoperability standards for humanitarian and education platforms.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763008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a:extLst>
            <a:ext uri="{FF2B5EF4-FFF2-40B4-BE49-F238E27FC236}">
              <a16:creationId xmlns:a16="http://schemas.microsoft.com/office/drawing/2014/main" id="{A0879DE9-4CB5-5D55-7960-7272F2A5EFE9}"/>
            </a:ext>
          </a:extLst>
        </p:cNvPr>
        <p:cNvGrpSpPr/>
        <p:nvPr/>
      </p:nvGrpSpPr>
      <p:grpSpPr>
        <a:xfrm>
          <a:off x="0" y="0"/>
          <a:ext cx="0" cy="0"/>
          <a:chOff x="0" y="0"/>
          <a:chExt cx="0" cy="0"/>
        </a:xfrm>
      </p:grpSpPr>
      <p:sp>
        <p:nvSpPr>
          <p:cNvPr id="176" name="Google Shape;176;p3:notes">
            <a:extLst>
              <a:ext uri="{FF2B5EF4-FFF2-40B4-BE49-F238E27FC236}">
                <a16:creationId xmlns:a16="http://schemas.microsoft.com/office/drawing/2014/main" id="{B2227379-D670-DB35-D298-A47E7C1C863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GB" sz="1100" b="1" i="0" u="none" strike="noStrike" cap="none" dirty="0">
                <a:solidFill>
                  <a:srgbClr val="000000"/>
                </a:solidFill>
                <a:effectLst/>
                <a:latin typeface="Arial"/>
                <a:ea typeface="Arial"/>
                <a:cs typeface="Arial"/>
                <a:sym typeface="Arial"/>
              </a:rPr>
              <a:t>Methods and Measurement</a:t>
            </a:r>
            <a:endParaRPr lang="en-GB" sz="1100" b="0" i="0" u="none" strike="noStrike" cap="none" dirty="0">
              <a:solidFill>
                <a:srgbClr val="000000"/>
              </a:solidFill>
              <a:effectLst/>
              <a:latin typeface="Arial"/>
              <a:ea typeface="Arial"/>
              <a:cs typeface="Arial"/>
              <a:sym typeface="Arial"/>
            </a:endParaRPr>
          </a:p>
          <a:p>
            <a:pPr lvl="0"/>
            <a:r>
              <a:rPr lang="en-GB" sz="1100" b="0" i="0" u="none" strike="noStrike" cap="none" dirty="0">
                <a:solidFill>
                  <a:srgbClr val="000000"/>
                </a:solidFill>
                <a:effectLst/>
                <a:latin typeface="Arial"/>
                <a:ea typeface="Arial"/>
                <a:cs typeface="Arial"/>
                <a:sym typeface="Arial"/>
              </a:rPr>
              <a:t>Core tools: caregiver phone surveys, audio-based child language tasks, micro-video observation only when feasible.</a:t>
            </a:r>
          </a:p>
          <a:p>
            <a:pPr lvl="0"/>
            <a:r>
              <a:rPr lang="en-GB" sz="1100" b="0" i="0" u="none" strike="noStrike" cap="none" dirty="0">
                <a:solidFill>
                  <a:srgbClr val="000000"/>
                </a:solidFill>
                <a:effectLst/>
                <a:latin typeface="Arial"/>
                <a:ea typeface="Arial"/>
                <a:cs typeface="Arial"/>
                <a:sym typeface="Arial"/>
              </a:rPr>
              <a:t>Sampling: combine offline </a:t>
            </a:r>
            <a:r>
              <a:rPr lang="en-GB" sz="1100" b="0" i="0" u="none" strike="noStrike" cap="none" dirty="0" err="1">
                <a:solidFill>
                  <a:srgbClr val="000000"/>
                </a:solidFill>
                <a:effectLst/>
                <a:latin typeface="Arial"/>
                <a:ea typeface="Arial"/>
                <a:cs typeface="Arial"/>
                <a:sym typeface="Arial"/>
              </a:rPr>
              <a:t>enrollment</a:t>
            </a:r>
            <a:r>
              <a:rPr lang="en-GB" sz="1100" b="0" i="0" u="none" strike="noStrike" cap="none" dirty="0">
                <a:solidFill>
                  <a:srgbClr val="000000"/>
                </a:solidFill>
                <a:effectLst/>
                <a:latin typeface="Arial"/>
                <a:ea typeface="Arial"/>
                <a:cs typeface="Arial"/>
                <a:sym typeface="Arial"/>
              </a:rPr>
              <a:t>, community referrals, quotas for no-device households; track noncoverage.</a:t>
            </a:r>
          </a:p>
          <a:p>
            <a:pPr lvl="0"/>
            <a:r>
              <a:rPr lang="en-GB" sz="1100" b="0" i="1" u="none" strike="noStrike" cap="none" dirty="0">
                <a:solidFill>
                  <a:srgbClr val="000000"/>
                </a:solidFill>
                <a:effectLst/>
                <a:latin typeface="Arial"/>
                <a:ea typeface="Arial"/>
                <a:cs typeface="Arial"/>
                <a:sym typeface="Arial"/>
              </a:rPr>
              <a:t>Strengthening Digital Infrastructure: </a:t>
            </a:r>
            <a:r>
              <a:rPr lang="en-GB" sz="1100" b="0" i="0" u="none" strike="noStrike" cap="none" dirty="0">
                <a:solidFill>
                  <a:srgbClr val="000000"/>
                </a:solidFill>
                <a:effectLst/>
                <a:latin typeface="Arial"/>
                <a:ea typeface="Arial"/>
                <a:cs typeface="Arial"/>
                <a:sym typeface="Arial"/>
              </a:rPr>
              <a:t>Invest in low-bandwidth tools like </a:t>
            </a:r>
            <a:r>
              <a:rPr lang="en-GB" sz="1100" b="0" i="0" u="none" strike="noStrike" cap="none" dirty="0" err="1">
                <a:solidFill>
                  <a:srgbClr val="000000"/>
                </a:solidFill>
                <a:effectLst/>
                <a:latin typeface="Arial"/>
                <a:ea typeface="Arial"/>
                <a:cs typeface="Arial"/>
                <a:sym typeface="Arial"/>
              </a:rPr>
              <a:t>KoboToolbox</a:t>
            </a:r>
            <a:r>
              <a:rPr lang="en-GB" sz="1100" b="0" i="0" u="none" strike="noStrike" cap="none" dirty="0">
                <a:solidFill>
                  <a:srgbClr val="000000"/>
                </a:solidFill>
                <a:effectLst/>
                <a:latin typeface="Arial"/>
                <a:ea typeface="Arial"/>
                <a:cs typeface="Arial"/>
                <a:sym typeface="Arial"/>
              </a:rPr>
              <a:t> and </a:t>
            </a:r>
            <a:r>
              <a:rPr lang="en-GB" sz="1100" b="0" i="0" u="none" strike="noStrike" cap="none" dirty="0" err="1">
                <a:solidFill>
                  <a:srgbClr val="000000"/>
                </a:solidFill>
                <a:effectLst/>
                <a:latin typeface="Arial"/>
                <a:ea typeface="Arial"/>
                <a:cs typeface="Arial"/>
                <a:sym typeface="Arial"/>
              </a:rPr>
              <a:t>SurveyCTO</a:t>
            </a:r>
            <a:r>
              <a:rPr lang="en-GB" sz="1100" b="0" i="0" u="none" strike="noStrike" cap="none" dirty="0">
                <a:solidFill>
                  <a:srgbClr val="000000"/>
                </a:solidFill>
                <a:effectLst/>
                <a:latin typeface="Arial"/>
                <a:ea typeface="Arial"/>
                <a:cs typeface="Arial"/>
                <a:sym typeface="Arial"/>
              </a:rPr>
              <a:t> offline modes; partner with telecoms for zero-rated data access to enable free data uploads from crisis zones.</a:t>
            </a:r>
          </a:p>
          <a:p>
            <a:pPr marL="158750" indent="0">
              <a:buNone/>
            </a:pPr>
            <a:r>
              <a:rPr lang="en-GB" sz="1100" b="1" i="0" u="none" strike="noStrike" cap="none" dirty="0">
                <a:solidFill>
                  <a:srgbClr val="000000"/>
                </a:solidFill>
                <a:effectLst/>
                <a:latin typeface="Arial"/>
                <a:ea typeface="Arial"/>
                <a:cs typeface="Arial"/>
                <a:sym typeface="Arial"/>
              </a:rPr>
              <a:t>Ethics and Stewardship</a:t>
            </a:r>
            <a:endParaRPr lang="en-GB" sz="1100" b="0" i="0" u="none" strike="noStrike" cap="none" dirty="0">
              <a:solidFill>
                <a:srgbClr val="000000"/>
              </a:solidFill>
              <a:effectLst/>
              <a:latin typeface="Arial"/>
              <a:ea typeface="Arial"/>
              <a:cs typeface="Arial"/>
              <a:sym typeface="Arial"/>
            </a:endParaRPr>
          </a:p>
          <a:p>
            <a:pPr lvl="0"/>
            <a:r>
              <a:rPr lang="en-GB" sz="1100" b="0" i="0" u="none" strike="noStrike" cap="none" dirty="0">
                <a:solidFill>
                  <a:srgbClr val="000000"/>
                </a:solidFill>
                <a:effectLst/>
                <a:latin typeface="Arial"/>
                <a:ea typeface="Arial"/>
                <a:cs typeface="Arial"/>
                <a:sym typeface="Arial"/>
              </a:rPr>
              <a:t>Dynamic, iterative consent; minimize sensitive data.</a:t>
            </a:r>
          </a:p>
          <a:p>
            <a:pPr lvl="0"/>
            <a:r>
              <a:rPr lang="en-GB" sz="1100" b="0" i="0" u="none" strike="noStrike" cap="none" dirty="0">
                <a:solidFill>
                  <a:srgbClr val="000000"/>
                </a:solidFill>
                <a:effectLst/>
                <a:latin typeface="Arial"/>
                <a:ea typeface="Arial"/>
                <a:cs typeface="Arial"/>
                <a:sym typeface="Arial"/>
              </a:rPr>
              <a:t>Duty-of-care protocols pre-mapped to referral partners.</a:t>
            </a:r>
          </a:p>
          <a:p>
            <a:pPr lvl="0"/>
            <a:r>
              <a:rPr lang="en-GB" sz="1100" b="0" i="0" u="none" strike="noStrike" cap="none" dirty="0">
                <a:solidFill>
                  <a:srgbClr val="000000"/>
                </a:solidFill>
                <a:effectLst/>
                <a:latin typeface="Arial"/>
                <a:ea typeface="Arial"/>
                <a:cs typeface="Arial"/>
                <a:sym typeface="Arial"/>
              </a:rPr>
              <a:t>Data retention limits; anonymization; secure hosting.</a:t>
            </a:r>
          </a:p>
          <a:p>
            <a:pPr lvl="0"/>
            <a:r>
              <a:rPr lang="en-GB" sz="1100" b="0" i="1" u="none" strike="noStrike" cap="none" dirty="0">
                <a:solidFill>
                  <a:srgbClr val="000000"/>
                </a:solidFill>
                <a:effectLst/>
                <a:latin typeface="Arial"/>
                <a:ea typeface="Arial"/>
                <a:cs typeface="Arial"/>
                <a:sym typeface="Arial"/>
              </a:rPr>
              <a:t>Ethical and Secure Data Governance: Develop regional child data protection frameworks inspired by GDPR (General Data </a:t>
            </a:r>
            <a:r>
              <a:rPr lang="en-GB" sz="1100" b="0" i="1" u="none" strike="noStrike" cap="none">
                <a:solidFill>
                  <a:srgbClr val="000000"/>
                </a:solidFill>
                <a:effectLst/>
                <a:latin typeface="Arial"/>
                <a:ea typeface="Arial"/>
                <a:cs typeface="Arial"/>
                <a:sym typeface="Arial"/>
              </a:rPr>
              <a:t>Protection Regulation) and </a:t>
            </a:r>
            <a:r>
              <a:rPr lang="en-GB" sz="1100" b="0" i="1" u="none" strike="noStrike" cap="none" dirty="0">
                <a:solidFill>
                  <a:srgbClr val="000000"/>
                </a:solidFill>
                <a:effectLst/>
                <a:latin typeface="Arial"/>
                <a:ea typeface="Arial"/>
                <a:cs typeface="Arial"/>
                <a:sym typeface="Arial"/>
              </a:rPr>
              <a:t>UNCRC GC25; Use anonymized, encrypted databases to protect sensitive child data.</a:t>
            </a:r>
            <a:endParaRPr lang="en-GB" sz="1100" b="0" i="0" u="none" strike="noStrike" cap="none" dirty="0">
              <a:solidFill>
                <a:srgbClr val="000000"/>
              </a:solidFill>
              <a:effectLst/>
              <a:latin typeface="Arial"/>
              <a:ea typeface="Arial"/>
              <a:cs typeface="Arial"/>
              <a:sym typeface="Arial"/>
            </a:endParaRPr>
          </a:p>
          <a:p>
            <a:pPr marL="158750" indent="0">
              <a:buNone/>
            </a:pPr>
            <a:r>
              <a:rPr lang="en-GB" sz="1100" b="1" i="0" u="none" strike="noStrike" cap="none" dirty="0">
                <a:solidFill>
                  <a:srgbClr val="000000"/>
                </a:solidFill>
                <a:effectLst/>
                <a:latin typeface="Arial"/>
                <a:ea typeface="Arial"/>
                <a:cs typeface="Arial"/>
                <a:sym typeface="Arial"/>
              </a:rPr>
              <a:t>Operations and Enablement</a:t>
            </a:r>
            <a:endParaRPr lang="en-GB" sz="1100" b="0" i="0" u="none" strike="noStrike" cap="none" dirty="0">
              <a:solidFill>
                <a:srgbClr val="000000"/>
              </a:solidFill>
              <a:effectLst/>
              <a:latin typeface="Arial"/>
              <a:ea typeface="Arial"/>
              <a:cs typeface="Arial"/>
              <a:sym typeface="Arial"/>
            </a:endParaRPr>
          </a:p>
          <a:p>
            <a:pPr lvl="0"/>
            <a:r>
              <a:rPr lang="en-GB" sz="1100" b="0" i="0" u="none" strike="noStrike" cap="none" dirty="0">
                <a:solidFill>
                  <a:srgbClr val="000000"/>
                </a:solidFill>
                <a:effectLst/>
                <a:latin typeface="Arial"/>
                <a:ea typeface="Arial"/>
                <a:cs typeface="Arial"/>
                <a:sym typeface="Arial"/>
              </a:rPr>
              <a:t>Budget for true costs: devices, airtime, training, security.</a:t>
            </a:r>
          </a:p>
          <a:p>
            <a:pPr lvl="0"/>
            <a:r>
              <a:rPr lang="en-GB" sz="1100" b="0" i="0" u="none" strike="noStrike" cap="none" dirty="0">
                <a:solidFill>
                  <a:srgbClr val="000000"/>
                </a:solidFill>
                <a:effectLst/>
                <a:latin typeface="Arial"/>
                <a:ea typeface="Arial"/>
                <a:cs typeface="Arial"/>
                <a:sym typeface="Arial"/>
              </a:rPr>
              <a:t>Arabic-first design, dialect sensitivity, co-created with communities.</a:t>
            </a:r>
          </a:p>
          <a:p>
            <a:pPr lvl="0"/>
            <a:r>
              <a:rPr lang="en-GB" sz="1100" b="0" i="1" u="none" strike="noStrike" cap="none" dirty="0">
                <a:solidFill>
                  <a:srgbClr val="000000"/>
                </a:solidFill>
                <a:effectLst/>
                <a:latin typeface="Arial"/>
                <a:ea typeface="Arial"/>
                <a:cs typeface="Arial"/>
                <a:sym typeface="Arial"/>
              </a:rPr>
              <a:t>Capacity Building: Train enumerators, caregivers, and researchers in digital literacy and ethical data collection; Embed ECD crisis modules in university curricula and humanitarian training programs.</a:t>
            </a:r>
            <a:endParaRPr lang="en-GB"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
        <p:nvSpPr>
          <p:cNvPr id="177" name="Google Shape;177;p3:notes">
            <a:extLst>
              <a:ext uri="{FF2B5EF4-FFF2-40B4-BE49-F238E27FC236}">
                <a16:creationId xmlns:a16="http://schemas.microsoft.com/office/drawing/2014/main" id="{AC6B35A0-2376-47E9-5E26-ADC7912E0E0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8340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a:extLst>
            <a:ext uri="{FF2B5EF4-FFF2-40B4-BE49-F238E27FC236}">
              <a16:creationId xmlns:a16="http://schemas.microsoft.com/office/drawing/2014/main" id="{016C532D-CBF2-70A7-162E-FA928A1C0EF9}"/>
            </a:ext>
          </a:extLst>
        </p:cNvPr>
        <p:cNvGrpSpPr/>
        <p:nvPr/>
      </p:nvGrpSpPr>
      <p:grpSpPr>
        <a:xfrm>
          <a:off x="0" y="0"/>
          <a:ext cx="0" cy="0"/>
          <a:chOff x="0" y="0"/>
          <a:chExt cx="0" cy="0"/>
        </a:xfrm>
      </p:grpSpPr>
      <p:sp>
        <p:nvSpPr>
          <p:cNvPr id="219" name="Google Shape;219;g101d5bc37dd_0_20:notes">
            <a:extLst>
              <a:ext uri="{FF2B5EF4-FFF2-40B4-BE49-F238E27FC236}">
                <a16:creationId xmlns:a16="http://schemas.microsoft.com/office/drawing/2014/main" id="{26F6AEA9-D0A4-04B1-CED4-E909B502650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101d5bc37dd_0_20:notes">
            <a:extLst>
              <a:ext uri="{FF2B5EF4-FFF2-40B4-BE49-F238E27FC236}">
                <a16:creationId xmlns:a16="http://schemas.microsoft.com/office/drawing/2014/main" id="{E958201E-914C-42B1-DE7B-BB3CEA4F422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GB" sz="1100" b="1" i="0" u="none" strike="noStrike" cap="none" dirty="0">
                <a:solidFill>
                  <a:srgbClr val="000000"/>
                </a:solidFill>
                <a:effectLst/>
                <a:latin typeface="Arial"/>
                <a:ea typeface="Arial"/>
                <a:cs typeface="Arial"/>
                <a:sym typeface="Arial"/>
              </a:rPr>
              <a:t>For policymakers:</a:t>
            </a:r>
            <a:endParaRPr lang="en-GB" sz="1100" b="0" i="0" u="none" strike="noStrike" cap="none" dirty="0">
              <a:solidFill>
                <a:srgbClr val="000000"/>
              </a:solidFill>
              <a:effectLst/>
              <a:latin typeface="Arial"/>
              <a:ea typeface="Arial"/>
              <a:cs typeface="Arial"/>
              <a:sym typeface="Arial"/>
            </a:endParaRPr>
          </a:p>
          <a:p>
            <a:pPr lvl="0"/>
            <a:r>
              <a:rPr lang="en-GB" sz="1100" b="0" i="0" u="none" strike="noStrike" cap="none" dirty="0">
                <a:solidFill>
                  <a:srgbClr val="000000"/>
                </a:solidFill>
                <a:effectLst/>
                <a:latin typeface="Arial"/>
                <a:ea typeface="Arial"/>
                <a:cs typeface="Arial"/>
                <a:sym typeface="Arial"/>
              </a:rPr>
              <a:t>Integrate digital ECD research strategies into national crisis response frameworks.</a:t>
            </a:r>
          </a:p>
          <a:p>
            <a:pPr lvl="0"/>
            <a:r>
              <a:rPr lang="en-GB" sz="1100" b="0" i="0" u="none" strike="noStrike" cap="none" dirty="0">
                <a:solidFill>
                  <a:srgbClr val="000000"/>
                </a:solidFill>
                <a:effectLst/>
                <a:latin typeface="Arial"/>
                <a:ea typeface="Arial"/>
                <a:cs typeface="Arial"/>
                <a:sym typeface="Arial"/>
              </a:rPr>
              <a:t>Mandate interoperable data standards across ministries and humanitarian partners.</a:t>
            </a:r>
          </a:p>
          <a:p>
            <a:pPr marL="158750" indent="0">
              <a:buNone/>
            </a:pPr>
            <a:r>
              <a:rPr lang="en-GB" sz="1100" b="1" i="0" u="none" strike="noStrike" cap="none" dirty="0">
                <a:solidFill>
                  <a:srgbClr val="000000"/>
                </a:solidFill>
                <a:effectLst/>
                <a:latin typeface="Arial"/>
                <a:ea typeface="Arial"/>
                <a:cs typeface="Arial"/>
                <a:sym typeface="Arial"/>
              </a:rPr>
              <a:t>For researchers:</a:t>
            </a:r>
            <a:endParaRPr lang="en-GB" sz="1100" b="0" i="0" u="none" strike="noStrike" cap="none" dirty="0">
              <a:solidFill>
                <a:srgbClr val="000000"/>
              </a:solidFill>
              <a:effectLst/>
              <a:latin typeface="Arial"/>
              <a:ea typeface="Arial"/>
              <a:cs typeface="Arial"/>
              <a:sym typeface="Arial"/>
            </a:endParaRPr>
          </a:p>
          <a:p>
            <a:pPr lvl="0"/>
            <a:r>
              <a:rPr lang="en-GB" sz="1100" b="0" i="0" u="none" strike="noStrike" cap="none" dirty="0">
                <a:solidFill>
                  <a:srgbClr val="000000"/>
                </a:solidFill>
                <a:effectLst/>
                <a:latin typeface="Arial"/>
                <a:ea typeface="Arial"/>
                <a:cs typeface="Arial"/>
                <a:sym typeface="Arial"/>
              </a:rPr>
              <a:t>Validate remote tools in crisis contexts; publish results openly.</a:t>
            </a:r>
          </a:p>
          <a:p>
            <a:pPr lvl="0"/>
            <a:r>
              <a:rPr lang="en-GB" sz="1100" b="0" i="0" u="none" strike="noStrike" cap="none" dirty="0">
                <a:solidFill>
                  <a:srgbClr val="000000"/>
                </a:solidFill>
                <a:effectLst/>
                <a:latin typeface="Arial"/>
                <a:ea typeface="Arial"/>
                <a:cs typeface="Arial"/>
                <a:sym typeface="Arial"/>
              </a:rPr>
              <a:t>Prioritize inclusion of marginalized, disconnected households in sampling frames.</a:t>
            </a:r>
          </a:p>
          <a:p>
            <a:pPr marL="158750" indent="0">
              <a:buNone/>
            </a:pPr>
            <a:r>
              <a:rPr lang="en-GB" sz="1100" b="1" i="0" u="none" strike="noStrike" cap="none" dirty="0">
                <a:solidFill>
                  <a:srgbClr val="000000"/>
                </a:solidFill>
                <a:effectLst/>
                <a:latin typeface="Arial"/>
                <a:ea typeface="Arial"/>
                <a:cs typeface="Arial"/>
                <a:sym typeface="Arial"/>
              </a:rPr>
              <a:t>For donors:</a:t>
            </a:r>
            <a:endParaRPr lang="en-GB" sz="1100" b="0" i="0" u="none" strike="noStrike" cap="none" dirty="0">
              <a:solidFill>
                <a:srgbClr val="000000"/>
              </a:solidFill>
              <a:effectLst/>
              <a:latin typeface="Arial"/>
              <a:ea typeface="Arial"/>
              <a:cs typeface="Arial"/>
              <a:sym typeface="Arial"/>
            </a:endParaRPr>
          </a:p>
          <a:p>
            <a:pPr lvl="0"/>
            <a:r>
              <a:rPr lang="en-GB" sz="1100" b="0" i="0" u="none" strike="noStrike" cap="none" dirty="0">
                <a:solidFill>
                  <a:srgbClr val="000000"/>
                </a:solidFill>
                <a:effectLst/>
                <a:latin typeface="Arial"/>
                <a:ea typeface="Arial"/>
                <a:cs typeface="Arial"/>
                <a:sym typeface="Arial"/>
              </a:rPr>
              <a:t>Fund long-term digital infrastructure, not just short project cycles.</a:t>
            </a:r>
          </a:p>
          <a:p>
            <a:pPr lvl="0"/>
            <a:r>
              <a:rPr lang="en-GB" sz="1100" b="0" i="0" u="none" strike="noStrike" cap="none" dirty="0">
                <a:solidFill>
                  <a:srgbClr val="000000"/>
                </a:solidFill>
                <a:effectLst/>
                <a:latin typeface="Arial"/>
                <a:ea typeface="Arial"/>
                <a:cs typeface="Arial"/>
                <a:sym typeface="Arial"/>
              </a:rPr>
              <a:t>Support regional data governance bodies for ECD in crisis.</a:t>
            </a:r>
          </a:p>
          <a:p>
            <a:pPr marL="158750" indent="0">
              <a:buNone/>
            </a:pPr>
            <a:r>
              <a:rPr lang="en-GB" sz="1100" b="1" i="0" u="none" strike="noStrike" cap="none" dirty="0">
                <a:solidFill>
                  <a:srgbClr val="000000"/>
                </a:solidFill>
                <a:effectLst/>
                <a:latin typeface="Arial"/>
                <a:ea typeface="Arial"/>
                <a:cs typeface="Arial"/>
                <a:sym typeface="Arial"/>
              </a:rPr>
              <a:t>Regional Data Collaboration</a:t>
            </a:r>
            <a:endParaRPr lang="en-GB" sz="1100" b="0" i="0" u="none" strike="noStrike" cap="none" dirty="0">
              <a:solidFill>
                <a:srgbClr val="000000"/>
              </a:solidFill>
              <a:effectLst/>
              <a:latin typeface="Arial"/>
              <a:ea typeface="Arial"/>
              <a:cs typeface="Arial"/>
              <a:sym typeface="Arial"/>
            </a:endParaRPr>
          </a:p>
          <a:p>
            <a:pPr lvl="0"/>
            <a:r>
              <a:rPr lang="en-GB" sz="1100" b="0" i="0" u="none" strike="noStrike" cap="none" dirty="0">
                <a:solidFill>
                  <a:srgbClr val="000000"/>
                </a:solidFill>
                <a:effectLst/>
                <a:latin typeface="Arial"/>
                <a:ea typeface="Arial"/>
                <a:cs typeface="Arial"/>
                <a:sym typeface="Arial"/>
              </a:rPr>
              <a:t>Launch an Arab Regional ECD Digital Research Hub to centralize datasets, enable cross-country comparisons, and support policy access (ANECD, 2024).</a:t>
            </a:r>
          </a:p>
          <a:p>
            <a:pPr lvl="0"/>
            <a:r>
              <a:rPr lang="en-GB" sz="1100" b="0" i="0" u="none" strike="noStrike" cap="none" dirty="0">
                <a:solidFill>
                  <a:srgbClr val="000000"/>
                </a:solidFill>
                <a:effectLst/>
                <a:latin typeface="Arial"/>
                <a:ea typeface="Arial"/>
                <a:cs typeface="Arial"/>
                <a:sym typeface="Arial"/>
              </a:rPr>
              <a:t>Link with Global Digital Compact and Moving Minds Alliance platforms to align with global standards.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562884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101d5bc37dd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101d5bc37dd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sz="1100" b="0" i="0" u="none" strike="noStrike" cap="none" dirty="0">
                <a:solidFill>
                  <a:srgbClr val="000000"/>
                </a:solidFill>
                <a:effectLst/>
                <a:latin typeface="Arial"/>
                <a:ea typeface="Arial"/>
                <a:cs typeface="Arial"/>
                <a:sym typeface="Arial"/>
              </a:rPr>
              <a:t>We cannot improve what we cannot see, and in crisis, what we cannot see, we cannot save.</a:t>
            </a:r>
          </a:p>
          <a:p>
            <a:pPr lvl="0"/>
            <a:r>
              <a:rPr lang="en-GB" sz="1100" b="0" i="0" u="none" strike="noStrike" cap="none" dirty="0">
                <a:solidFill>
                  <a:srgbClr val="000000"/>
                </a:solidFill>
                <a:effectLst/>
                <a:latin typeface="Arial"/>
                <a:ea typeface="Arial"/>
                <a:cs typeface="Arial"/>
                <a:sym typeface="Arial"/>
              </a:rPr>
              <a:t>Arab region faces complex crises affecting ECD.</a:t>
            </a:r>
          </a:p>
          <a:p>
            <a:pPr lvl="0"/>
            <a:r>
              <a:rPr lang="en-GB" sz="1100" b="0" i="0" u="none" strike="noStrike" cap="none" dirty="0">
                <a:solidFill>
                  <a:srgbClr val="000000"/>
                </a:solidFill>
                <a:effectLst/>
                <a:latin typeface="Arial"/>
                <a:ea typeface="Arial"/>
                <a:cs typeface="Arial"/>
                <a:sym typeface="Arial"/>
              </a:rPr>
              <a:t>Digital tools can work, but equity, offline capabilities, and localization are key.</a:t>
            </a:r>
          </a:p>
          <a:p>
            <a:r>
              <a:rPr lang="en-GB" sz="1100" b="0" i="0" u="none" strike="noStrike" cap="none" dirty="0">
                <a:solidFill>
                  <a:srgbClr val="000000"/>
                </a:solidFill>
                <a:effectLst/>
                <a:latin typeface="Arial"/>
                <a:ea typeface="Arial"/>
                <a:cs typeface="Arial"/>
                <a:sym typeface="Arial"/>
              </a:rPr>
              <a:t>Collaboration and governance are essential for scaling digital ECD research.</a:t>
            </a:r>
          </a:p>
          <a:p>
            <a:r>
              <a:rPr lang="en-GB" sz="1100" b="0" i="0" u="none" strike="noStrike" cap="none" dirty="0">
                <a:solidFill>
                  <a:srgbClr val="000000"/>
                </a:solidFill>
                <a:effectLst/>
                <a:latin typeface="Arial"/>
                <a:ea typeface="Arial"/>
                <a:cs typeface="Arial"/>
                <a:sym typeface="Arial"/>
              </a:rPr>
              <a:t>Contribute to the collaborative effort to make every child in crisis visible in our data, our policies, and our future.</a:t>
            </a:r>
          </a:p>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a:extLst>
            <a:ext uri="{FF2B5EF4-FFF2-40B4-BE49-F238E27FC236}">
              <a16:creationId xmlns:a16="http://schemas.microsoft.com/office/drawing/2014/main" id="{2F67946D-9061-D5E6-6843-D6003271DA07}"/>
            </a:ext>
          </a:extLst>
        </p:cNvPr>
        <p:cNvGrpSpPr/>
        <p:nvPr/>
      </p:nvGrpSpPr>
      <p:grpSpPr>
        <a:xfrm>
          <a:off x="0" y="0"/>
          <a:ext cx="0" cy="0"/>
          <a:chOff x="0" y="0"/>
          <a:chExt cx="0" cy="0"/>
        </a:xfrm>
      </p:grpSpPr>
      <p:sp>
        <p:nvSpPr>
          <p:cNvPr id="297" name="Google Shape;297;p6:notes">
            <a:extLst>
              <a:ext uri="{FF2B5EF4-FFF2-40B4-BE49-F238E27FC236}">
                <a16:creationId xmlns:a16="http://schemas.microsoft.com/office/drawing/2014/main" id="{C5C7E1A0-6FFD-A8E1-E92B-3CAD0E59B39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8" name="Google Shape;298;p6:notes">
            <a:extLst>
              <a:ext uri="{FF2B5EF4-FFF2-40B4-BE49-F238E27FC236}">
                <a16:creationId xmlns:a16="http://schemas.microsoft.com/office/drawing/2014/main" id="{5DEB1217-B36B-4752-184E-AB11C6ED16F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900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9" name="Google Shape;33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sz="1100" b="0" i="1" u="none" strike="noStrike" cap="none" dirty="0">
                <a:solidFill>
                  <a:srgbClr val="000000"/>
                </a:solidFill>
                <a:effectLst/>
                <a:latin typeface="Arial"/>
                <a:ea typeface="Arial"/>
                <a:cs typeface="Arial"/>
                <a:sym typeface="Arial"/>
              </a:rPr>
              <a:t>Imagine being four years old, living in a tented settlement on the outskirts of Beirut. You haven’t seen a doctor in over a year, your preschool shut down months ago, and your parents, struggling to survive Lebanon’s economic collapse, can’t afford to feed you three meals a day. Now imagine that, to the outside world, you don’t even exist.</a:t>
            </a:r>
            <a:endParaRPr lang="en-GB"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This is the reality for thousands of young children in Lebanon today. A 2023 report by the Arab Network for Early Childhood (ANECD) reveals that during Lebanon’s multidimensional crisis, the youngest and most vulnerable, especially those in refugee camps and informal settlements, are systematically excluded from research and policy due to data collection barriers. Their developmental delays, trauma, and hunger go undocumented, making their needs invisible to decision-makers and donors.</a:t>
            </a:r>
          </a:p>
        </p:txBody>
      </p:sp>
      <p:sp>
        <p:nvSpPr>
          <p:cNvPr id="166" name="Google Shape;16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a:extLst>
            <a:ext uri="{FF2B5EF4-FFF2-40B4-BE49-F238E27FC236}">
              <a16:creationId xmlns:a16="http://schemas.microsoft.com/office/drawing/2014/main" id="{92267292-D218-073D-12B6-B377F4E9BF2F}"/>
            </a:ext>
          </a:extLst>
        </p:cNvPr>
        <p:cNvGrpSpPr/>
        <p:nvPr/>
      </p:nvGrpSpPr>
      <p:grpSpPr>
        <a:xfrm>
          <a:off x="0" y="0"/>
          <a:ext cx="0" cy="0"/>
          <a:chOff x="0" y="0"/>
          <a:chExt cx="0" cy="0"/>
        </a:xfrm>
      </p:grpSpPr>
      <p:sp>
        <p:nvSpPr>
          <p:cNvPr id="259" name="Google Shape;259;g101d5bc37dd_0_62:notes">
            <a:extLst>
              <a:ext uri="{FF2B5EF4-FFF2-40B4-BE49-F238E27FC236}">
                <a16:creationId xmlns:a16="http://schemas.microsoft.com/office/drawing/2014/main" id="{DBF1794B-CC9D-A1C0-2F20-A9BC16E815B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101d5bc37dd_0_62:notes">
            <a:extLst>
              <a:ext uri="{FF2B5EF4-FFF2-40B4-BE49-F238E27FC236}">
                <a16:creationId xmlns:a16="http://schemas.microsoft.com/office/drawing/2014/main" id="{D7C9F575-8692-B6E4-BA17-57BAEC10277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sz="1100" b="0" i="0" u="none" strike="noStrike" cap="none" dirty="0">
                <a:solidFill>
                  <a:srgbClr val="000000"/>
                </a:solidFill>
                <a:effectLst/>
                <a:latin typeface="Arial"/>
                <a:ea typeface="Arial"/>
                <a:cs typeface="Arial"/>
                <a:sym typeface="Arial"/>
              </a:rPr>
              <a:t>This is the core challenge of </a:t>
            </a:r>
            <a:r>
              <a:rPr lang="en-GB" sz="1100" b="0" i="0" u="sng" strike="noStrike" cap="none" dirty="0">
                <a:solidFill>
                  <a:srgbClr val="000000"/>
                </a:solidFill>
                <a:effectLst/>
                <a:latin typeface="Arial"/>
                <a:ea typeface="Arial"/>
                <a:cs typeface="Arial"/>
                <a:sym typeface="Arial"/>
              </a:rPr>
              <a:t>evidence invisibility</a:t>
            </a:r>
            <a:r>
              <a:rPr lang="en-GB" sz="1100" b="0" i="0" u="none" strike="noStrike" cap="none" dirty="0">
                <a:solidFill>
                  <a:srgbClr val="000000"/>
                </a:solidFill>
                <a:effectLst/>
                <a:latin typeface="Arial"/>
                <a:ea typeface="Arial"/>
                <a:cs typeface="Arial"/>
                <a:sym typeface="Arial"/>
              </a:rPr>
              <a:t> in ECD crisis research. Crises don’t just disrupt services; they reshape childhood itself. When we move research into digital spaces, we gain reach but risk losing the very children who most need to be seen. </a:t>
            </a:r>
          </a:p>
          <a:p>
            <a:r>
              <a:rPr lang="en-GB" sz="1100" b="0" i="0" u="none" strike="noStrike" cap="none" dirty="0">
                <a:solidFill>
                  <a:srgbClr val="000000"/>
                </a:solidFill>
                <a:effectLst/>
                <a:latin typeface="Arial"/>
                <a:ea typeface="Arial"/>
                <a:cs typeface="Arial"/>
                <a:sym typeface="Arial"/>
              </a:rPr>
              <a:t>Without overcoming digital barriers, we cannot close the gap between research and policy in the Arab region, and underserved children remain unseen.</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941777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GB" sz="1100" b="0" i="0" u="none" strike="noStrike" cap="none" dirty="0">
                <a:solidFill>
                  <a:srgbClr val="000000"/>
                </a:solidFill>
                <a:effectLst/>
                <a:latin typeface="Arial"/>
                <a:ea typeface="Arial"/>
                <a:cs typeface="Arial"/>
                <a:sym typeface="Arial"/>
              </a:rPr>
              <a:t>Drawing from global research and MENA signals:</a:t>
            </a:r>
          </a:p>
          <a:p>
            <a:pPr lvl="0"/>
            <a:r>
              <a:rPr lang="en-GB" sz="1100" b="1" i="0" u="none" strike="noStrike" cap="none" dirty="0">
                <a:solidFill>
                  <a:srgbClr val="000000"/>
                </a:solidFill>
                <a:effectLst/>
                <a:latin typeface="Arial"/>
                <a:ea typeface="Arial"/>
                <a:cs typeface="Arial"/>
                <a:sym typeface="Arial"/>
              </a:rPr>
              <a:t>Volatile access:</a:t>
            </a:r>
            <a:r>
              <a:rPr lang="en-GB" sz="1100" b="0" i="0" u="none" strike="noStrike" cap="none" dirty="0">
                <a:solidFill>
                  <a:srgbClr val="000000"/>
                </a:solidFill>
                <a:effectLst/>
                <a:latin typeface="Arial"/>
                <a:ea typeface="Arial"/>
                <a:cs typeface="Arial"/>
                <a:sym typeface="Arial"/>
              </a:rPr>
              <a:t> Electricity, devices, and bandwidth fluctuate; airtime costs can derail fieldwork.</a:t>
            </a:r>
          </a:p>
          <a:p>
            <a:pPr lvl="0"/>
            <a:r>
              <a:rPr lang="en-GB" sz="1100" b="1" i="0" u="none" strike="noStrike" cap="none" dirty="0">
                <a:solidFill>
                  <a:srgbClr val="000000"/>
                </a:solidFill>
                <a:effectLst/>
                <a:latin typeface="Arial"/>
                <a:ea typeface="Arial"/>
                <a:cs typeface="Arial"/>
                <a:sym typeface="Arial"/>
              </a:rPr>
              <a:t>Ecology of stress:</a:t>
            </a:r>
            <a:r>
              <a:rPr lang="en-GB" sz="1100" b="0" i="0" u="none" strike="noStrike" cap="none" dirty="0">
                <a:solidFill>
                  <a:srgbClr val="000000"/>
                </a:solidFill>
                <a:effectLst/>
                <a:latin typeface="Arial"/>
                <a:ea typeface="Arial"/>
                <a:cs typeface="Arial"/>
                <a:sym typeface="Arial"/>
              </a:rPr>
              <a:t> Displacement, caregiver burden, and household crowding affect participation and child performance on tasks.</a:t>
            </a:r>
          </a:p>
          <a:p>
            <a:pPr lvl="0"/>
            <a:r>
              <a:rPr lang="en-GB" sz="1100" b="1" i="0" u="none" strike="noStrike" cap="none" dirty="0">
                <a:solidFill>
                  <a:srgbClr val="000000"/>
                </a:solidFill>
                <a:effectLst/>
                <a:latin typeface="Arial"/>
                <a:ea typeface="Arial"/>
                <a:cs typeface="Arial"/>
                <a:sym typeface="Arial"/>
              </a:rPr>
              <a:t>Ethics at the edge:</a:t>
            </a:r>
            <a:r>
              <a:rPr lang="en-GB" sz="1100" b="0" i="0" u="none" strike="noStrike" cap="none" dirty="0">
                <a:solidFill>
                  <a:srgbClr val="000000"/>
                </a:solidFill>
                <a:effectLst/>
                <a:latin typeface="Arial"/>
                <a:ea typeface="Arial"/>
                <a:cs typeface="Arial"/>
                <a:sym typeface="Arial"/>
              </a:rPr>
              <a:t> Duty-of-care, consent, and safeguarding risks escalate in fragile settings.</a:t>
            </a:r>
          </a:p>
          <a:p>
            <a:pPr lvl="0"/>
            <a:r>
              <a:rPr lang="en-GB" sz="1100" b="1" i="0" u="none" strike="noStrike" cap="none" dirty="0">
                <a:solidFill>
                  <a:srgbClr val="000000"/>
                </a:solidFill>
                <a:effectLst/>
                <a:latin typeface="Arial"/>
                <a:ea typeface="Arial"/>
                <a:cs typeface="Arial"/>
                <a:sym typeface="Arial"/>
              </a:rPr>
              <a:t>System fragmentation:</a:t>
            </a:r>
            <a:r>
              <a:rPr lang="en-GB" sz="1100" b="0" i="0" u="none" strike="noStrike" cap="none" dirty="0">
                <a:solidFill>
                  <a:srgbClr val="000000"/>
                </a:solidFill>
                <a:effectLst/>
                <a:latin typeface="Arial"/>
                <a:ea typeface="Arial"/>
                <a:cs typeface="Arial"/>
                <a:sym typeface="Arial"/>
              </a:rPr>
              <a:t> Multiple, siloed platforms with incompatible data standards block regional synthesis.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dirty="0">
                <a:solidFill>
                  <a:srgbClr val="000000"/>
                </a:solidFill>
                <a:effectLst/>
                <a:latin typeface="Arial"/>
                <a:ea typeface="Arial"/>
                <a:cs typeface="Arial"/>
                <a:sym typeface="Arial"/>
              </a:rPr>
              <a:t>These conditions make crisis-context digital research fundamentally different from standard settings. Tools and protocols can’t just be copied from stable environments.</a:t>
            </a:r>
          </a:p>
          <a:p>
            <a:pPr marL="158750" lvl="0" indent="0">
              <a:buNone/>
            </a:pPr>
            <a:endParaRPr lang="en-GB"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
        <p:nvSpPr>
          <p:cNvPr id="177" name="Google Shape;17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01d5bc37dd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101d5bc37dd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1" i="0" u="none" strike="noStrike" cap="none" dirty="0">
                <a:solidFill>
                  <a:srgbClr val="000000"/>
                </a:solidFill>
                <a:effectLst/>
                <a:latin typeface="Arial"/>
                <a:ea typeface="Arial"/>
                <a:cs typeface="Arial"/>
                <a:sym typeface="Arial"/>
              </a:rPr>
              <a:t>A. Access and Equity</a:t>
            </a:r>
            <a:endParaRPr lang="en-GB" sz="1100" b="0" i="0" u="none" strike="noStrike" cap="none" dirty="0">
              <a:solidFill>
                <a:srgbClr val="000000"/>
              </a:solidFill>
              <a:effectLst/>
              <a:latin typeface="Arial"/>
              <a:ea typeface="Arial"/>
              <a:cs typeface="Arial"/>
              <a:sym typeface="Arial"/>
            </a:endParaRPr>
          </a:p>
          <a:p>
            <a:pPr lvl="0"/>
            <a:r>
              <a:rPr lang="en-GB" sz="1100" b="0" i="0" u="none" strike="noStrike" cap="none" dirty="0">
                <a:solidFill>
                  <a:srgbClr val="000000"/>
                </a:solidFill>
                <a:effectLst/>
                <a:latin typeface="Arial"/>
                <a:ea typeface="Arial"/>
                <a:cs typeface="Arial"/>
                <a:sym typeface="Arial"/>
              </a:rPr>
              <a:t>Households without smartphones, women with restricted phone access, and displaced families are underrepresented.</a:t>
            </a:r>
          </a:p>
          <a:p>
            <a:pPr lvl="0"/>
            <a:r>
              <a:rPr lang="en-GB" sz="1100" b="0" i="0" u="none" strike="noStrike" cap="none" dirty="0">
                <a:solidFill>
                  <a:srgbClr val="000000"/>
                </a:solidFill>
                <a:effectLst/>
                <a:latin typeface="Arial"/>
                <a:ea typeface="Arial"/>
                <a:cs typeface="Arial"/>
                <a:sym typeface="Arial"/>
              </a:rPr>
              <a:t>In 2023, only 14% of children in Africa had reliable internet access (UNICEF/UNESCO 2024); MENA rural–urban disparities mirror this (UNESCO, 2022).</a:t>
            </a:r>
          </a:p>
          <a:p>
            <a:r>
              <a:rPr lang="en-GB" sz="1100" b="0" i="0" u="none" strike="noStrike" cap="none" dirty="0">
                <a:solidFill>
                  <a:srgbClr val="000000"/>
                </a:solidFill>
                <a:effectLst/>
                <a:latin typeface="Arial"/>
                <a:ea typeface="Arial"/>
                <a:cs typeface="Arial"/>
                <a:sym typeface="Arial"/>
              </a:rPr>
              <a:t>Gender norms further restrict access: women and girls in conservative or displaced communities often lack personal device access, limiting caregiver participation in digital surveys and child assessments.</a:t>
            </a:r>
          </a:p>
          <a:p>
            <a:r>
              <a:rPr lang="en-GB" sz="1100" b="1" i="0" u="none" strike="noStrike" cap="none" dirty="0">
                <a:solidFill>
                  <a:srgbClr val="000000"/>
                </a:solidFill>
                <a:effectLst/>
                <a:latin typeface="Arial"/>
                <a:ea typeface="Arial"/>
                <a:cs typeface="Arial"/>
                <a:sym typeface="Arial"/>
              </a:rPr>
              <a:t>Response:</a:t>
            </a:r>
            <a:r>
              <a:rPr lang="en-GB" sz="1100" b="0" i="0" u="none" strike="noStrike" cap="none" dirty="0">
                <a:solidFill>
                  <a:srgbClr val="000000"/>
                </a:solidFill>
                <a:effectLst/>
                <a:latin typeface="Arial"/>
                <a:ea typeface="Arial"/>
                <a:cs typeface="Arial"/>
                <a:sym typeface="Arial"/>
              </a:rPr>
              <a:t> Multimodal stack (SMS/USSD, IVR, WhatsApp, radio) + offline kits, community Wi-Fi hubs, airtime/device subsidies.</a:t>
            </a:r>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a:extLst>
            <a:ext uri="{FF2B5EF4-FFF2-40B4-BE49-F238E27FC236}">
              <a16:creationId xmlns:a16="http://schemas.microsoft.com/office/drawing/2014/main" id="{655E7CB8-060E-E02E-D8A1-1D08F4A83A00}"/>
            </a:ext>
          </a:extLst>
        </p:cNvPr>
        <p:cNvGrpSpPr/>
        <p:nvPr/>
      </p:nvGrpSpPr>
      <p:grpSpPr>
        <a:xfrm>
          <a:off x="0" y="0"/>
          <a:ext cx="0" cy="0"/>
          <a:chOff x="0" y="0"/>
          <a:chExt cx="0" cy="0"/>
        </a:xfrm>
      </p:grpSpPr>
      <p:sp>
        <p:nvSpPr>
          <p:cNvPr id="186" name="Google Shape;186;g101d5bc37dd_0_5:notes">
            <a:extLst>
              <a:ext uri="{FF2B5EF4-FFF2-40B4-BE49-F238E27FC236}">
                <a16:creationId xmlns:a16="http://schemas.microsoft.com/office/drawing/2014/main" id="{1EF26D2D-D8EA-E149-1606-255D5909549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101d5bc37dd_0_5:notes">
            <a:extLst>
              <a:ext uri="{FF2B5EF4-FFF2-40B4-BE49-F238E27FC236}">
                <a16:creationId xmlns:a16="http://schemas.microsoft.com/office/drawing/2014/main" id="{285BD32D-00E4-319B-AF04-FCD8D6DE5FF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GB" sz="1100" b="1" i="0" u="none" strike="noStrike" cap="none" dirty="0">
                <a:solidFill>
                  <a:srgbClr val="000000"/>
                </a:solidFill>
                <a:effectLst/>
                <a:latin typeface="Arial"/>
                <a:ea typeface="Arial"/>
                <a:cs typeface="Arial"/>
                <a:sym typeface="Arial"/>
              </a:rPr>
              <a:t>B. Measurement Validity</a:t>
            </a:r>
            <a:endParaRPr lang="en-GB" sz="1100" b="0" i="0" u="none" strike="noStrike" cap="none" dirty="0">
              <a:solidFill>
                <a:srgbClr val="000000"/>
              </a:solidFill>
              <a:effectLst/>
              <a:latin typeface="Arial"/>
              <a:ea typeface="Arial"/>
              <a:cs typeface="Arial"/>
              <a:sym typeface="Arial"/>
            </a:endParaRPr>
          </a:p>
          <a:p>
            <a:pPr lvl="0"/>
            <a:r>
              <a:rPr lang="en-GB" sz="1100" b="0" i="0" u="none" strike="noStrike" cap="none" dirty="0">
                <a:solidFill>
                  <a:srgbClr val="000000"/>
                </a:solidFill>
                <a:effectLst/>
                <a:latin typeface="Arial"/>
                <a:ea typeface="Arial"/>
                <a:cs typeface="Arial"/>
                <a:sym typeface="Arial"/>
              </a:rPr>
              <a:t>Socio-emotional and interaction measures degrade remotely; home noise and caregiver prompting bias results (Brookings, 2023).</a:t>
            </a:r>
          </a:p>
          <a:p>
            <a:r>
              <a:rPr lang="en-GB" sz="1100" b="1" i="0" u="none" strike="noStrike" cap="none" dirty="0">
                <a:solidFill>
                  <a:srgbClr val="000000"/>
                </a:solidFill>
                <a:effectLst/>
                <a:latin typeface="Arial"/>
                <a:ea typeface="Arial"/>
                <a:cs typeface="Arial"/>
                <a:sym typeface="Arial"/>
              </a:rPr>
              <a:t>Response:</a:t>
            </a:r>
            <a:r>
              <a:rPr lang="en-GB" sz="1100" b="0" i="0" u="none" strike="noStrike" cap="none" dirty="0">
                <a:solidFill>
                  <a:srgbClr val="000000"/>
                </a:solidFill>
                <a:effectLst/>
                <a:latin typeface="Arial"/>
                <a:ea typeface="Arial"/>
                <a:cs typeface="Arial"/>
                <a:sym typeface="Arial"/>
              </a:rPr>
              <a:t> Cross-validate remote vs. in-person tools, use short audio-first tasks, add attention checks, and publish psychometric results.</a:t>
            </a:r>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165989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a:extLst>
            <a:ext uri="{FF2B5EF4-FFF2-40B4-BE49-F238E27FC236}">
              <a16:creationId xmlns:a16="http://schemas.microsoft.com/office/drawing/2014/main" id="{BAB6E5D1-4D62-0BCF-8129-5AFC2737027B}"/>
            </a:ext>
          </a:extLst>
        </p:cNvPr>
        <p:cNvGrpSpPr/>
        <p:nvPr/>
      </p:nvGrpSpPr>
      <p:grpSpPr>
        <a:xfrm>
          <a:off x="0" y="0"/>
          <a:ext cx="0" cy="0"/>
          <a:chOff x="0" y="0"/>
          <a:chExt cx="0" cy="0"/>
        </a:xfrm>
      </p:grpSpPr>
      <p:sp>
        <p:nvSpPr>
          <p:cNvPr id="186" name="Google Shape;186;g101d5bc37dd_0_5:notes">
            <a:extLst>
              <a:ext uri="{FF2B5EF4-FFF2-40B4-BE49-F238E27FC236}">
                <a16:creationId xmlns:a16="http://schemas.microsoft.com/office/drawing/2014/main" id="{DBCBC48C-32F9-4DE4-5AC3-C1084E4CA72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101d5bc37dd_0_5:notes">
            <a:extLst>
              <a:ext uri="{FF2B5EF4-FFF2-40B4-BE49-F238E27FC236}">
                <a16:creationId xmlns:a16="http://schemas.microsoft.com/office/drawing/2014/main" id="{6C2316CA-D858-6E34-68FF-EBE6F0BA026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GB" sz="1100" b="1" i="0" u="none" strike="noStrike" cap="none" dirty="0">
                <a:solidFill>
                  <a:srgbClr val="000000"/>
                </a:solidFill>
                <a:effectLst/>
                <a:latin typeface="Arial"/>
                <a:ea typeface="Arial"/>
                <a:cs typeface="Arial"/>
                <a:sym typeface="Arial"/>
              </a:rPr>
              <a:t>C. Safeguarding, Consent and Data Protection</a:t>
            </a:r>
            <a:endParaRPr lang="en-GB" sz="1100" b="0" i="0" u="none" strike="noStrike" cap="none" dirty="0">
              <a:solidFill>
                <a:srgbClr val="000000"/>
              </a:solidFill>
              <a:effectLst/>
              <a:latin typeface="Arial"/>
              <a:ea typeface="Arial"/>
              <a:cs typeface="Arial"/>
              <a:sym typeface="Arial"/>
            </a:endParaRPr>
          </a:p>
          <a:p>
            <a:pPr lvl="0"/>
            <a:r>
              <a:rPr lang="en-GB" sz="1100" b="0" i="0" u="none" strike="noStrike" cap="none" dirty="0">
                <a:solidFill>
                  <a:srgbClr val="000000"/>
                </a:solidFill>
                <a:effectLst/>
                <a:latin typeface="Arial"/>
                <a:ea typeface="Arial"/>
                <a:cs typeface="Arial"/>
                <a:sym typeface="Arial"/>
              </a:rPr>
              <a:t>Sensitive data travels over consumer apps with limited security in high-risk contexts (UNCRC General Comment No. 25, 2021).</a:t>
            </a:r>
          </a:p>
          <a:p>
            <a:r>
              <a:rPr lang="en-GB" sz="1100" b="1" i="0" u="none" strike="noStrike" cap="none" dirty="0">
                <a:solidFill>
                  <a:srgbClr val="000000"/>
                </a:solidFill>
                <a:effectLst/>
                <a:latin typeface="Arial"/>
                <a:ea typeface="Arial"/>
                <a:cs typeface="Arial"/>
                <a:sym typeface="Arial"/>
              </a:rPr>
              <a:t>Response:</a:t>
            </a:r>
            <a:r>
              <a:rPr lang="en-GB" sz="1100" b="0" i="0" u="none" strike="noStrike" cap="none" dirty="0">
                <a:solidFill>
                  <a:srgbClr val="000000"/>
                </a:solidFill>
                <a:effectLst/>
                <a:latin typeface="Arial"/>
                <a:ea typeface="Arial"/>
                <a:cs typeface="Arial"/>
                <a:sym typeface="Arial"/>
              </a:rPr>
              <a:t> Trauma-informed consent in plain Arabic, encryption end-to-end, local hosting where feasible, and GDPR/UNCRC GC25–aligned governance.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484970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a:extLst>
            <a:ext uri="{FF2B5EF4-FFF2-40B4-BE49-F238E27FC236}">
              <a16:creationId xmlns:a16="http://schemas.microsoft.com/office/drawing/2014/main" id="{FB17D3A3-9162-710F-36C2-8361955B81A9}"/>
            </a:ext>
          </a:extLst>
        </p:cNvPr>
        <p:cNvGrpSpPr/>
        <p:nvPr/>
      </p:nvGrpSpPr>
      <p:grpSpPr>
        <a:xfrm>
          <a:off x="0" y="0"/>
          <a:ext cx="0" cy="0"/>
          <a:chOff x="0" y="0"/>
          <a:chExt cx="0" cy="0"/>
        </a:xfrm>
      </p:grpSpPr>
      <p:sp>
        <p:nvSpPr>
          <p:cNvPr id="186" name="Google Shape;186;g101d5bc37dd_0_5:notes">
            <a:extLst>
              <a:ext uri="{FF2B5EF4-FFF2-40B4-BE49-F238E27FC236}">
                <a16:creationId xmlns:a16="http://schemas.microsoft.com/office/drawing/2014/main" id="{97D1B6F4-CE1D-5A9E-ADC5-64904545C68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101d5bc37dd_0_5:notes">
            <a:extLst>
              <a:ext uri="{FF2B5EF4-FFF2-40B4-BE49-F238E27FC236}">
                <a16:creationId xmlns:a16="http://schemas.microsoft.com/office/drawing/2014/main" id="{4039F4A3-C052-B881-9270-8E7F82EAE7C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GB" sz="1100" b="1" i="0" u="none" strike="noStrike" cap="none" dirty="0">
                <a:solidFill>
                  <a:srgbClr val="000000"/>
                </a:solidFill>
                <a:effectLst/>
                <a:latin typeface="Arial"/>
                <a:ea typeface="Arial"/>
                <a:cs typeface="Arial"/>
                <a:sym typeface="Arial"/>
              </a:rPr>
              <a:t>D. Practitioner Capacity and Coordination</a:t>
            </a:r>
            <a:endParaRPr lang="en-GB" sz="1100" b="0" i="0" u="none" strike="noStrike" cap="none" dirty="0">
              <a:solidFill>
                <a:srgbClr val="000000"/>
              </a:solidFill>
              <a:effectLst/>
              <a:latin typeface="Arial"/>
              <a:ea typeface="Arial"/>
              <a:cs typeface="Arial"/>
              <a:sym typeface="Arial"/>
            </a:endParaRPr>
          </a:p>
          <a:p>
            <a:pPr lvl="0"/>
            <a:r>
              <a:rPr lang="en-GB" sz="1100" b="0" i="0" u="none" strike="noStrike" cap="none" dirty="0">
                <a:solidFill>
                  <a:srgbClr val="000000"/>
                </a:solidFill>
                <a:effectLst/>
                <a:latin typeface="Arial"/>
                <a:ea typeface="Arial"/>
                <a:cs typeface="Arial"/>
                <a:sym typeface="Arial"/>
              </a:rPr>
              <a:t>Many field staff lack ICT and ethics training for remote tools.</a:t>
            </a:r>
          </a:p>
          <a:p>
            <a:pPr lvl="0"/>
            <a:r>
              <a:rPr lang="en-GB" sz="1100" b="0" i="0" u="none" strike="noStrike" cap="none" dirty="0">
                <a:solidFill>
                  <a:srgbClr val="000000"/>
                </a:solidFill>
                <a:effectLst/>
                <a:latin typeface="Arial"/>
                <a:ea typeface="Arial"/>
                <a:cs typeface="Arial"/>
                <a:sym typeface="Arial"/>
              </a:rPr>
              <a:t>Standardized Rapid Monitoring (SRM) findings are rarely linked to humanitarian platforms like UNHCR’s PRIMES or OCHA’s HDX.</a:t>
            </a:r>
          </a:p>
          <a:p>
            <a:r>
              <a:rPr lang="en-GB" sz="1100" b="1" i="0" u="none" strike="noStrike" cap="none" dirty="0">
                <a:solidFill>
                  <a:srgbClr val="000000"/>
                </a:solidFill>
                <a:effectLst/>
                <a:latin typeface="Arial"/>
                <a:ea typeface="Arial"/>
                <a:cs typeface="Arial"/>
                <a:sym typeface="Arial"/>
              </a:rPr>
              <a:t>Response:</a:t>
            </a:r>
            <a:r>
              <a:rPr lang="en-GB" sz="1100" b="0" i="0" u="none" strike="noStrike" cap="none" dirty="0">
                <a:solidFill>
                  <a:srgbClr val="000000"/>
                </a:solidFill>
                <a:effectLst/>
                <a:latin typeface="Arial"/>
                <a:ea typeface="Arial"/>
                <a:cs typeface="Arial"/>
                <a:sym typeface="Arial"/>
              </a:rPr>
              <a:t> Modular, just-in-time training + mentorship; common data dictionaries and APIs for interoperability.</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386781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01d5bc37d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01d5bc37d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sz="1200" b="0" i="0" u="none" strike="noStrike" cap="none" dirty="0">
                <a:solidFill>
                  <a:srgbClr val="000000"/>
                </a:solidFill>
                <a:effectLst/>
                <a:latin typeface="Arial"/>
                <a:ea typeface="Arial"/>
                <a:cs typeface="Arial"/>
                <a:sym typeface="Arial"/>
              </a:rPr>
              <a:t>The Arab region faces a unique convergence of crises—armed conflict, displacement, economic collapse, and climate stress—that disproportionately affect young children. As of 2024, over </a:t>
            </a:r>
            <a:r>
              <a:rPr lang="en-GB" sz="1200" b="1" i="0" u="none" strike="noStrike" cap="none" dirty="0">
                <a:solidFill>
                  <a:srgbClr val="000000"/>
                </a:solidFill>
                <a:effectLst/>
                <a:latin typeface="Arial"/>
                <a:ea typeface="Arial"/>
                <a:cs typeface="Arial"/>
                <a:sym typeface="Arial"/>
              </a:rPr>
              <a:t>71 million children under age five</a:t>
            </a:r>
            <a:r>
              <a:rPr lang="en-GB" sz="1200" b="0" i="0" u="none" strike="noStrike" cap="none" dirty="0">
                <a:solidFill>
                  <a:srgbClr val="000000"/>
                </a:solidFill>
                <a:effectLst/>
                <a:latin typeface="Arial"/>
                <a:ea typeface="Arial"/>
                <a:cs typeface="Arial"/>
                <a:sym typeface="Arial"/>
              </a:rPr>
              <a:t> globally have never known life outside conflict, with a significant concentration in the Middle East and North Africa (MENA). In countries like Syria, Yemen, Lebanon, and Palestine, early childhood development (ECD) systems are fragmented, underfunded, and digitally under-resourced.</a:t>
            </a:r>
          </a:p>
          <a:p>
            <a:endParaRPr lang="en-GB" sz="1200" b="0" i="0" u="none" strike="noStrike" cap="none" dirty="0">
              <a:solidFill>
                <a:srgbClr val="000000"/>
              </a:solidFill>
              <a:effectLst/>
              <a:latin typeface="Arial"/>
              <a:ea typeface="Arial"/>
              <a:cs typeface="Arial"/>
              <a:sym typeface="Arial"/>
            </a:endParaRPr>
          </a:p>
          <a:p>
            <a:r>
              <a:rPr lang="en-GB" sz="1200" b="0" i="0" u="none" strike="noStrike" cap="none" dirty="0">
                <a:solidFill>
                  <a:srgbClr val="000000"/>
                </a:solidFill>
                <a:effectLst/>
                <a:latin typeface="Arial"/>
                <a:ea typeface="Arial"/>
                <a:cs typeface="Arial"/>
                <a:sym typeface="Arial"/>
              </a:rPr>
              <a:t>The UNESCO-UNICEF Global ECCE Report (2024) highlights that </a:t>
            </a:r>
            <a:r>
              <a:rPr lang="en-GB" sz="1200" b="1" i="0" u="none" strike="noStrike" cap="none" dirty="0">
                <a:solidFill>
                  <a:srgbClr val="000000"/>
                </a:solidFill>
                <a:effectLst/>
                <a:latin typeface="Arial"/>
                <a:ea typeface="Arial"/>
                <a:cs typeface="Arial"/>
                <a:sym typeface="Arial"/>
              </a:rPr>
              <a:t>40% of children in the Arab States</a:t>
            </a:r>
            <a:r>
              <a:rPr lang="en-GB" sz="1200" b="0" i="0" u="none" strike="noStrike" cap="none" dirty="0">
                <a:solidFill>
                  <a:srgbClr val="000000"/>
                </a:solidFill>
                <a:effectLst/>
                <a:latin typeface="Arial"/>
                <a:ea typeface="Arial"/>
                <a:cs typeface="Arial"/>
                <a:sym typeface="Arial"/>
              </a:rPr>
              <a:t> do not attend any organized learning before primary school. This gap is exacerbated by digital divides, especially in rural and refugee-hosting areas, where internet access and device availability remain low.</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200" b="0" i="0" u="none" strike="noStrike" cap="none" dirty="0">
                <a:solidFill>
                  <a:srgbClr val="000000"/>
                </a:solidFill>
                <a:effectLst/>
                <a:latin typeface="Arial"/>
                <a:ea typeface="Arial"/>
                <a:cs typeface="Arial"/>
                <a:sym typeface="Arial"/>
              </a:rPr>
              <a:t>The ITU Arab Digital Development Report (2025) reveals persistent disparities in digital infrastructure across Arab countries. While urban </a:t>
            </a:r>
            <a:r>
              <a:rPr lang="en-GB" sz="1200" b="0" i="0" u="none" strike="noStrike" cap="none" dirty="0" err="1">
                <a:solidFill>
                  <a:srgbClr val="000000"/>
                </a:solidFill>
                <a:effectLst/>
                <a:latin typeface="Arial"/>
                <a:ea typeface="Arial"/>
                <a:cs typeface="Arial"/>
                <a:sym typeface="Arial"/>
              </a:rPr>
              <a:t>centers</a:t>
            </a:r>
            <a:r>
              <a:rPr lang="en-GB" sz="1200" b="0" i="0" u="none" strike="noStrike" cap="none" dirty="0">
                <a:solidFill>
                  <a:srgbClr val="000000"/>
                </a:solidFill>
                <a:effectLst/>
                <a:latin typeface="Arial"/>
                <a:ea typeface="Arial"/>
                <a:cs typeface="Arial"/>
                <a:sym typeface="Arial"/>
              </a:rPr>
              <a:t> in Gulf states show high connectivity, fragile states like Yemen, Syria, and Sudan lag significantly. In Lebanon, for example, only </a:t>
            </a:r>
            <a:r>
              <a:rPr lang="en-GB" sz="1200" b="1" i="0" u="none" strike="noStrike" cap="none" dirty="0">
                <a:solidFill>
                  <a:srgbClr val="000000"/>
                </a:solidFill>
                <a:effectLst/>
                <a:latin typeface="Arial"/>
                <a:ea typeface="Arial"/>
                <a:cs typeface="Arial"/>
                <a:sym typeface="Arial"/>
              </a:rPr>
              <a:t>38% of households with children under five</a:t>
            </a:r>
            <a:r>
              <a:rPr lang="en-GB" sz="1200" b="0" i="0" u="none" strike="noStrike" cap="none" dirty="0">
                <a:solidFill>
                  <a:srgbClr val="000000"/>
                </a:solidFill>
                <a:effectLst/>
                <a:latin typeface="Arial"/>
                <a:ea typeface="Arial"/>
                <a:cs typeface="Arial"/>
                <a:sym typeface="Arial"/>
              </a:rPr>
              <a:t> have consistent access to digital devices suitable for learning or research.</a:t>
            </a:r>
            <a:br>
              <a:rPr lang="en-GB" sz="1200" b="0" i="0" u="none" strike="noStrike" cap="none" dirty="0">
                <a:solidFill>
                  <a:srgbClr val="000000"/>
                </a:solidFill>
                <a:effectLst/>
                <a:latin typeface="Arial"/>
                <a:ea typeface="Arial"/>
                <a:cs typeface="Arial"/>
                <a:sym typeface="Arial"/>
              </a:rPr>
            </a:br>
            <a:endParaRPr lang="en-GB" sz="12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11"/>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dk2"/>
              </a:buClr>
              <a:buSzPts val="45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1"/>
          <p:cNvSpPr txBox="1">
            <a:spLocks noGrp="1"/>
          </p:cNvSpPr>
          <p:nvPr>
            <p:ph type="subTitle" idx="1"/>
          </p:nvPr>
        </p:nvSpPr>
        <p:spPr>
          <a:xfrm>
            <a:off x="1143000" y="2701528"/>
            <a:ext cx="6858000" cy="12417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360"/>
              </a:spcBef>
              <a:spcAft>
                <a:spcPts val="0"/>
              </a:spcAft>
              <a:buClr>
                <a:schemeClr val="dk1"/>
              </a:buClr>
              <a:buSzPts val="1800"/>
              <a:buFont typeface="Arial"/>
              <a:buNone/>
              <a:defRPr sz="1800"/>
            </a:lvl1pPr>
            <a:lvl2pPr lvl="1" algn="ctr">
              <a:lnSpc>
                <a:spcPct val="100000"/>
              </a:lnSpc>
              <a:spcBef>
                <a:spcPts val="300"/>
              </a:spcBef>
              <a:spcAft>
                <a:spcPts val="0"/>
              </a:spcAft>
              <a:buClr>
                <a:schemeClr val="dk1"/>
              </a:buClr>
              <a:buSzPts val="1500"/>
              <a:buFont typeface="Arial"/>
              <a:buNone/>
              <a:defRPr sz="1500"/>
            </a:lvl2pPr>
            <a:lvl3pPr lvl="2" algn="ctr">
              <a:lnSpc>
                <a:spcPct val="100000"/>
              </a:lnSpc>
              <a:spcBef>
                <a:spcPts val="270"/>
              </a:spcBef>
              <a:spcAft>
                <a:spcPts val="0"/>
              </a:spcAft>
              <a:buClr>
                <a:schemeClr val="dk1"/>
              </a:buClr>
              <a:buSzPts val="1350"/>
              <a:buFont typeface="Arial"/>
              <a:buNone/>
              <a:defRPr sz="1350"/>
            </a:lvl3pPr>
            <a:lvl4pPr lvl="3" algn="ctr">
              <a:lnSpc>
                <a:spcPct val="100000"/>
              </a:lnSpc>
              <a:spcBef>
                <a:spcPts val="240"/>
              </a:spcBef>
              <a:spcAft>
                <a:spcPts val="0"/>
              </a:spcAft>
              <a:buClr>
                <a:schemeClr val="dk1"/>
              </a:buClr>
              <a:buSzPts val="1200"/>
              <a:buFont typeface="Arial"/>
              <a:buNone/>
              <a:defRPr sz="1200"/>
            </a:lvl4pPr>
            <a:lvl5pPr lvl="4" algn="ctr">
              <a:lnSpc>
                <a:spcPct val="100000"/>
              </a:lnSpc>
              <a:spcBef>
                <a:spcPts val="240"/>
              </a:spcBef>
              <a:spcAft>
                <a:spcPts val="0"/>
              </a:spcAft>
              <a:buClr>
                <a:schemeClr val="dk1"/>
              </a:buClr>
              <a:buSzPts val="1200"/>
              <a:buFont typeface="Arial"/>
              <a:buNone/>
              <a:defRPr sz="1200"/>
            </a:lvl5pPr>
            <a:lvl6pPr lvl="5" algn="ctr">
              <a:lnSpc>
                <a:spcPct val="100000"/>
              </a:lnSpc>
              <a:spcBef>
                <a:spcPts val="240"/>
              </a:spcBef>
              <a:spcAft>
                <a:spcPts val="0"/>
              </a:spcAft>
              <a:buClr>
                <a:schemeClr val="dk1"/>
              </a:buClr>
              <a:buSzPts val="1200"/>
              <a:buFont typeface="Arial"/>
              <a:buNone/>
              <a:defRPr sz="1200"/>
            </a:lvl6pPr>
            <a:lvl7pPr lvl="6" algn="ctr">
              <a:lnSpc>
                <a:spcPct val="100000"/>
              </a:lnSpc>
              <a:spcBef>
                <a:spcPts val="240"/>
              </a:spcBef>
              <a:spcAft>
                <a:spcPts val="0"/>
              </a:spcAft>
              <a:buClr>
                <a:schemeClr val="dk1"/>
              </a:buClr>
              <a:buSzPts val="1200"/>
              <a:buFont typeface="Arial"/>
              <a:buNone/>
              <a:defRPr sz="1200"/>
            </a:lvl7pPr>
            <a:lvl8pPr lvl="7" algn="ctr">
              <a:lnSpc>
                <a:spcPct val="100000"/>
              </a:lnSpc>
              <a:spcBef>
                <a:spcPts val="240"/>
              </a:spcBef>
              <a:spcAft>
                <a:spcPts val="0"/>
              </a:spcAft>
              <a:buClr>
                <a:schemeClr val="dk1"/>
              </a:buClr>
              <a:buSzPts val="1200"/>
              <a:buFont typeface="Arial"/>
              <a:buNone/>
              <a:defRPr sz="1200"/>
            </a:lvl8pPr>
            <a:lvl9pPr lvl="8" algn="ctr">
              <a:lnSpc>
                <a:spcPct val="100000"/>
              </a:lnSpc>
              <a:spcBef>
                <a:spcPts val="240"/>
              </a:spcBef>
              <a:spcAft>
                <a:spcPts val="0"/>
              </a:spcAft>
              <a:buClr>
                <a:schemeClr val="dk1"/>
              </a:buClr>
              <a:buSzPts val="1200"/>
              <a:buFont typeface="Arial"/>
              <a:buNone/>
              <a:defRPr sz="1200"/>
            </a:lvl9pPr>
          </a:lstStyle>
          <a:p>
            <a:endParaRPr/>
          </a:p>
        </p:txBody>
      </p:sp>
      <p:sp>
        <p:nvSpPr>
          <p:cNvPr id="14" name="Google Shape;14;p11"/>
          <p:cNvSpPr txBox="1">
            <a:spLocks noGrp="1"/>
          </p:cNvSpPr>
          <p:nvPr>
            <p:ph type="dt" idx="10"/>
          </p:nvPr>
        </p:nvSpPr>
        <p:spPr>
          <a:xfrm>
            <a:off x="457200" y="4683919"/>
            <a:ext cx="2133600" cy="3573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1"/>
          <p:cNvSpPr txBox="1">
            <a:spLocks noGrp="1"/>
          </p:cNvSpPr>
          <p:nvPr>
            <p:ph type="ftr" idx="11"/>
          </p:nvPr>
        </p:nvSpPr>
        <p:spPr>
          <a:xfrm>
            <a:off x="3124200" y="4683919"/>
            <a:ext cx="2895600" cy="3573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1"/>
          <p:cNvSpPr txBox="1">
            <a:spLocks noGrp="1"/>
          </p:cNvSpPr>
          <p:nvPr>
            <p:ph type="sldNum" idx="12"/>
          </p:nvPr>
        </p:nvSpPr>
        <p:spPr>
          <a:xfrm>
            <a:off x="6553200" y="4683919"/>
            <a:ext cx="2133600" cy="3573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6"/>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6"/>
          <p:cNvSpPr txBox="1">
            <a:spLocks noGrp="1"/>
          </p:cNvSpPr>
          <p:nvPr>
            <p:ph type="body" idx="1"/>
          </p:nvPr>
        </p:nvSpPr>
        <p:spPr>
          <a:xfrm rot="5400000">
            <a:off x="2874750" y="-1217400"/>
            <a:ext cx="3394500" cy="8229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1" name="Google Shape;71;p26"/>
          <p:cNvSpPr txBox="1">
            <a:spLocks noGrp="1"/>
          </p:cNvSpPr>
          <p:nvPr>
            <p:ph type="dt" idx="10"/>
          </p:nvPr>
        </p:nvSpPr>
        <p:spPr>
          <a:xfrm>
            <a:off x="457200" y="4683919"/>
            <a:ext cx="2133600" cy="3573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6"/>
          <p:cNvSpPr txBox="1">
            <a:spLocks noGrp="1"/>
          </p:cNvSpPr>
          <p:nvPr>
            <p:ph type="ftr" idx="11"/>
          </p:nvPr>
        </p:nvSpPr>
        <p:spPr>
          <a:xfrm>
            <a:off x="3124200" y="4683919"/>
            <a:ext cx="2895600" cy="3573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6"/>
          <p:cNvSpPr txBox="1">
            <a:spLocks noGrp="1"/>
          </p:cNvSpPr>
          <p:nvPr>
            <p:ph type="sldNum" idx="12"/>
          </p:nvPr>
        </p:nvSpPr>
        <p:spPr>
          <a:xfrm>
            <a:off x="6553200" y="4683919"/>
            <a:ext cx="2133600" cy="3573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7"/>
          <p:cNvSpPr txBox="1">
            <a:spLocks noGrp="1"/>
          </p:cNvSpPr>
          <p:nvPr>
            <p:ph type="title"/>
          </p:nvPr>
        </p:nvSpPr>
        <p:spPr>
          <a:xfrm rot="5400000">
            <a:off x="5463750" y="1371628"/>
            <a:ext cx="4388700" cy="20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7"/>
          <p:cNvSpPr txBox="1">
            <a:spLocks noGrp="1"/>
          </p:cNvSpPr>
          <p:nvPr>
            <p:ph type="body" idx="1"/>
          </p:nvPr>
        </p:nvSpPr>
        <p:spPr>
          <a:xfrm rot="5400000">
            <a:off x="1289380" y="-626072"/>
            <a:ext cx="4388700" cy="6052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7" name="Google Shape;77;p27"/>
          <p:cNvSpPr txBox="1">
            <a:spLocks noGrp="1"/>
          </p:cNvSpPr>
          <p:nvPr>
            <p:ph type="dt" idx="10"/>
          </p:nvPr>
        </p:nvSpPr>
        <p:spPr>
          <a:xfrm>
            <a:off x="457200" y="4683919"/>
            <a:ext cx="2133600" cy="3573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7"/>
          <p:cNvSpPr txBox="1">
            <a:spLocks noGrp="1"/>
          </p:cNvSpPr>
          <p:nvPr>
            <p:ph type="ftr" idx="11"/>
          </p:nvPr>
        </p:nvSpPr>
        <p:spPr>
          <a:xfrm>
            <a:off x="3124200" y="4683919"/>
            <a:ext cx="2895600" cy="3573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7"/>
          <p:cNvSpPr txBox="1">
            <a:spLocks noGrp="1"/>
          </p:cNvSpPr>
          <p:nvPr>
            <p:ph type="sldNum" idx="12"/>
          </p:nvPr>
        </p:nvSpPr>
        <p:spPr>
          <a:xfrm>
            <a:off x="6553200" y="4683919"/>
            <a:ext cx="2133600" cy="3573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6"/>
        <p:cNvGrpSpPr/>
        <p:nvPr/>
      </p:nvGrpSpPr>
      <p:grpSpPr>
        <a:xfrm>
          <a:off x="0" y="0"/>
          <a:ext cx="0" cy="0"/>
          <a:chOff x="0" y="0"/>
          <a:chExt cx="0" cy="0"/>
        </a:xfrm>
      </p:grpSpPr>
      <p:sp>
        <p:nvSpPr>
          <p:cNvPr id="87" name="Google Shape;87;p14"/>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14"/>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9" name="Google Shape;89;p14"/>
          <p:cNvSpPr txBox="1">
            <a:spLocks noGrp="1"/>
          </p:cNvSpPr>
          <p:nvPr>
            <p:ph type="dt" idx="10"/>
          </p:nvPr>
        </p:nvSpPr>
        <p:spPr>
          <a:xfrm>
            <a:off x="457200" y="4683919"/>
            <a:ext cx="2133600" cy="3573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14"/>
          <p:cNvSpPr txBox="1">
            <a:spLocks noGrp="1"/>
          </p:cNvSpPr>
          <p:nvPr>
            <p:ph type="ftr" idx="11"/>
          </p:nvPr>
        </p:nvSpPr>
        <p:spPr>
          <a:xfrm>
            <a:off x="3124200" y="4683919"/>
            <a:ext cx="2895600" cy="3573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14"/>
          <p:cNvSpPr txBox="1">
            <a:spLocks noGrp="1"/>
          </p:cNvSpPr>
          <p:nvPr>
            <p:ph type="sldNum" idx="12"/>
          </p:nvPr>
        </p:nvSpPr>
        <p:spPr>
          <a:xfrm>
            <a:off x="6553200" y="4683919"/>
            <a:ext cx="2133600" cy="3573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7"/>
          <p:cNvSpPr txBox="1">
            <a:spLocks noGrp="1"/>
          </p:cNvSpPr>
          <p:nvPr>
            <p:ph type="body" idx="1"/>
          </p:nvPr>
        </p:nvSpPr>
        <p:spPr>
          <a:xfrm>
            <a:off x="457200" y="1200150"/>
            <a:ext cx="4032600" cy="33945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5" name="Google Shape;95;p17"/>
          <p:cNvSpPr txBox="1">
            <a:spLocks noGrp="1"/>
          </p:cNvSpPr>
          <p:nvPr>
            <p:ph type="body" idx="2"/>
          </p:nvPr>
        </p:nvSpPr>
        <p:spPr>
          <a:xfrm>
            <a:off x="4654296" y="1200150"/>
            <a:ext cx="4032600" cy="33945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6" name="Google Shape;96;p17"/>
          <p:cNvSpPr txBox="1">
            <a:spLocks noGrp="1"/>
          </p:cNvSpPr>
          <p:nvPr>
            <p:ph type="dt" idx="10"/>
          </p:nvPr>
        </p:nvSpPr>
        <p:spPr>
          <a:xfrm>
            <a:off x="457200" y="4683919"/>
            <a:ext cx="2133600" cy="3573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17"/>
          <p:cNvSpPr txBox="1">
            <a:spLocks noGrp="1"/>
          </p:cNvSpPr>
          <p:nvPr>
            <p:ph type="ftr" idx="11"/>
          </p:nvPr>
        </p:nvSpPr>
        <p:spPr>
          <a:xfrm>
            <a:off x="3124200" y="4683919"/>
            <a:ext cx="2895600" cy="3573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17"/>
          <p:cNvSpPr txBox="1">
            <a:spLocks noGrp="1"/>
          </p:cNvSpPr>
          <p:nvPr>
            <p:ph type="sldNum" idx="12"/>
          </p:nvPr>
        </p:nvSpPr>
        <p:spPr>
          <a:xfrm>
            <a:off x="6553200" y="4683919"/>
            <a:ext cx="2133600" cy="3573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5"/>
        <p:cNvGrpSpPr/>
        <p:nvPr/>
      </p:nvGrpSpPr>
      <p:grpSpPr>
        <a:xfrm>
          <a:off x="0" y="0"/>
          <a:ext cx="0" cy="0"/>
          <a:chOff x="0" y="0"/>
          <a:chExt cx="0" cy="0"/>
        </a:xfrm>
      </p:grpSpPr>
      <p:sp>
        <p:nvSpPr>
          <p:cNvPr id="106" name="Google Shape;106;p28"/>
          <p:cNvSpPr txBox="1">
            <a:spLocks noGrp="1"/>
          </p:cNvSpPr>
          <p:nvPr>
            <p:ph type="title"/>
          </p:nvPr>
        </p:nvSpPr>
        <p:spPr>
          <a:xfrm>
            <a:off x="623888" y="1282304"/>
            <a:ext cx="7886700" cy="21396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dk2"/>
              </a:buClr>
              <a:buSzPts val="45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28"/>
          <p:cNvSpPr txBox="1">
            <a:spLocks noGrp="1"/>
          </p:cNvSpPr>
          <p:nvPr>
            <p:ph type="body" idx="1"/>
          </p:nvPr>
        </p:nvSpPr>
        <p:spPr>
          <a:xfrm>
            <a:off x="623888" y="3442097"/>
            <a:ext cx="7886700" cy="11250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360"/>
              </a:spcBef>
              <a:spcAft>
                <a:spcPts val="0"/>
              </a:spcAft>
              <a:buClr>
                <a:srgbClr val="888888"/>
              </a:buClr>
              <a:buSzPts val="1800"/>
              <a:buFont typeface="Arial"/>
              <a:buNone/>
              <a:defRPr sz="1800">
                <a:solidFill>
                  <a:srgbClr val="888888"/>
                </a:solidFill>
              </a:defRPr>
            </a:lvl1pPr>
            <a:lvl2pPr marL="914400" lvl="1" indent="-228600" algn="l">
              <a:lnSpc>
                <a:spcPct val="100000"/>
              </a:lnSpc>
              <a:spcBef>
                <a:spcPts val="300"/>
              </a:spcBef>
              <a:spcAft>
                <a:spcPts val="0"/>
              </a:spcAft>
              <a:buClr>
                <a:srgbClr val="888888"/>
              </a:buClr>
              <a:buSzPts val="1500"/>
              <a:buFont typeface="Arial"/>
              <a:buNone/>
              <a:defRPr sz="1500">
                <a:solidFill>
                  <a:srgbClr val="888888"/>
                </a:solidFill>
              </a:defRPr>
            </a:lvl2pPr>
            <a:lvl3pPr marL="1371600" lvl="2" indent="-228600" algn="l">
              <a:lnSpc>
                <a:spcPct val="100000"/>
              </a:lnSpc>
              <a:spcBef>
                <a:spcPts val="270"/>
              </a:spcBef>
              <a:spcAft>
                <a:spcPts val="0"/>
              </a:spcAft>
              <a:buClr>
                <a:srgbClr val="888888"/>
              </a:buClr>
              <a:buSzPts val="1350"/>
              <a:buFont typeface="Arial"/>
              <a:buNone/>
              <a:defRPr sz="1350">
                <a:solidFill>
                  <a:srgbClr val="888888"/>
                </a:solidFill>
              </a:defRPr>
            </a:lvl3pPr>
            <a:lvl4pPr marL="1828800" lvl="3" indent="-228600" algn="l">
              <a:lnSpc>
                <a:spcPct val="100000"/>
              </a:lnSpc>
              <a:spcBef>
                <a:spcPts val="240"/>
              </a:spcBef>
              <a:spcAft>
                <a:spcPts val="0"/>
              </a:spcAft>
              <a:buClr>
                <a:srgbClr val="888888"/>
              </a:buClr>
              <a:buSzPts val="1200"/>
              <a:buFont typeface="Arial"/>
              <a:buNone/>
              <a:defRPr sz="1200">
                <a:solidFill>
                  <a:srgbClr val="888888"/>
                </a:solidFill>
              </a:defRPr>
            </a:lvl4pPr>
            <a:lvl5pPr marL="2286000" lvl="4" indent="-228600" algn="l">
              <a:lnSpc>
                <a:spcPct val="100000"/>
              </a:lnSpc>
              <a:spcBef>
                <a:spcPts val="240"/>
              </a:spcBef>
              <a:spcAft>
                <a:spcPts val="0"/>
              </a:spcAft>
              <a:buClr>
                <a:srgbClr val="888888"/>
              </a:buClr>
              <a:buSzPts val="1200"/>
              <a:buFont typeface="Arial"/>
              <a:buNone/>
              <a:defRPr sz="1200">
                <a:solidFill>
                  <a:srgbClr val="888888"/>
                </a:solidFill>
              </a:defRPr>
            </a:lvl5pPr>
            <a:lvl6pPr marL="2743200" lvl="5" indent="-228600" algn="l">
              <a:lnSpc>
                <a:spcPct val="100000"/>
              </a:lnSpc>
              <a:spcBef>
                <a:spcPts val="240"/>
              </a:spcBef>
              <a:spcAft>
                <a:spcPts val="0"/>
              </a:spcAft>
              <a:buClr>
                <a:srgbClr val="888888"/>
              </a:buClr>
              <a:buSzPts val="1200"/>
              <a:buFont typeface="Arial"/>
              <a:buNone/>
              <a:defRPr sz="1200">
                <a:solidFill>
                  <a:srgbClr val="888888"/>
                </a:solidFill>
              </a:defRPr>
            </a:lvl6pPr>
            <a:lvl7pPr marL="3200400" lvl="6" indent="-228600" algn="l">
              <a:lnSpc>
                <a:spcPct val="100000"/>
              </a:lnSpc>
              <a:spcBef>
                <a:spcPts val="240"/>
              </a:spcBef>
              <a:spcAft>
                <a:spcPts val="0"/>
              </a:spcAft>
              <a:buClr>
                <a:srgbClr val="888888"/>
              </a:buClr>
              <a:buSzPts val="1200"/>
              <a:buFont typeface="Arial"/>
              <a:buNone/>
              <a:defRPr sz="1200">
                <a:solidFill>
                  <a:srgbClr val="888888"/>
                </a:solidFill>
              </a:defRPr>
            </a:lvl7pPr>
            <a:lvl8pPr marL="3657600" lvl="7" indent="-228600" algn="l">
              <a:lnSpc>
                <a:spcPct val="100000"/>
              </a:lnSpc>
              <a:spcBef>
                <a:spcPts val="240"/>
              </a:spcBef>
              <a:spcAft>
                <a:spcPts val="0"/>
              </a:spcAft>
              <a:buClr>
                <a:srgbClr val="888888"/>
              </a:buClr>
              <a:buSzPts val="1200"/>
              <a:buFont typeface="Arial"/>
              <a:buNone/>
              <a:defRPr sz="1200">
                <a:solidFill>
                  <a:srgbClr val="888888"/>
                </a:solidFill>
              </a:defRPr>
            </a:lvl8pPr>
            <a:lvl9pPr marL="4114800" lvl="8" indent="-228600" algn="l">
              <a:lnSpc>
                <a:spcPct val="100000"/>
              </a:lnSpc>
              <a:spcBef>
                <a:spcPts val="240"/>
              </a:spcBef>
              <a:spcAft>
                <a:spcPts val="0"/>
              </a:spcAft>
              <a:buClr>
                <a:srgbClr val="888888"/>
              </a:buClr>
              <a:buSzPts val="1200"/>
              <a:buFont typeface="Arial"/>
              <a:buNone/>
              <a:defRPr sz="1200">
                <a:solidFill>
                  <a:srgbClr val="888888"/>
                </a:solidFill>
              </a:defRPr>
            </a:lvl9pPr>
          </a:lstStyle>
          <a:p>
            <a:endParaRPr/>
          </a:p>
        </p:txBody>
      </p:sp>
      <p:sp>
        <p:nvSpPr>
          <p:cNvPr id="108" name="Google Shape;108;p28"/>
          <p:cNvSpPr txBox="1">
            <a:spLocks noGrp="1"/>
          </p:cNvSpPr>
          <p:nvPr>
            <p:ph type="dt" idx="10"/>
          </p:nvPr>
        </p:nvSpPr>
        <p:spPr>
          <a:xfrm>
            <a:off x="457200" y="4683919"/>
            <a:ext cx="2133600" cy="3573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28"/>
          <p:cNvSpPr txBox="1">
            <a:spLocks noGrp="1"/>
          </p:cNvSpPr>
          <p:nvPr>
            <p:ph type="ftr" idx="11"/>
          </p:nvPr>
        </p:nvSpPr>
        <p:spPr>
          <a:xfrm>
            <a:off x="3124200" y="4683919"/>
            <a:ext cx="2895600" cy="3573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28"/>
          <p:cNvSpPr txBox="1">
            <a:spLocks noGrp="1"/>
          </p:cNvSpPr>
          <p:nvPr>
            <p:ph type="sldNum" idx="12"/>
          </p:nvPr>
        </p:nvSpPr>
        <p:spPr>
          <a:xfrm>
            <a:off x="6553200" y="4683919"/>
            <a:ext cx="2133600" cy="3573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1"/>
        <p:cNvGrpSpPr/>
        <p:nvPr/>
      </p:nvGrpSpPr>
      <p:grpSpPr>
        <a:xfrm>
          <a:off x="0" y="0"/>
          <a:ext cx="0" cy="0"/>
          <a:chOff x="0" y="0"/>
          <a:chExt cx="0" cy="0"/>
        </a:xfrm>
      </p:grpSpPr>
      <p:sp>
        <p:nvSpPr>
          <p:cNvPr id="112" name="Google Shape;112;p29"/>
          <p:cNvSpPr txBox="1">
            <a:spLocks noGrp="1"/>
          </p:cNvSpPr>
          <p:nvPr>
            <p:ph type="title"/>
          </p:nvPr>
        </p:nvSpPr>
        <p:spPr>
          <a:xfrm>
            <a:off x="629841" y="273844"/>
            <a:ext cx="7886700" cy="994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29"/>
          <p:cNvSpPr txBox="1">
            <a:spLocks noGrp="1"/>
          </p:cNvSpPr>
          <p:nvPr>
            <p:ph type="body" idx="1"/>
          </p:nvPr>
        </p:nvSpPr>
        <p:spPr>
          <a:xfrm>
            <a:off x="629841" y="1260872"/>
            <a:ext cx="3868200" cy="6180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360"/>
              </a:spcBef>
              <a:spcAft>
                <a:spcPts val="0"/>
              </a:spcAft>
              <a:buClr>
                <a:schemeClr val="dk1"/>
              </a:buClr>
              <a:buSzPts val="1800"/>
              <a:buFont typeface="Arial"/>
              <a:buNone/>
              <a:defRPr sz="1800" b="1"/>
            </a:lvl1pPr>
            <a:lvl2pPr marL="914400" lvl="1" indent="-228600" algn="l">
              <a:lnSpc>
                <a:spcPct val="100000"/>
              </a:lnSpc>
              <a:spcBef>
                <a:spcPts val="300"/>
              </a:spcBef>
              <a:spcAft>
                <a:spcPts val="0"/>
              </a:spcAft>
              <a:buClr>
                <a:schemeClr val="dk1"/>
              </a:buClr>
              <a:buSzPts val="1500"/>
              <a:buFont typeface="Arial"/>
              <a:buNone/>
              <a:defRPr sz="1500" b="1"/>
            </a:lvl2pPr>
            <a:lvl3pPr marL="1371600" lvl="2" indent="-228600" algn="l">
              <a:lnSpc>
                <a:spcPct val="100000"/>
              </a:lnSpc>
              <a:spcBef>
                <a:spcPts val="270"/>
              </a:spcBef>
              <a:spcAft>
                <a:spcPts val="0"/>
              </a:spcAft>
              <a:buClr>
                <a:schemeClr val="dk1"/>
              </a:buClr>
              <a:buSzPts val="1350"/>
              <a:buFont typeface="Arial"/>
              <a:buNone/>
              <a:defRPr sz="1350" b="1"/>
            </a:lvl3pPr>
            <a:lvl4pPr marL="1828800" lvl="3" indent="-228600" algn="l">
              <a:lnSpc>
                <a:spcPct val="100000"/>
              </a:lnSpc>
              <a:spcBef>
                <a:spcPts val="240"/>
              </a:spcBef>
              <a:spcAft>
                <a:spcPts val="0"/>
              </a:spcAft>
              <a:buClr>
                <a:schemeClr val="dk1"/>
              </a:buClr>
              <a:buSzPts val="1200"/>
              <a:buFont typeface="Arial"/>
              <a:buNone/>
              <a:defRPr sz="1200" b="1"/>
            </a:lvl4pPr>
            <a:lvl5pPr marL="2286000" lvl="4" indent="-228600" algn="l">
              <a:lnSpc>
                <a:spcPct val="100000"/>
              </a:lnSpc>
              <a:spcBef>
                <a:spcPts val="240"/>
              </a:spcBef>
              <a:spcAft>
                <a:spcPts val="0"/>
              </a:spcAft>
              <a:buClr>
                <a:schemeClr val="dk1"/>
              </a:buClr>
              <a:buSzPts val="1200"/>
              <a:buFont typeface="Arial"/>
              <a:buNone/>
              <a:defRPr sz="1200" b="1"/>
            </a:lvl5pPr>
            <a:lvl6pPr marL="2743200" lvl="5" indent="-228600" algn="l">
              <a:lnSpc>
                <a:spcPct val="100000"/>
              </a:lnSpc>
              <a:spcBef>
                <a:spcPts val="240"/>
              </a:spcBef>
              <a:spcAft>
                <a:spcPts val="0"/>
              </a:spcAft>
              <a:buClr>
                <a:schemeClr val="dk1"/>
              </a:buClr>
              <a:buSzPts val="1200"/>
              <a:buFont typeface="Arial"/>
              <a:buNone/>
              <a:defRPr sz="1200" b="1"/>
            </a:lvl6pPr>
            <a:lvl7pPr marL="3200400" lvl="6" indent="-228600" algn="l">
              <a:lnSpc>
                <a:spcPct val="100000"/>
              </a:lnSpc>
              <a:spcBef>
                <a:spcPts val="240"/>
              </a:spcBef>
              <a:spcAft>
                <a:spcPts val="0"/>
              </a:spcAft>
              <a:buClr>
                <a:schemeClr val="dk1"/>
              </a:buClr>
              <a:buSzPts val="1200"/>
              <a:buFont typeface="Arial"/>
              <a:buNone/>
              <a:defRPr sz="1200" b="1"/>
            </a:lvl7pPr>
            <a:lvl8pPr marL="3657600" lvl="7" indent="-228600" algn="l">
              <a:lnSpc>
                <a:spcPct val="100000"/>
              </a:lnSpc>
              <a:spcBef>
                <a:spcPts val="240"/>
              </a:spcBef>
              <a:spcAft>
                <a:spcPts val="0"/>
              </a:spcAft>
              <a:buClr>
                <a:schemeClr val="dk1"/>
              </a:buClr>
              <a:buSzPts val="1200"/>
              <a:buFont typeface="Arial"/>
              <a:buNone/>
              <a:defRPr sz="1200" b="1"/>
            </a:lvl8pPr>
            <a:lvl9pPr marL="4114800" lvl="8" indent="-228600" algn="l">
              <a:lnSpc>
                <a:spcPct val="100000"/>
              </a:lnSpc>
              <a:spcBef>
                <a:spcPts val="240"/>
              </a:spcBef>
              <a:spcAft>
                <a:spcPts val="0"/>
              </a:spcAft>
              <a:buClr>
                <a:schemeClr val="dk1"/>
              </a:buClr>
              <a:buSzPts val="1200"/>
              <a:buFont typeface="Arial"/>
              <a:buNone/>
              <a:defRPr sz="1200" b="1"/>
            </a:lvl9pPr>
          </a:lstStyle>
          <a:p>
            <a:endParaRPr/>
          </a:p>
        </p:txBody>
      </p:sp>
      <p:sp>
        <p:nvSpPr>
          <p:cNvPr id="114" name="Google Shape;114;p29"/>
          <p:cNvSpPr txBox="1">
            <a:spLocks noGrp="1"/>
          </p:cNvSpPr>
          <p:nvPr>
            <p:ph type="body" idx="2"/>
          </p:nvPr>
        </p:nvSpPr>
        <p:spPr>
          <a:xfrm>
            <a:off x="629841" y="1878806"/>
            <a:ext cx="3868200" cy="27633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15" name="Google Shape;115;p29"/>
          <p:cNvSpPr txBox="1">
            <a:spLocks noGrp="1"/>
          </p:cNvSpPr>
          <p:nvPr>
            <p:ph type="body" idx="3"/>
          </p:nvPr>
        </p:nvSpPr>
        <p:spPr>
          <a:xfrm>
            <a:off x="4629150" y="1260872"/>
            <a:ext cx="3887400" cy="6180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360"/>
              </a:spcBef>
              <a:spcAft>
                <a:spcPts val="0"/>
              </a:spcAft>
              <a:buClr>
                <a:schemeClr val="dk1"/>
              </a:buClr>
              <a:buSzPts val="1800"/>
              <a:buFont typeface="Arial"/>
              <a:buNone/>
              <a:defRPr sz="1800" b="1"/>
            </a:lvl1pPr>
            <a:lvl2pPr marL="914400" lvl="1" indent="-228600" algn="l">
              <a:lnSpc>
                <a:spcPct val="100000"/>
              </a:lnSpc>
              <a:spcBef>
                <a:spcPts val="300"/>
              </a:spcBef>
              <a:spcAft>
                <a:spcPts val="0"/>
              </a:spcAft>
              <a:buClr>
                <a:schemeClr val="dk1"/>
              </a:buClr>
              <a:buSzPts val="1500"/>
              <a:buFont typeface="Arial"/>
              <a:buNone/>
              <a:defRPr sz="1500" b="1"/>
            </a:lvl2pPr>
            <a:lvl3pPr marL="1371600" lvl="2" indent="-228600" algn="l">
              <a:lnSpc>
                <a:spcPct val="100000"/>
              </a:lnSpc>
              <a:spcBef>
                <a:spcPts val="270"/>
              </a:spcBef>
              <a:spcAft>
                <a:spcPts val="0"/>
              </a:spcAft>
              <a:buClr>
                <a:schemeClr val="dk1"/>
              </a:buClr>
              <a:buSzPts val="1350"/>
              <a:buFont typeface="Arial"/>
              <a:buNone/>
              <a:defRPr sz="1350" b="1"/>
            </a:lvl3pPr>
            <a:lvl4pPr marL="1828800" lvl="3" indent="-228600" algn="l">
              <a:lnSpc>
                <a:spcPct val="100000"/>
              </a:lnSpc>
              <a:spcBef>
                <a:spcPts val="240"/>
              </a:spcBef>
              <a:spcAft>
                <a:spcPts val="0"/>
              </a:spcAft>
              <a:buClr>
                <a:schemeClr val="dk1"/>
              </a:buClr>
              <a:buSzPts val="1200"/>
              <a:buFont typeface="Arial"/>
              <a:buNone/>
              <a:defRPr sz="1200" b="1"/>
            </a:lvl4pPr>
            <a:lvl5pPr marL="2286000" lvl="4" indent="-228600" algn="l">
              <a:lnSpc>
                <a:spcPct val="100000"/>
              </a:lnSpc>
              <a:spcBef>
                <a:spcPts val="240"/>
              </a:spcBef>
              <a:spcAft>
                <a:spcPts val="0"/>
              </a:spcAft>
              <a:buClr>
                <a:schemeClr val="dk1"/>
              </a:buClr>
              <a:buSzPts val="1200"/>
              <a:buFont typeface="Arial"/>
              <a:buNone/>
              <a:defRPr sz="1200" b="1"/>
            </a:lvl5pPr>
            <a:lvl6pPr marL="2743200" lvl="5" indent="-228600" algn="l">
              <a:lnSpc>
                <a:spcPct val="100000"/>
              </a:lnSpc>
              <a:spcBef>
                <a:spcPts val="240"/>
              </a:spcBef>
              <a:spcAft>
                <a:spcPts val="0"/>
              </a:spcAft>
              <a:buClr>
                <a:schemeClr val="dk1"/>
              </a:buClr>
              <a:buSzPts val="1200"/>
              <a:buFont typeface="Arial"/>
              <a:buNone/>
              <a:defRPr sz="1200" b="1"/>
            </a:lvl6pPr>
            <a:lvl7pPr marL="3200400" lvl="6" indent="-228600" algn="l">
              <a:lnSpc>
                <a:spcPct val="100000"/>
              </a:lnSpc>
              <a:spcBef>
                <a:spcPts val="240"/>
              </a:spcBef>
              <a:spcAft>
                <a:spcPts val="0"/>
              </a:spcAft>
              <a:buClr>
                <a:schemeClr val="dk1"/>
              </a:buClr>
              <a:buSzPts val="1200"/>
              <a:buFont typeface="Arial"/>
              <a:buNone/>
              <a:defRPr sz="1200" b="1"/>
            </a:lvl7pPr>
            <a:lvl8pPr marL="3657600" lvl="7" indent="-228600" algn="l">
              <a:lnSpc>
                <a:spcPct val="100000"/>
              </a:lnSpc>
              <a:spcBef>
                <a:spcPts val="240"/>
              </a:spcBef>
              <a:spcAft>
                <a:spcPts val="0"/>
              </a:spcAft>
              <a:buClr>
                <a:schemeClr val="dk1"/>
              </a:buClr>
              <a:buSzPts val="1200"/>
              <a:buFont typeface="Arial"/>
              <a:buNone/>
              <a:defRPr sz="1200" b="1"/>
            </a:lvl8pPr>
            <a:lvl9pPr marL="4114800" lvl="8" indent="-228600" algn="l">
              <a:lnSpc>
                <a:spcPct val="100000"/>
              </a:lnSpc>
              <a:spcBef>
                <a:spcPts val="240"/>
              </a:spcBef>
              <a:spcAft>
                <a:spcPts val="0"/>
              </a:spcAft>
              <a:buClr>
                <a:schemeClr val="dk1"/>
              </a:buClr>
              <a:buSzPts val="1200"/>
              <a:buFont typeface="Arial"/>
              <a:buNone/>
              <a:defRPr sz="1200" b="1"/>
            </a:lvl9pPr>
          </a:lstStyle>
          <a:p>
            <a:endParaRPr/>
          </a:p>
        </p:txBody>
      </p:sp>
      <p:sp>
        <p:nvSpPr>
          <p:cNvPr id="116" name="Google Shape;116;p29"/>
          <p:cNvSpPr txBox="1">
            <a:spLocks noGrp="1"/>
          </p:cNvSpPr>
          <p:nvPr>
            <p:ph type="body" idx="4"/>
          </p:nvPr>
        </p:nvSpPr>
        <p:spPr>
          <a:xfrm>
            <a:off x="4629150" y="1878806"/>
            <a:ext cx="3887400" cy="27633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17" name="Google Shape;117;p29"/>
          <p:cNvSpPr txBox="1">
            <a:spLocks noGrp="1"/>
          </p:cNvSpPr>
          <p:nvPr>
            <p:ph type="dt" idx="10"/>
          </p:nvPr>
        </p:nvSpPr>
        <p:spPr>
          <a:xfrm>
            <a:off x="457200" y="4683919"/>
            <a:ext cx="2133600" cy="3573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29"/>
          <p:cNvSpPr txBox="1">
            <a:spLocks noGrp="1"/>
          </p:cNvSpPr>
          <p:nvPr>
            <p:ph type="ftr" idx="11"/>
          </p:nvPr>
        </p:nvSpPr>
        <p:spPr>
          <a:xfrm>
            <a:off x="3124200" y="4683919"/>
            <a:ext cx="2895600" cy="3573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29"/>
          <p:cNvSpPr txBox="1">
            <a:spLocks noGrp="1"/>
          </p:cNvSpPr>
          <p:nvPr>
            <p:ph type="sldNum" idx="12"/>
          </p:nvPr>
        </p:nvSpPr>
        <p:spPr>
          <a:xfrm>
            <a:off x="6553200" y="4683919"/>
            <a:ext cx="2133600" cy="3573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0"/>
        <p:cNvGrpSpPr/>
        <p:nvPr/>
      </p:nvGrpSpPr>
      <p:grpSpPr>
        <a:xfrm>
          <a:off x="0" y="0"/>
          <a:ext cx="0" cy="0"/>
          <a:chOff x="0" y="0"/>
          <a:chExt cx="0" cy="0"/>
        </a:xfrm>
      </p:grpSpPr>
      <p:sp>
        <p:nvSpPr>
          <p:cNvPr id="121" name="Google Shape;121;p30"/>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30"/>
          <p:cNvSpPr txBox="1">
            <a:spLocks noGrp="1"/>
          </p:cNvSpPr>
          <p:nvPr>
            <p:ph type="dt" idx="10"/>
          </p:nvPr>
        </p:nvSpPr>
        <p:spPr>
          <a:xfrm>
            <a:off x="457200" y="4683919"/>
            <a:ext cx="2133600" cy="3573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30"/>
          <p:cNvSpPr txBox="1">
            <a:spLocks noGrp="1"/>
          </p:cNvSpPr>
          <p:nvPr>
            <p:ph type="ftr" idx="11"/>
          </p:nvPr>
        </p:nvSpPr>
        <p:spPr>
          <a:xfrm>
            <a:off x="3124200" y="4683919"/>
            <a:ext cx="2895600" cy="3573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30"/>
          <p:cNvSpPr txBox="1">
            <a:spLocks noGrp="1"/>
          </p:cNvSpPr>
          <p:nvPr>
            <p:ph type="sldNum" idx="12"/>
          </p:nvPr>
        </p:nvSpPr>
        <p:spPr>
          <a:xfrm>
            <a:off x="6553200" y="4683919"/>
            <a:ext cx="2133600" cy="3573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5"/>
        <p:cNvGrpSpPr/>
        <p:nvPr/>
      </p:nvGrpSpPr>
      <p:grpSpPr>
        <a:xfrm>
          <a:off x="0" y="0"/>
          <a:ext cx="0" cy="0"/>
          <a:chOff x="0" y="0"/>
          <a:chExt cx="0" cy="0"/>
        </a:xfrm>
      </p:grpSpPr>
      <p:sp>
        <p:nvSpPr>
          <p:cNvPr id="126" name="Google Shape;126;p31"/>
          <p:cNvSpPr txBox="1">
            <a:spLocks noGrp="1"/>
          </p:cNvSpPr>
          <p:nvPr>
            <p:ph type="dt" idx="10"/>
          </p:nvPr>
        </p:nvSpPr>
        <p:spPr>
          <a:xfrm>
            <a:off x="457200" y="4683919"/>
            <a:ext cx="2133600" cy="3573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31"/>
          <p:cNvSpPr txBox="1">
            <a:spLocks noGrp="1"/>
          </p:cNvSpPr>
          <p:nvPr>
            <p:ph type="ftr" idx="11"/>
          </p:nvPr>
        </p:nvSpPr>
        <p:spPr>
          <a:xfrm>
            <a:off x="3124200" y="4683919"/>
            <a:ext cx="2895600" cy="3573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31"/>
          <p:cNvSpPr txBox="1">
            <a:spLocks noGrp="1"/>
          </p:cNvSpPr>
          <p:nvPr>
            <p:ph type="sldNum" idx="12"/>
          </p:nvPr>
        </p:nvSpPr>
        <p:spPr>
          <a:xfrm>
            <a:off x="6553200" y="4683919"/>
            <a:ext cx="2133600" cy="3573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9"/>
        <p:cNvGrpSpPr/>
        <p:nvPr/>
      </p:nvGrpSpPr>
      <p:grpSpPr>
        <a:xfrm>
          <a:off x="0" y="0"/>
          <a:ext cx="0" cy="0"/>
          <a:chOff x="0" y="0"/>
          <a:chExt cx="0" cy="0"/>
        </a:xfrm>
      </p:grpSpPr>
      <p:sp>
        <p:nvSpPr>
          <p:cNvPr id="130" name="Google Shape;130;p32"/>
          <p:cNvSpPr txBox="1">
            <a:spLocks noGrp="1"/>
          </p:cNvSpPr>
          <p:nvPr>
            <p:ph type="title"/>
          </p:nvPr>
        </p:nvSpPr>
        <p:spPr>
          <a:xfrm>
            <a:off x="629841" y="342900"/>
            <a:ext cx="2949300" cy="12000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dk2"/>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32"/>
          <p:cNvSpPr txBox="1">
            <a:spLocks noGrp="1"/>
          </p:cNvSpPr>
          <p:nvPr>
            <p:ph type="body" idx="1"/>
          </p:nvPr>
        </p:nvSpPr>
        <p:spPr>
          <a:xfrm>
            <a:off x="3887391" y="740569"/>
            <a:ext cx="4629300" cy="36552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Font typeface="Arial"/>
              <a:buChar char="•"/>
              <a:defRPr sz="2400"/>
            </a:lvl1pPr>
            <a:lvl2pPr marL="914400" lvl="1" indent="-361950" algn="l">
              <a:lnSpc>
                <a:spcPct val="100000"/>
              </a:lnSpc>
              <a:spcBef>
                <a:spcPts val="420"/>
              </a:spcBef>
              <a:spcAft>
                <a:spcPts val="0"/>
              </a:spcAft>
              <a:buClr>
                <a:schemeClr val="dk1"/>
              </a:buClr>
              <a:buSzPts val="2100"/>
              <a:buFont typeface="Arial"/>
              <a:buChar char="–"/>
              <a:defRPr sz="2100"/>
            </a:lvl2pPr>
            <a:lvl3pPr marL="1371600" lvl="2" indent="-342900" algn="l">
              <a:lnSpc>
                <a:spcPct val="100000"/>
              </a:lnSpc>
              <a:spcBef>
                <a:spcPts val="360"/>
              </a:spcBef>
              <a:spcAft>
                <a:spcPts val="0"/>
              </a:spcAft>
              <a:buClr>
                <a:schemeClr val="dk1"/>
              </a:buClr>
              <a:buSzPts val="1800"/>
              <a:buFont typeface="Arial"/>
              <a:buChar char="•"/>
              <a:defRPr sz="1800"/>
            </a:lvl3pPr>
            <a:lvl4pPr marL="1828800" lvl="3" indent="-323850" algn="l">
              <a:lnSpc>
                <a:spcPct val="100000"/>
              </a:lnSpc>
              <a:spcBef>
                <a:spcPts val="300"/>
              </a:spcBef>
              <a:spcAft>
                <a:spcPts val="0"/>
              </a:spcAft>
              <a:buClr>
                <a:schemeClr val="dk1"/>
              </a:buClr>
              <a:buSzPts val="1500"/>
              <a:buFont typeface="Arial"/>
              <a:buChar char="–"/>
              <a:defRPr sz="1500"/>
            </a:lvl4pPr>
            <a:lvl5pPr marL="2286000" lvl="4" indent="-323850" algn="l">
              <a:lnSpc>
                <a:spcPct val="100000"/>
              </a:lnSpc>
              <a:spcBef>
                <a:spcPts val="300"/>
              </a:spcBef>
              <a:spcAft>
                <a:spcPts val="0"/>
              </a:spcAft>
              <a:buClr>
                <a:schemeClr val="dk1"/>
              </a:buClr>
              <a:buSzPts val="1500"/>
              <a:buFont typeface="Arial"/>
              <a:buChar char="»"/>
              <a:defRPr sz="1500"/>
            </a:lvl5pPr>
            <a:lvl6pPr marL="2743200" lvl="5" indent="-323850" algn="l">
              <a:lnSpc>
                <a:spcPct val="100000"/>
              </a:lnSpc>
              <a:spcBef>
                <a:spcPts val="300"/>
              </a:spcBef>
              <a:spcAft>
                <a:spcPts val="0"/>
              </a:spcAft>
              <a:buClr>
                <a:schemeClr val="dk1"/>
              </a:buClr>
              <a:buSzPts val="1500"/>
              <a:buFont typeface="Arial"/>
              <a:buChar char="»"/>
              <a:defRPr sz="1500"/>
            </a:lvl6pPr>
            <a:lvl7pPr marL="3200400" lvl="6" indent="-323850" algn="l">
              <a:lnSpc>
                <a:spcPct val="100000"/>
              </a:lnSpc>
              <a:spcBef>
                <a:spcPts val="300"/>
              </a:spcBef>
              <a:spcAft>
                <a:spcPts val="0"/>
              </a:spcAft>
              <a:buClr>
                <a:schemeClr val="dk1"/>
              </a:buClr>
              <a:buSzPts val="1500"/>
              <a:buFont typeface="Arial"/>
              <a:buChar char="»"/>
              <a:defRPr sz="1500"/>
            </a:lvl7pPr>
            <a:lvl8pPr marL="3657600" lvl="7" indent="-323850" algn="l">
              <a:lnSpc>
                <a:spcPct val="100000"/>
              </a:lnSpc>
              <a:spcBef>
                <a:spcPts val="300"/>
              </a:spcBef>
              <a:spcAft>
                <a:spcPts val="0"/>
              </a:spcAft>
              <a:buClr>
                <a:schemeClr val="dk1"/>
              </a:buClr>
              <a:buSzPts val="1500"/>
              <a:buFont typeface="Arial"/>
              <a:buChar char="»"/>
              <a:defRPr sz="1500"/>
            </a:lvl8pPr>
            <a:lvl9pPr marL="4114800" lvl="8" indent="-323850" algn="l">
              <a:lnSpc>
                <a:spcPct val="100000"/>
              </a:lnSpc>
              <a:spcBef>
                <a:spcPts val="300"/>
              </a:spcBef>
              <a:spcAft>
                <a:spcPts val="0"/>
              </a:spcAft>
              <a:buClr>
                <a:schemeClr val="dk1"/>
              </a:buClr>
              <a:buSzPts val="1500"/>
              <a:buFont typeface="Arial"/>
              <a:buChar char="»"/>
              <a:defRPr sz="1500"/>
            </a:lvl9pPr>
          </a:lstStyle>
          <a:p>
            <a:endParaRPr/>
          </a:p>
        </p:txBody>
      </p:sp>
      <p:sp>
        <p:nvSpPr>
          <p:cNvPr id="132" name="Google Shape;132;p32"/>
          <p:cNvSpPr txBox="1">
            <a:spLocks noGrp="1"/>
          </p:cNvSpPr>
          <p:nvPr>
            <p:ph type="body" idx="2"/>
          </p:nvPr>
        </p:nvSpPr>
        <p:spPr>
          <a:xfrm>
            <a:off x="629841" y="1543050"/>
            <a:ext cx="2949300" cy="28587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dk1"/>
              </a:buClr>
              <a:buSzPts val="1200"/>
              <a:buFont typeface="Arial"/>
              <a:buNone/>
              <a:defRPr sz="1200"/>
            </a:lvl1pPr>
            <a:lvl2pPr marL="914400" lvl="1" indent="-228600" algn="l">
              <a:lnSpc>
                <a:spcPct val="100000"/>
              </a:lnSpc>
              <a:spcBef>
                <a:spcPts val="210"/>
              </a:spcBef>
              <a:spcAft>
                <a:spcPts val="0"/>
              </a:spcAft>
              <a:buClr>
                <a:schemeClr val="dk1"/>
              </a:buClr>
              <a:buSzPts val="1050"/>
              <a:buFont typeface="Arial"/>
              <a:buNone/>
              <a:defRPr sz="1050"/>
            </a:lvl2pPr>
            <a:lvl3pPr marL="1371600" lvl="2" indent="-228600" algn="l">
              <a:lnSpc>
                <a:spcPct val="100000"/>
              </a:lnSpc>
              <a:spcBef>
                <a:spcPts val="180"/>
              </a:spcBef>
              <a:spcAft>
                <a:spcPts val="0"/>
              </a:spcAft>
              <a:buClr>
                <a:schemeClr val="dk1"/>
              </a:buClr>
              <a:buSzPts val="900"/>
              <a:buFont typeface="Arial"/>
              <a:buNone/>
              <a:defRPr sz="900"/>
            </a:lvl3pPr>
            <a:lvl4pPr marL="1828800" lvl="3" indent="-228600" algn="l">
              <a:lnSpc>
                <a:spcPct val="100000"/>
              </a:lnSpc>
              <a:spcBef>
                <a:spcPts val="150"/>
              </a:spcBef>
              <a:spcAft>
                <a:spcPts val="0"/>
              </a:spcAft>
              <a:buClr>
                <a:schemeClr val="dk1"/>
              </a:buClr>
              <a:buSzPts val="750"/>
              <a:buFont typeface="Arial"/>
              <a:buNone/>
              <a:defRPr sz="750"/>
            </a:lvl4pPr>
            <a:lvl5pPr marL="2286000" lvl="4" indent="-228600" algn="l">
              <a:lnSpc>
                <a:spcPct val="100000"/>
              </a:lnSpc>
              <a:spcBef>
                <a:spcPts val="150"/>
              </a:spcBef>
              <a:spcAft>
                <a:spcPts val="0"/>
              </a:spcAft>
              <a:buClr>
                <a:schemeClr val="dk1"/>
              </a:buClr>
              <a:buSzPts val="750"/>
              <a:buFont typeface="Arial"/>
              <a:buNone/>
              <a:defRPr sz="750"/>
            </a:lvl5pPr>
            <a:lvl6pPr marL="2743200" lvl="5" indent="-228600" algn="l">
              <a:lnSpc>
                <a:spcPct val="100000"/>
              </a:lnSpc>
              <a:spcBef>
                <a:spcPts val="150"/>
              </a:spcBef>
              <a:spcAft>
                <a:spcPts val="0"/>
              </a:spcAft>
              <a:buClr>
                <a:schemeClr val="dk1"/>
              </a:buClr>
              <a:buSzPts val="750"/>
              <a:buFont typeface="Arial"/>
              <a:buNone/>
              <a:defRPr sz="750"/>
            </a:lvl6pPr>
            <a:lvl7pPr marL="3200400" lvl="6" indent="-228600" algn="l">
              <a:lnSpc>
                <a:spcPct val="100000"/>
              </a:lnSpc>
              <a:spcBef>
                <a:spcPts val="150"/>
              </a:spcBef>
              <a:spcAft>
                <a:spcPts val="0"/>
              </a:spcAft>
              <a:buClr>
                <a:schemeClr val="dk1"/>
              </a:buClr>
              <a:buSzPts val="750"/>
              <a:buFont typeface="Arial"/>
              <a:buNone/>
              <a:defRPr sz="750"/>
            </a:lvl7pPr>
            <a:lvl8pPr marL="3657600" lvl="7" indent="-228600" algn="l">
              <a:lnSpc>
                <a:spcPct val="100000"/>
              </a:lnSpc>
              <a:spcBef>
                <a:spcPts val="150"/>
              </a:spcBef>
              <a:spcAft>
                <a:spcPts val="0"/>
              </a:spcAft>
              <a:buClr>
                <a:schemeClr val="dk1"/>
              </a:buClr>
              <a:buSzPts val="750"/>
              <a:buFont typeface="Arial"/>
              <a:buNone/>
              <a:defRPr sz="750"/>
            </a:lvl8pPr>
            <a:lvl9pPr marL="4114800" lvl="8" indent="-228600" algn="l">
              <a:lnSpc>
                <a:spcPct val="100000"/>
              </a:lnSpc>
              <a:spcBef>
                <a:spcPts val="150"/>
              </a:spcBef>
              <a:spcAft>
                <a:spcPts val="0"/>
              </a:spcAft>
              <a:buClr>
                <a:schemeClr val="dk1"/>
              </a:buClr>
              <a:buSzPts val="750"/>
              <a:buFont typeface="Arial"/>
              <a:buNone/>
              <a:defRPr sz="750"/>
            </a:lvl9pPr>
          </a:lstStyle>
          <a:p>
            <a:endParaRPr/>
          </a:p>
        </p:txBody>
      </p:sp>
      <p:sp>
        <p:nvSpPr>
          <p:cNvPr id="133" name="Google Shape;133;p32"/>
          <p:cNvSpPr txBox="1">
            <a:spLocks noGrp="1"/>
          </p:cNvSpPr>
          <p:nvPr>
            <p:ph type="dt" idx="10"/>
          </p:nvPr>
        </p:nvSpPr>
        <p:spPr>
          <a:xfrm>
            <a:off x="457200" y="4683919"/>
            <a:ext cx="2133600" cy="3573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32"/>
          <p:cNvSpPr txBox="1">
            <a:spLocks noGrp="1"/>
          </p:cNvSpPr>
          <p:nvPr>
            <p:ph type="ftr" idx="11"/>
          </p:nvPr>
        </p:nvSpPr>
        <p:spPr>
          <a:xfrm>
            <a:off x="3124200" y="4683919"/>
            <a:ext cx="2895600" cy="3573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32"/>
          <p:cNvSpPr txBox="1">
            <a:spLocks noGrp="1"/>
          </p:cNvSpPr>
          <p:nvPr>
            <p:ph type="sldNum" idx="12"/>
          </p:nvPr>
        </p:nvSpPr>
        <p:spPr>
          <a:xfrm>
            <a:off x="6553200" y="4683919"/>
            <a:ext cx="2133600" cy="3573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6"/>
        <p:cNvGrpSpPr/>
        <p:nvPr/>
      </p:nvGrpSpPr>
      <p:grpSpPr>
        <a:xfrm>
          <a:off x="0" y="0"/>
          <a:ext cx="0" cy="0"/>
          <a:chOff x="0" y="0"/>
          <a:chExt cx="0" cy="0"/>
        </a:xfrm>
      </p:grpSpPr>
      <p:sp>
        <p:nvSpPr>
          <p:cNvPr id="137" name="Google Shape;137;p33"/>
          <p:cNvSpPr txBox="1">
            <a:spLocks noGrp="1"/>
          </p:cNvSpPr>
          <p:nvPr>
            <p:ph type="title"/>
          </p:nvPr>
        </p:nvSpPr>
        <p:spPr>
          <a:xfrm>
            <a:off x="629841" y="342900"/>
            <a:ext cx="2949300" cy="12000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dk2"/>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33"/>
          <p:cNvSpPr>
            <a:spLocks noGrp="1"/>
          </p:cNvSpPr>
          <p:nvPr>
            <p:ph type="pic" idx="2"/>
          </p:nvPr>
        </p:nvSpPr>
        <p:spPr>
          <a:xfrm>
            <a:off x="3887391" y="740569"/>
            <a:ext cx="4629300" cy="3655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42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2pPr>
            <a:lvl3pPr marR="0" lvl="2"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R="0" lvl="5"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R="0" lvl="6"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R="0" lvl="7"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R="0" lvl="8"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139" name="Google Shape;139;p33"/>
          <p:cNvSpPr txBox="1">
            <a:spLocks noGrp="1"/>
          </p:cNvSpPr>
          <p:nvPr>
            <p:ph type="body" idx="1"/>
          </p:nvPr>
        </p:nvSpPr>
        <p:spPr>
          <a:xfrm>
            <a:off x="629841" y="1543050"/>
            <a:ext cx="2949300" cy="28587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dk1"/>
              </a:buClr>
              <a:buSzPts val="1200"/>
              <a:buFont typeface="Arial"/>
              <a:buNone/>
              <a:defRPr sz="1200"/>
            </a:lvl1pPr>
            <a:lvl2pPr marL="914400" lvl="1" indent="-228600" algn="l">
              <a:lnSpc>
                <a:spcPct val="100000"/>
              </a:lnSpc>
              <a:spcBef>
                <a:spcPts val="210"/>
              </a:spcBef>
              <a:spcAft>
                <a:spcPts val="0"/>
              </a:spcAft>
              <a:buClr>
                <a:schemeClr val="dk1"/>
              </a:buClr>
              <a:buSzPts val="1050"/>
              <a:buFont typeface="Arial"/>
              <a:buNone/>
              <a:defRPr sz="1050"/>
            </a:lvl2pPr>
            <a:lvl3pPr marL="1371600" lvl="2" indent="-228600" algn="l">
              <a:lnSpc>
                <a:spcPct val="100000"/>
              </a:lnSpc>
              <a:spcBef>
                <a:spcPts val="180"/>
              </a:spcBef>
              <a:spcAft>
                <a:spcPts val="0"/>
              </a:spcAft>
              <a:buClr>
                <a:schemeClr val="dk1"/>
              </a:buClr>
              <a:buSzPts val="900"/>
              <a:buFont typeface="Arial"/>
              <a:buNone/>
              <a:defRPr sz="900"/>
            </a:lvl3pPr>
            <a:lvl4pPr marL="1828800" lvl="3" indent="-228600" algn="l">
              <a:lnSpc>
                <a:spcPct val="100000"/>
              </a:lnSpc>
              <a:spcBef>
                <a:spcPts val="150"/>
              </a:spcBef>
              <a:spcAft>
                <a:spcPts val="0"/>
              </a:spcAft>
              <a:buClr>
                <a:schemeClr val="dk1"/>
              </a:buClr>
              <a:buSzPts val="750"/>
              <a:buFont typeface="Arial"/>
              <a:buNone/>
              <a:defRPr sz="750"/>
            </a:lvl4pPr>
            <a:lvl5pPr marL="2286000" lvl="4" indent="-228600" algn="l">
              <a:lnSpc>
                <a:spcPct val="100000"/>
              </a:lnSpc>
              <a:spcBef>
                <a:spcPts val="150"/>
              </a:spcBef>
              <a:spcAft>
                <a:spcPts val="0"/>
              </a:spcAft>
              <a:buClr>
                <a:schemeClr val="dk1"/>
              </a:buClr>
              <a:buSzPts val="750"/>
              <a:buFont typeface="Arial"/>
              <a:buNone/>
              <a:defRPr sz="750"/>
            </a:lvl5pPr>
            <a:lvl6pPr marL="2743200" lvl="5" indent="-228600" algn="l">
              <a:lnSpc>
                <a:spcPct val="100000"/>
              </a:lnSpc>
              <a:spcBef>
                <a:spcPts val="150"/>
              </a:spcBef>
              <a:spcAft>
                <a:spcPts val="0"/>
              </a:spcAft>
              <a:buClr>
                <a:schemeClr val="dk1"/>
              </a:buClr>
              <a:buSzPts val="750"/>
              <a:buFont typeface="Arial"/>
              <a:buNone/>
              <a:defRPr sz="750"/>
            </a:lvl6pPr>
            <a:lvl7pPr marL="3200400" lvl="6" indent="-228600" algn="l">
              <a:lnSpc>
                <a:spcPct val="100000"/>
              </a:lnSpc>
              <a:spcBef>
                <a:spcPts val="150"/>
              </a:spcBef>
              <a:spcAft>
                <a:spcPts val="0"/>
              </a:spcAft>
              <a:buClr>
                <a:schemeClr val="dk1"/>
              </a:buClr>
              <a:buSzPts val="750"/>
              <a:buFont typeface="Arial"/>
              <a:buNone/>
              <a:defRPr sz="750"/>
            </a:lvl7pPr>
            <a:lvl8pPr marL="3657600" lvl="7" indent="-228600" algn="l">
              <a:lnSpc>
                <a:spcPct val="100000"/>
              </a:lnSpc>
              <a:spcBef>
                <a:spcPts val="150"/>
              </a:spcBef>
              <a:spcAft>
                <a:spcPts val="0"/>
              </a:spcAft>
              <a:buClr>
                <a:schemeClr val="dk1"/>
              </a:buClr>
              <a:buSzPts val="750"/>
              <a:buFont typeface="Arial"/>
              <a:buNone/>
              <a:defRPr sz="750"/>
            </a:lvl8pPr>
            <a:lvl9pPr marL="4114800" lvl="8" indent="-228600" algn="l">
              <a:lnSpc>
                <a:spcPct val="100000"/>
              </a:lnSpc>
              <a:spcBef>
                <a:spcPts val="150"/>
              </a:spcBef>
              <a:spcAft>
                <a:spcPts val="0"/>
              </a:spcAft>
              <a:buClr>
                <a:schemeClr val="dk1"/>
              </a:buClr>
              <a:buSzPts val="750"/>
              <a:buFont typeface="Arial"/>
              <a:buNone/>
              <a:defRPr sz="750"/>
            </a:lvl9pPr>
          </a:lstStyle>
          <a:p>
            <a:endParaRPr/>
          </a:p>
        </p:txBody>
      </p:sp>
      <p:sp>
        <p:nvSpPr>
          <p:cNvPr id="140" name="Google Shape;140;p33"/>
          <p:cNvSpPr txBox="1">
            <a:spLocks noGrp="1"/>
          </p:cNvSpPr>
          <p:nvPr>
            <p:ph type="dt" idx="10"/>
          </p:nvPr>
        </p:nvSpPr>
        <p:spPr>
          <a:xfrm>
            <a:off x="457200" y="4683919"/>
            <a:ext cx="2133600" cy="3573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33"/>
          <p:cNvSpPr txBox="1">
            <a:spLocks noGrp="1"/>
          </p:cNvSpPr>
          <p:nvPr>
            <p:ph type="ftr" idx="11"/>
          </p:nvPr>
        </p:nvSpPr>
        <p:spPr>
          <a:xfrm>
            <a:off x="3124200" y="4683919"/>
            <a:ext cx="2895600" cy="3573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33"/>
          <p:cNvSpPr txBox="1">
            <a:spLocks noGrp="1"/>
          </p:cNvSpPr>
          <p:nvPr>
            <p:ph type="sldNum" idx="12"/>
          </p:nvPr>
        </p:nvSpPr>
        <p:spPr>
          <a:xfrm>
            <a:off x="6553200" y="4683919"/>
            <a:ext cx="2133600" cy="3573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12"/>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2"/>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0" name="Google Shape;20;p12"/>
          <p:cNvSpPr txBox="1">
            <a:spLocks noGrp="1"/>
          </p:cNvSpPr>
          <p:nvPr>
            <p:ph type="dt" idx="10"/>
          </p:nvPr>
        </p:nvSpPr>
        <p:spPr>
          <a:xfrm>
            <a:off x="457200" y="4683919"/>
            <a:ext cx="2133600" cy="3573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2"/>
          <p:cNvSpPr txBox="1">
            <a:spLocks noGrp="1"/>
          </p:cNvSpPr>
          <p:nvPr>
            <p:ph type="ftr" idx="11"/>
          </p:nvPr>
        </p:nvSpPr>
        <p:spPr>
          <a:xfrm>
            <a:off x="3124200" y="4683919"/>
            <a:ext cx="2895600" cy="3573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2"/>
          <p:cNvSpPr txBox="1">
            <a:spLocks noGrp="1"/>
          </p:cNvSpPr>
          <p:nvPr>
            <p:ph type="sldNum" idx="12"/>
          </p:nvPr>
        </p:nvSpPr>
        <p:spPr>
          <a:xfrm>
            <a:off x="6553200" y="4683919"/>
            <a:ext cx="2133600" cy="3573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3"/>
        <p:cNvGrpSpPr/>
        <p:nvPr/>
      </p:nvGrpSpPr>
      <p:grpSpPr>
        <a:xfrm>
          <a:off x="0" y="0"/>
          <a:ext cx="0" cy="0"/>
          <a:chOff x="0" y="0"/>
          <a:chExt cx="0" cy="0"/>
        </a:xfrm>
      </p:grpSpPr>
      <p:sp>
        <p:nvSpPr>
          <p:cNvPr id="144" name="Google Shape;144;p34"/>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34"/>
          <p:cNvSpPr txBox="1">
            <a:spLocks noGrp="1"/>
          </p:cNvSpPr>
          <p:nvPr>
            <p:ph type="body" idx="1"/>
          </p:nvPr>
        </p:nvSpPr>
        <p:spPr>
          <a:xfrm rot="5400000">
            <a:off x="2874750" y="-1217400"/>
            <a:ext cx="3394500" cy="8229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46" name="Google Shape;146;p34"/>
          <p:cNvSpPr txBox="1">
            <a:spLocks noGrp="1"/>
          </p:cNvSpPr>
          <p:nvPr>
            <p:ph type="dt" idx="10"/>
          </p:nvPr>
        </p:nvSpPr>
        <p:spPr>
          <a:xfrm>
            <a:off x="457200" y="4683919"/>
            <a:ext cx="2133600" cy="3573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34"/>
          <p:cNvSpPr txBox="1">
            <a:spLocks noGrp="1"/>
          </p:cNvSpPr>
          <p:nvPr>
            <p:ph type="ftr" idx="11"/>
          </p:nvPr>
        </p:nvSpPr>
        <p:spPr>
          <a:xfrm>
            <a:off x="3124200" y="4683919"/>
            <a:ext cx="2895600" cy="3573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34"/>
          <p:cNvSpPr txBox="1">
            <a:spLocks noGrp="1"/>
          </p:cNvSpPr>
          <p:nvPr>
            <p:ph type="sldNum" idx="12"/>
          </p:nvPr>
        </p:nvSpPr>
        <p:spPr>
          <a:xfrm>
            <a:off x="6553200" y="4683919"/>
            <a:ext cx="2133600" cy="3573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9"/>
        <p:cNvGrpSpPr/>
        <p:nvPr/>
      </p:nvGrpSpPr>
      <p:grpSpPr>
        <a:xfrm>
          <a:off x="0" y="0"/>
          <a:ext cx="0" cy="0"/>
          <a:chOff x="0" y="0"/>
          <a:chExt cx="0" cy="0"/>
        </a:xfrm>
      </p:grpSpPr>
      <p:sp>
        <p:nvSpPr>
          <p:cNvPr id="150" name="Google Shape;150;p35"/>
          <p:cNvSpPr txBox="1">
            <a:spLocks noGrp="1"/>
          </p:cNvSpPr>
          <p:nvPr>
            <p:ph type="title"/>
          </p:nvPr>
        </p:nvSpPr>
        <p:spPr>
          <a:xfrm rot="5400000">
            <a:off x="5463750" y="1371628"/>
            <a:ext cx="4388700" cy="20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p35"/>
          <p:cNvSpPr txBox="1">
            <a:spLocks noGrp="1"/>
          </p:cNvSpPr>
          <p:nvPr>
            <p:ph type="body" idx="1"/>
          </p:nvPr>
        </p:nvSpPr>
        <p:spPr>
          <a:xfrm rot="5400000">
            <a:off x="1289380" y="-626072"/>
            <a:ext cx="4388700" cy="6052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2" name="Google Shape;152;p35"/>
          <p:cNvSpPr txBox="1">
            <a:spLocks noGrp="1"/>
          </p:cNvSpPr>
          <p:nvPr>
            <p:ph type="dt" idx="10"/>
          </p:nvPr>
        </p:nvSpPr>
        <p:spPr>
          <a:xfrm>
            <a:off x="457200" y="4683919"/>
            <a:ext cx="2133600" cy="3573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35"/>
          <p:cNvSpPr txBox="1">
            <a:spLocks noGrp="1"/>
          </p:cNvSpPr>
          <p:nvPr>
            <p:ph type="ftr" idx="11"/>
          </p:nvPr>
        </p:nvSpPr>
        <p:spPr>
          <a:xfrm>
            <a:off x="3124200" y="4683919"/>
            <a:ext cx="2895600" cy="3573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p35"/>
          <p:cNvSpPr txBox="1">
            <a:spLocks noGrp="1"/>
          </p:cNvSpPr>
          <p:nvPr>
            <p:ph type="sldNum" idx="12"/>
          </p:nvPr>
        </p:nvSpPr>
        <p:spPr>
          <a:xfrm>
            <a:off x="6553200" y="4683919"/>
            <a:ext cx="2133600" cy="3573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19"/>
          <p:cNvSpPr txBox="1">
            <a:spLocks noGrp="1"/>
          </p:cNvSpPr>
          <p:nvPr>
            <p:ph type="title"/>
          </p:nvPr>
        </p:nvSpPr>
        <p:spPr>
          <a:xfrm>
            <a:off x="623888" y="1282304"/>
            <a:ext cx="7886700" cy="21396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dk2"/>
              </a:buClr>
              <a:buSzPts val="45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9"/>
          <p:cNvSpPr txBox="1">
            <a:spLocks noGrp="1"/>
          </p:cNvSpPr>
          <p:nvPr>
            <p:ph type="body" idx="1"/>
          </p:nvPr>
        </p:nvSpPr>
        <p:spPr>
          <a:xfrm>
            <a:off x="623888" y="3442097"/>
            <a:ext cx="7886700" cy="11250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360"/>
              </a:spcBef>
              <a:spcAft>
                <a:spcPts val="0"/>
              </a:spcAft>
              <a:buClr>
                <a:srgbClr val="888888"/>
              </a:buClr>
              <a:buSzPts val="1800"/>
              <a:buFont typeface="Arial"/>
              <a:buNone/>
              <a:defRPr sz="1800">
                <a:solidFill>
                  <a:srgbClr val="888888"/>
                </a:solidFill>
              </a:defRPr>
            </a:lvl1pPr>
            <a:lvl2pPr marL="914400" lvl="1" indent="-228600" algn="l">
              <a:lnSpc>
                <a:spcPct val="100000"/>
              </a:lnSpc>
              <a:spcBef>
                <a:spcPts val="300"/>
              </a:spcBef>
              <a:spcAft>
                <a:spcPts val="0"/>
              </a:spcAft>
              <a:buClr>
                <a:srgbClr val="888888"/>
              </a:buClr>
              <a:buSzPts val="1500"/>
              <a:buFont typeface="Arial"/>
              <a:buNone/>
              <a:defRPr sz="1500">
                <a:solidFill>
                  <a:srgbClr val="888888"/>
                </a:solidFill>
              </a:defRPr>
            </a:lvl2pPr>
            <a:lvl3pPr marL="1371600" lvl="2" indent="-228600" algn="l">
              <a:lnSpc>
                <a:spcPct val="100000"/>
              </a:lnSpc>
              <a:spcBef>
                <a:spcPts val="270"/>
              </a:spcBef>
              <a:spcAft>
                <a:spcPts val="0"/>
              </a:spcAft>
              <a:buClr>
                <a:srgbClr val="888888"/>
              </a:buClr>
              <a:buSzPts val="1350"/>
              <a:buFont typeface="Arial"/>
              <a:buNone/>
              <a:defRPr sz="1350">
                <a:solidFill>
                  <a:srgbClr val="888888"/>
                </a:solidFill>
              </a:defRPr>
            </a:lvl3pPr>
            <a:lvl4pPr marL="1828800" lvl="3" indent="-228600" algn="l">
              <a:lnSpc>
                <a:spcPct val="100000"/>
              </a:lnSpc>
              <a:spcBef>
                <a:spcPts val="240"/>
              </a:spcBef>
              <a:spcAft>
                <a:spcPts val="0"/>
              </a:spcAft>
              <a:buClr>
                <a:srgbClr val="888888"/>
              </a:buClr>
              <a:buSzPts val="1200"/>
              <a:buFont typeface="Arial"/>
              <a:buNone/>
              <a:defRPr sz="1200">
                <a:solidFill>
                  <a:srgbClr val="888888"/>
                </a:solidFill>
              </a:defRPr>
            </a:lvl4pPr>
            <a:lvl5pPr marL="2286000" lvl="4" indent="-228600" algn="l">
              <a:lnSpc>
                <a:spcPct val="100000"/>
              </a:lnSpc>
              <a:spcBef>
                <a:spcPts val="240"/>
              </a:spcBef>
              <a:spcAft>
                <a:spcPts val="0"/>
              </a:spcAft>
              <a:buClr>
                <a:srgbClr val="888888"/>
              </a:buClr>
              <a:buSzPts val="1200"/>
              <a:buFont typeface="Arial"/>
              <a:buNone/>
              <a:defRPr sz="1200">
                <a:solidFill>
                  <a:srgbClr val="888888"/>
                </a:solidFill>
              </a:defRPr>
            </a:lvl5pPr>
            <a:lvl6pPr marL="2743200" lvl="5" indent="-228600" algn="l">
              <a:lnSpc>
                <a:spcPct val="100000"/>
              </a:lnSpc>
              <a:spcBef>
                <a:spcPts val="240"/>
              </a:spcBef>
              <a:spcAft>
                <a:spcPts val="0"/>
              </a:spcAft>
              <a:buClr>
                <a:srgbClr val="888888"/>
              </a:buClr>
              <a:buSzPts val="1200"/>
              <a:buFont typeface="Arial"/>
              <a:buNone/>
              <a:defRPr sz="1200">
                <a:solidFill>
                  <a:srgbClr val="888888"/>
                </a:solidFill>
              </a:defRPr>
            </a:lvl6pPr>
            <a:lvl7pPr marL="3200400" lvl="6" indent="-228600" algn="l">
              <a:lnSpc>
                <a:spcPct val="100000"/>
              </a:lnSpc>
              <a:spcBef>
                <a:spcPts val="240"/>
              </a:spcBef>
              <a:spcAft>
                <a:spcPts val="0"/>
              </a:spcAft>
              <a:buClr>
                <a:srgbClr val="888888"/>
              </a:buClr>
              <a:buSzPts val="1200"/>
              <a:buFont typeface="Arial"/>
              <a:buNone/>
              <a:defRPr sz="1200">
                <a:solidFill>
                  <a:srgbClr val="888888"/>
                </a:solidFill>
              </a:defRPr>
            </a:lvl7pPr>
            <a:lvl8pPr marL="3657600" lvl="7" indent="-228600" algn="l">
              <a:lnSpc>
                <a:spcPct val="100000"/>
              </a:lnSpc>
              <a:spcBef>
                <a:spcPts val="240"/>
              </a:spcBef>
              <a:spcAft>
                <a:spcPts val="0"/>
              </a:spcAft>
              <a:buClr>
                <a:srgbClr val="888888"/>
              </a:buClr>
              <a:buSzPts val="1200"/>
              <a:buFont typeface="Arial"/>
              <a:buNone/>
              <a:defRPr sz="1200">
                <a:solidFill>
                  <a:srgbClr val="888888"/>
                </a:solidFill>
              </a:defRPr>
            </a:lvl8pPr>
            <a:lvl9pPr marL="4114800" lvl="8" indent="-228600" algn="l">
              <a:lnSpc>
                <a:spcPct val="100000"/>
              </a:lnSpc>
              <a:spcBef>
                <a:spcPts val="240"/>
              </a:spcBef>
              <a:spcAft>
                <a:spcPts val="0"/>
              </a:spcAft>
              <a:buClr>
                <a:srgbClr val="888888"/>
              </a:buClr>
              <a:buSzPts val="1200"/>
              <a:buFont typeface="Arial"/>
              <a:buNone/>
              <a:defRPr sz="1200">
                <a:solidFill>
                  <a:srgbClr val="888888"/>
                </a:solidFill>
              </a:defRPr>
            </a:lvl9pPr>
          </a:lstStyle>
          <a:p>
            <a:endParaRPr/>
          </a:p>
        </p:txBody>
      </p:sp>
      <p:sp>
        <p:nvSpPr>
          <p:cNvPr id="26" name="Google Shape;26;p19"/>
          <p:cNvSpPr txBox="1">
            <a:spLocks noGrp="1"/>
          </p:cNvSpPr>
          <p:nvPr>
            <p:ph type="dt" idx="10"/>
          </p:nvPr>
        </p:nvSpPr>
        <p:spPr>
          <a:xfrm>
            <a:off x="457200" y="4683919"/>
            <a:ext cx="2133600" cy="3573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9"/>
          <p:cNvSpPr txBox="1">
            <a:spLocks noGrp="1"/>
          </p:cNvSpPr>
          <p:nvPr>
            <p:ph type="ftr" idx="11"/>
          </p:nvPr>
        </p:nvSpPr>
        <p:spPr>
          <a:xfrm>
            <a:off x="3124200" y="4683919"/>
            <a:ext cx="2895600" cy="3573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9"/>
          <p:cNvSpPr txBox="1">
            <a:spLocks noGrp="1"/>
          </p:cNvSpPr>
          <p:nvPr>
            <p:ph type="sldNum" idx="12"/>
          </p:nvPr>
        </p:nvSpPr>
        <p:spPr>
          <a:xfrm>
            <a:off x="6553200" y="4683919"/>
            <a:ext cx="2133600" cy="3573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20"/>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20"/>
          <p:cNvSpPr txBox="1">
            <a:spLocks noGrp="1"/>
          </p:cNvSpPr>
          <p:nvPr>
            <p:ph type="body" idx="1"/>
          </p:nvPr>
        </p:nvSpPr>
        <p:spPr>
          <a:xfrm>
            <a:off x="457200" y="1200150"/>
            <a:ext cx="4032600" cy="33945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2" name="Google Shape;32;p20"/>
          <p:cNvSpPr txBox="1">
            <a:spLocks noGrp="1"/>
          </p:cNvSpPr>
          <p:nvPr>
            <p:ph type="body" idx="2"/>
          </p:nvPr>
        </p:nvSpPr>
        <p:spPr>
          <a:xfrm>
            <a:off x="4654296" y="1200150"/>
            <a:ext cx="4032600" cy="33945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3" name="Google Shape;33;p20"/>
          <p:cNvSpPr txBox="1">
            <a:spLocks noGrp="1"/>
          </p:cNvSpPr>
          <p:nvPr>
            <p:ph type="dt" idx="10"/>
          </p:nvPr>
        </p:nvSpPr>
        <p:spPr>
          <a:xfrm>
            <a:off x="457200" y="4683919"/>
            <a:ext cx="2133600" cy="3573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0"/>
          <p:cNvSpPr txBox="1">
            <a:spLocks noGrp="1"/>
          </p:cNvSpPr>
          <p:nvPr>
            <p:ph type="ftr" idx="11"/>
          </p:nvPr>
        </p:nvSpPr>
        <p:spPr>
          <a:xfrm>
            <a:off x="3124200" y="4683919"/>
            <a:ext cx="2895600" cy="3573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0"/>
          <p:cNvSpPr txBox="1">
            <a:spLocks noGrp="1"/>
          </p:cNvSpPr>
          <p:nvPr>
            <p:ph type="sldNum" idx="12"/>
          </p:nvPr>
        </p:nvSpPr>
        <p:spPr>
          <a:xfrm>
            <a:off x="6553200" y="4683919"/>
            <a:ext cx="2133600" cy="3573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21"/>
          <p:cNvSpPr txBox="1">
            <a:spLocks noGrp="1"/>
          </p:cNvSpPr>
          <p:nvPr>
            <p:ph type="title"/>
          </p:nvPr>
        </p:nvSpPr>
        <p:spPr>
          <a:xfrm>
            <a:off x="629841" y="273844"/>
            <a:ext cx="7886700" cy="994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21"/>
          <p:cNvSpPr txBox="1">
            <a:spLocks noGrp="1"/>
          </p:cNvSpPr>
          <p:nvPr>
            <p:ph type="body" idx="1"/>
          </p:nvPr>
        </p:nvSpPr>
        <p:spPr>
          <a:xfrm>
            <a:off x="629841" y="1260872"/>
            <a:ext cx="3868200" cy="6180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360"/>
              </a:spcBef>
              <a:spcAft>
                <a:spcPts val="0"/>
              </a:spcAft>
              <a:buClr>
                <a:schemeClr val="dk1"/>
              </a:buClr>
              <a:buSzPts val="1800"/>
              <a:buFont typeface="Arial"/>
              <a:buNone/>
              <a:defRPr sz="1800" b="1"/>
            </a:lvl1pPr>
            <a:lvl2pPr marL="914400" lvl="1" indent="-228600" algn="l">
              <a:lnSpc>
                <a:spcPct val="100000"/>
              </a:lnSpc>
              <a:spcBef>
                <a:spcPts val="300"/>
              </a:spcBef>
              <a:spcAft>
                <a:spcPts val="0"/>
              </a:spcAft>
              <a:buClr>
                <a:schemeClr val="dk1"/>
              </a:buClr>
              <a:buSzPts val="1500"/>
              <a:buFont typeface="Arial"/>
              <a:buNone/>
              <a:defRPr sz="1500" b="1"/>
            </a:lvl2pPr>
            <a:lvl3pPr marL="1371600" lvl="2" indent="-228600" algn="l">
              <a:lnSpc>
                <a:spcPct val="100000"/>
              </a:lnSpc>
              <a:spcBef>
                <a:spcPts val="270"/>
              </a:spcBef>
              <a:spcAft>
                <a:spcPts val="0"/>
              </a:spcAft>
              <a:buClr>
                <a:schemeClr val="dk1"/>
              </a:buClr>
              <a:buSzPts val="1350"/>
              <a:buFont typeface="Arial"/>
              <a:buNone/>
              <a:defRPr sz="1350" b="1"/>
            </a:lvl3pPr>
            <a:lvl4pPr marL="1828800" lvl="3" indent="-228600" algn="l">
              <a:lnSpc>
                <a:spcPct val="100000"/>
              </a:lnSpc>
              <a:spcBef>
                <a:spcPts val="240"/>
              </a:spcBef>
              <a:spcAft>
                <a:spcPts val="0"/>
              </a:spcAft>
              <a:buClr>
                <a:schemeClr val="dk1"/>
              </a:buClr>
              <a:buSzPts val="1200"/>
              <a:buFont typeface="Arial"/>
              <a:buNone/>
              <a:defRPr sz="1200" b="1"/>
            </a:lvl4pPr>
            <a:lvl5pPr marL="2286000" lvl="4" indent="-228600" algn="l">
              <a:lnSpc>
                <a:spcPct val="100000"/>
              </a:lnSpc>
              <a:spcBef>
                <a:spcPts val="240"/>
              </a:spcBef>
              <a:spcAft>
                <a:spcPts val="0"/>
              </a:spcAft>
              <a:buClr>
                <a:schemeClr val="dk1"/>
              </a:buClr>
              <a:buSzPts val="1200"/>
              <a:buFont typeface="Arial"/>
              <a:buNone/>
              <a:defRPr sz="1200" b="1"/>
            </a:lvl5pPr>
            <a:lvl6pPr marL="2743200" lvl="5" indent="-228600" algn="l">
              <a:lnSpc>
                <a:spcPct val="100000"/>
              </a:lnSpc>
              <a:spcBef>
                <a:spcPts val="240"/>
              </a:spcBef>
              <a:spcAft>
                <a:spcPts val="0"/>
              </a:spcAft>
              <a:buClr>
                <a:schemeClr val="dk1"/>
              </a:buClr>
              <a:buSzPts val="1200"/>
              <a:buFont typeface="Arial"/>
              <a:buNone/>
              <a:defRPr sz="1200" b="1"/>
            </a:lvl6pPr>
            <a:lvl7pPr marL="3200400" lvl="6" indent="-228600" algn="l">
              <a:lnSpc>
                <a:spcPct val="100000"/>
              </a:lnSpc>
              <a:spcBef>
                <a:spcPts val="240"/>
              </a:spcBef>
              <a:spcAft>
                <a:spcPts val="0"/>
              </a:spcAft>
              <a:buClr>
                <a:schemeClr val="dk1"/>
              </a:buClr>
              <a:buSzPts val="1200"/>
              <a:buFont typeface="Arial"/>
              <a:buNone/>
              <a:defRPr sz="1200" b="1"/>
            </a:lvl7pPr>
            <a:lvl8pPr marL="3657600" lvl="7" indent="-228600" algn="l">
              <a:lnSpc>
                <a:spcPct val="100000"/>
              </a:lnSpc>
              <a:spcBef>
                <a:spcPts val="240"/>
              </a:spcBef>
              <a:spcAft>
                <a:spcPts val="0"/>
              </a:spcAft>
              <a:buClr>
                <a:schemeClr val="dk1"/>
              </a:buClr>
              <a:buSzPts val="1200"/>
              <a:buFont typeface="Arial"/>
              <a:buNone/>
              <a:defRPr sz="1200" b="1"/>
            </a:lvl8pPr>
            <a:lvl9pPr marL="4114800" lvl="8" indent="-228600" algn="l">
              <a:lnSpc>
                <a:spcPct val="100000"/>
              </a:lnSpc>
              <a:spcBef>
                <a:spcPts val="240"/>
              </a:spcBef>
              <a:spcAft>
                <a:spcPts val="0"/>
              </a:spcAft>
              <a:buClr>
                <a:schemeClr val="dk1"/>
              </a:buClr>
              <a:buSzPts val="1200"/>
              <a:buFont typeface="Arial"/>
              <a:buNone/>
              <a:defRPr sz="1200" b="1"/>
            </a:lvl9pPr>
          </a:lstStyle>
          <a:p>
            <a:endParaRPr/>
          </a:p>
        </p:txBody>
      </p:sp>
      <p:sp>
        <p:nvSpPr>
          <p:cNvPr id="39" name="Google Shape;39;p21"/>
          <p:cNvSpPr txBox="1">
            <a:spLocks noGrp="1"/>
          </p:cNvSpPr>
          <p:nvPr>
            <p:ph type="body" idx="2"/>
          </p:nvPr>
        </p:nvSpPr>
        <p:spPr>
          <a:xfrm>
            <a:off x="629841" y="1878806"/>
            <a:ext cx="3868200" cy="27633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0" name="Google Shape;40;p21"/>
          <p:cNvSpPr txBox="1">
            <a:spLocks noGrp="1"/>
          </p:cNvSpPr>
          <p:nvPr>
            <p:ph type="body" idx="3"/>
          </p:nvPr>
        </p:nvSpPr>
        <p:spPr>
          <a:xfrm>
            <a:off x="4629150" y="1260872"/>
            <a:ext cx="3887400" cy="6180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360"/>
              </a:spcBef>
              <a:spcAft>
                <a:spcPts val="0"/>
              </a:spcAft>
              <a:buClr>
                <a:schemeClr val="dk1"/>
              </a:buClr>
              <a:buSzPts val="1800"/>
              <a:buFont typeface="Arial"/>
              <a:buNone/>
              <a:defRPr sz="1800" b="1"/>
            </a:lvl1pPr>
            <a:lvl2pPr marL="914400" lvl="1" indent="-228600" algn="l">
              <a:lnSpc>
                <a:spcPct val="100000"/>
              </a:lnSpc>
              <a:spcBef>
                <a:spcPts val="300"/>
              </a:spcBef>
              <a:spcAft>
                <a:spcPts val="0"/>
              </a:spcAft>
              <a:buClr>
                <a:schemeClr val="dk1"/>
              </a:buClr>
              <a:buSzPts val="1500"/>
              <a:buFont typeface="Arial"/>
              <a:buNone/>
              <a:defRPr sz="1500" b="1"/>
            </a:lvl2pPr>
            <a:lvl3pPr marL="1371600" lvl="2" indent="-228600" algn="l">
              <a:lnSpc>
                <a:spcPct val="100000"/>
              </a:lnSpc>
              <a:spcBef>
                <a:spcPts val="270"/>
              </a:spcBef>
              <a:spcAft>
                <a:spcPts val="0"/>
              </a:spcAft>
              <a:buClr>
                <a:schemeClr val="dk1"/>
              </a:buClr>
              <a:buSzPts val="1350"/>
              <a:buFont typeface="Arial"/>
              <a:buNone/>
              <a:defRPr sz="1350" b="1"/>
            </a:lvl3pPr>
            <a:lvl4pPr marL="1828800" lvl="3" indent="-228600" algn="l">
              <a:lnSpc>
                <a:spcPct val="100000"/>
              </a:lnSpc>
              <a:spcBef>
                <a:spcPts val="240"/>
              </a:spcBef>
              <a:spcAft>
                <a:spcPts val="0"/>
              </a:spcAft>
              <a:buClr>
                <a:schemeClr val="dk1"/>
              </a:buClr>
              <a:buSzPts val="1200"/>
              <a:buFont typeface="Arial"/>
              <a:buNone/>
              <a:defRPr sz="1200" b="1"/>
            </a:lvl4pPr>
            <a:lvl5pPr marL="2286000" lvl="4" indent="-228600" algn="l">
              <a:lnSpc>
                <a:spcPct val="100000"/>
              </a:lnSpc>
              <a:spcBef>
                <a:spcPts val="240"/>
              </a:spcBef>
              <a:spcAft>
                <a:spcPts val="0"/>
              </a:spcAft>
              <a:buClr>
                <a:schemeClr val="dk1"/>
              </a:buClr>
              <a:buSzPts val="1200"/>
              <a:buFont typeface="Arial"/>
              <a:buNone/>
              <a:defRPr sz="1200" b="1"/>
            </a:lvl5pPr>
            <a:lvl6pPr marL="2743200" lvl="5" indent="-228600" algn="l">
              <a:lnSpc>
                <a:spcPct val="100000"/>
              </a:lnSpc>
              <a:spcBef>
                <a:spcPts val="240"/>
              </a:spcBef>
              <a:spcAft>
                <a:spcPts val="0"/>
              </a:spcAft>
              <a:buClr>
                <a:schemeClr val="dk1"/>
              </a:buClr>
              <a:buSzPts val="1200"/>
              <a:buFont typeface="Arial"/>
              <a:buNone/>
              <a:defRPr sz="1200" b="1"/>
            </a:lvl6pPr>
            <a:lvl7pPr marL="3200400" lvl="6" indent="-228600" algn="l">
              <a:lnSpc>
                <a:spcPct val="100000"/>
              </a:lnSpc>
              <a:spcBef>
                <a:spcPts val="240"/>
              </a:spcBef>
              <a:spcAft>
                <a:spcPts val="0"/>
              </a:spcAft>
              <a:buClr>
                <a:schemeClr val="dk1"/>
              </a:buClr>
              <a:buSzPts val="1200"/>
              <a:buFont typeface="Arial"/>
              <a:buNone/>
              <a:defRPr sz="1200" b="1"/>
            </a:lvl7pPr>
            <a:lvl8pPr marL="3657600" lvl="7" indent="-228600" algn="l">
              <a:lnSpc>
                <a:spcPct val="100000"/>
              </a:lnSpc>
              <a:spcBef>
                <a:spcPts val="240"/>
              </a:spcBef>
              <a:spcAft>
                <a:spcPts val="0"/>
              </a:spcAft>
              <a:buClr>
                <a:schemeClr val="dk1"/>
              </a:buClr>
              <a:buSzPts val="1200"/>
              <a:buFont typeface="Arial"/>
              <a:buNone/>
              <a:defRPr sz="1200" b="1"/>
            </a:lvl8pPr>
            <a:lvl9pPr marL="4114800" lvl="8" indent="-228600" algn="l">
              <a:lnSpc>
                <a:spcPct val="100000"/>
              </a:lnSpc>
              <a:spcBef>
                <a:spcPts val="240"/>
              </a:spcBef>
              <a:spcAft>
                <a:spcPts val="0"/>
              </a:spcAft>
              <a:buClr>
                <a:schemeClr val="dk1"/>
              </a:buClr>
              <a:buSzPts val="1200"/>
              <a:buFont typeface="Arial"/>
              <a:buNone/>
              <a:defRPr sz="1200" b="1"/>
            </a:lvl9pPr>
          </a:lstStyle>
          <a:p>
            <a:endParaRPr/>
          </a:p>
        </p:txBody>
      </p:sp>
      <p:sp>
        <p:nvSpPr>
          <p:cNvPr id="41" name="Google Shape;41;p21"/>
          <p:cNvSpPr txBox="1">
            <a:spLocks noGrp="1"/>
          </p:cNvSpPr>
          <p:nvPr>
            <p:ph type="body" idx="4"/>
          </p:nvPr>
        </p:nvSpPr>
        <p:spPr>
          <a:xfrm>
            <a:off x="4629150" y="1878806"/>
            <a:ext cx="3887400" cy="27633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2" name="Google Shape;42;p21"/>
          <p:cNvSpPr txBox="1">
            <a:spLocks noGrp="1"/>
          </p:cNvSpPr>
          <p:nvPr>
            <p:ph type="dt" idx="10"/>
          </p:nvPr>
        </p:nvSpPr>
        <p:spPr>
          <a:xfrm>
            <a:off x="457200" y="4683919"/>
            <a:ext cx="2133600" cy="3573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1"/>
          <p:cNvSpPr txBox="1">
            <a:spLocks noGrp="1"/>
          </p:cNvSpPr>
          <p:nvPr>
            <p:ph type="ftr" idx="11"/>
          </p:nvPr>
        </p:nvSpPr>
        <p:spPr>
          <a:xfrm>
            <a:off x="3124200" y="4683919"/>
            <a:ext cx="2895600" cy="3573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1"/>
          <p:cNvSpPr txBox="1">
            <a:spLocks noGrp="1"/>
          </p:cNvSpPr>
          <p:nvPr>
            <p:ph type="sldNum" idx="12"/>
          </p:nvPr>
        </p:nvSpPr>
        <p:spPr>
          <a:xfrm>
            <a:off x="6553200" y="4683919"/>
            <a:ext cx="2133600" cy="3573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22"/>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2"/>
          <p:cNvSpPr txBox="1">
            <a:spLocks noGrp="1"/>
          </p:cNvSpPr>
          <p:nvPr>
            <p:ph type="dt" idx="10"/>
          </p:nvPr>
        </p:nvSpPr>
        <p:spPr>
          <a:xfrm>
            <a:off x="457200" y="4683919"/>
            <a:ext cx="2133600" cy="3573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2"/>
          <p:cNvSpPr txBox="1">
            <a:spLocks noGrp="1"/>
          </p:cNvSpPr>
          <p:nvPr>
            <p:ph type="ftr" idx="11"/>
          </p:nvPr>
        </p:nvSpPr>
        <p:spPr>
          <a:xfrm>
            <a:off x="3124200" y="4683919"/>
            <a:ext cx="2895600" cy="3573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2"/>
          <p:cNvSpPr txBox="1">
            <a:spLocks noGrp="1"/>
          </p:cNvSpPr>
          <p:nvPr>
            <p:ph type="sldNum" idx="12"/>
          </p:nvPr>
        </p:nvSpPr>
        <p:spPr>
          <a:xfrm>
            <a:off x="6553200" y="4683919"/>
            <a:ext cx="2133600" cy="3573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23"/>
          <p:cNvSpPr txBox="1">
            <a:spLocks noGrp="1"/>
          </p:cNvSpPr>
          <p:nvPr>
            <p:ph type="dt" idx="10"/>
          </p:nvPr>
        </p:nvSpPr>
        <p:spPr>
          <a:xfrm>
            <a:off x="457200" y="4683919"/>
            <a:ext cx="2133600" cy="3573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3"/>
          <p:cNvSpPr txBox="1">
            <a:spLocks noGrp="1"/>
          </p:cNvSpPr>
          <p:nvPr>
            <p:ph type="ftr" idx="11"/>
          </p:nvPr>
        </p:nvSpPr>
        <p:spPr>
          <a:xfrm>
            <a:off x="3124200" y="4683919"/>
            <a:ext cx="2895600" cy="3573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3"/>
          <p:cNvSpPr txBox="1">
            <a:spLocks noGrp="1"/>
          </p:cNvSpPr>
          <p:nvPr>
            <p:ph type="sldNum" idx="12"/>
          </p:nvPr>
        </p:nvSpPr>
        <p:spPr>
          <a:xfrm>
            <a:off x="6553200" y="4683919"/>
            <a:ext cx="2133600" cy="3573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4"/>
          <p:cNvSpPr txBox="1">
            <a:spLocks noGrp="1"/>
          </p:cNvSpPr>
          <p:nvPr>
            <p:ph type="title"/>
          </p:nvPr>
        </p:nvSpPr>
        <p:spPr>
          <a:xfrm>
            <a:off x="629841" y="342900"/>
            <a:ext cx="2949300" cy="12000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dk2"/>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4"/>
          <p:cNvSpPr txBox="1">
            <a:spLocks noGrp="1"/>
          </p:cNvSpPr>
          <p:nvPr>
            <p:ph type="body" idx="1"/>
          </p:nvPr>
        </p:nvSpPr>
        <p:spPr>
          <a:xfrm>
            <a:off x="3887391" y="740569"/>
            <a:ext cx="4629300" cy="36552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Font typeface="Arial"/>
              <a:buChar char="•"/>
              <a:defRPr sz="2400"/>
            </a:lvl1pPr>
            <a:lvl2pPr marL="914400" lvl="1" indent="-361950" algn="l">
              <a:lnSpc>
                <a:spcPct val="100000"/>
              </a:lnSpc>
              <a:spcBef>
                <a:spcPts val="420"/>
              </a:spcBef>
              <a:spcAft>
                <a:spcPts val="0"/>
              </a:spcAft>
              <a:buClr>
                <a:schemeClr val="dk1"/>
              </a:buClr>
              <a:buSzPts val="2100"/>
              <a:buFont typeface="Arial"/>
              <a:buChar char="–"/>
              <a:defRPr sz="2100"/>
            </a:lvl2pPr>
            <a:lvl3pPr marL="1371600" lvl="2" indent="-342900" algn="l">
              <a:lnSpc>
                <a:spcPct val="100000"/>
              </a:lnSpc>
              <a:spcBef>
                <a:spcPts val="360"/>
              </a:spcBef>
              <a:spcAft>
                <a:spcPts val="0"/>
              </a:spcAft>
              <a:buClr>
                <a:schemeClr val="dk1"/>
              </a:buClr>
              <a:buSzPts val="1800"/>
              <a:buFont typeface="Arial"/>
              <a:buChar char="•"/>
              <a:defRPr sz="1800"/>
            </a:lvl3pPr>
            <a:lvl4pPr marL="1828800" lvl="3" indent="-323850" algn="l">
              <a:lnSpc>
                <a:spcPct val="100000"/>
              </a:lnSpc>
              <a:spcBef>
                <a:spcPts val="300"/>
              </a:spcBef>
              <a:spcAft>
                <a:spcPts val="0"/>
              </a:spcAft>
              <a:buClr>
                <a:schemeClr val="dk1"/>
              </a:buClr>
              <a:buSzPts val="1500"/>
              <a:buFont typeface="Arial"/>
              <a:buChar char="–"/>
              <a:defRPr sz="1500"/>
            </a:lvl4pPr>
            <a:lvl5pPr marL="2286000" lvl="4" indent="-323850" algn="l">
              <a:lnSpc>
                <a:spcPct val="100000"/>
              </a:lnSpc>
              <a:spcBef>
                <a:spcPts val="300"/>
              </a:spcBef>
              <a:spcAft>
                <a:spcPts val="0"/>
              </a:spcAft>
              <a:buClr>
                <a:schemeClr val="dk1"/>
              </a:buClr>
              <a:buSzPts val="1500"/>
              <a:buFont typeface="Arial"/>
              <a:buChar char="»"/>
              <a:defRPr sz="1500"/>
            </a:lvl5pPr>
            <a:lvl6pPr marL="2743200" lvl="5" indent="-323850" algn="l">
              <a:lnSpc>
                <a:spcPct val="100000"/>
              </a:lnSpc>
              <a:spcBef>
                <a:spcPts val="300"/>
              </a:spcBef>
              <a:spcAft>
                <a:spcPts val="0"/>
              </a:spcAft>
              <a:buClr>
                <a:schemeClr val="dk1"/>
              </a:buClr>
              <a:buSzPts val="1500"/>
              <a:buFont typeface="Arial"/>
              <a:buChar char="»"/>
              <a:defRPr sz="1500"/>
            </a:lvl6pPr>
            <a:lvl7pPr marL="3200400" lvl="6" indent="-323850" algn="l">
              <a:lnSpc>
                <a:spcPct val="100000"/>
              </a:lnSpc>
              <a:spcBef>
                <a:spcPts val="300"/>
              </a:spcBef>
              <a:spcAft>
                <a:spcPts val="0"/>
              </a:spcAft>
              <a:buClr>
                <a:schemeClr val="dk1"/>
              </a:buClr>
              <a:buSzPts val="1500"/>
              <a:buFont typeface="Arial"/>
              <a:buChar char="»"/>
              <a:defRPr sz="1500"/>
            </a:lvl7pPr>
            <a:lvl8pPr marL="3657600" lvl="7" indent="-323850" algn="l">
              <a:lnSpc>
                <a:spcPct val="100000"/>
              </a:lnSpc>
              <a:spcBef>
                <a:spcPts val="300"/>
              </a:spcBef>
              <a:spcAft>
                <a:spcPts val="0"/>
              </a:spcAft>
              <a:buClr>
                <a:schemeClr val="dk1"/>
              </a:buClr>
              <a:buSzPts val="1500"/>
              <a:buFont typeface="Arial"/>
              <a:buChar char="»"/>
              <a:defRPr sz="1500"/>
            </a:lvl8pPr>
            <a:lvl9pPr marL="4114800" lvl="8" indent="-323850" algn="l">
              <a:lnSpc>
                <a:spcPct val="100000"/>
              </a:lnSpc>
              <a:spcBef>
                <a:spcPts val="300"/>
              </a:spcBef>
              <a:spcAft>
                <a:spcPts val="0"/>
              </a:spcAft>
              <a:buClr>
                <a:schemeClr val="dk1"/>
              </a:buClr>
              <a:buSzPts val="1500"/>
              <a:buFont typeface="Arial"/>
              <a:buChar char="»"/>
              <a:defRPr sz="1500"/>
            </a:lvl9pPr>
          </a:lstStyle>
          <a:p>
            <a:endParaRPr/>
          </a:p>
        </p:txBody>
      </p:sp>
      <p:sp>
        <p:nvSpPr>
          <p:cNvPr id="57" name="Google Shape;57;p24"/>
          <p:cNvSpPr txBox="1">
            <a:spLocks noGrp="1"/>
          </p:cNvSpPr>
          <p:nvPr>
            <p:ph type="body" idx="2"/>
          </p:nvPr>
        </p:nvSpPr>
        <p:spPr>
          <a:xfrm>
            <a:off x="629841" y="1543050"/>
            <a:ext cx="2949300" cy="28587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dk1"/>
              </a:buClr>
              <a:buSzPts val="1200"/>
              <a:buFont typeface="Arial"/>
              <a:buNone/>
              <a:defRPr sz="1200"/>
            </a:lvl1pPr>
            <a:lvl2pPr marL="914400" lvl="1" indent="-228600" algn="l">
              <a:lnSpc>
                <a:spcPct val="100000"/>
              </a:lnSpc>
              <a:spcBef>
                <a:spcPts val="210"/>
              </a:spcBef>
              <a:spcAft>
                <a:spcPts val="0"/>
              </a:spcAft>
              <a:buClr>
                <a:schemeClr val="dk1"/>
              </a:buClr>
              <a:buSzPts val="1050"/>
              <a:buFont typeface="Arial"/>
              <a:buNone/>
              <a:defRPr sz="1050"/>
            </a:lvl2pPr>
            <a:lvl3pPr marL="1371600" lvl="2" indent="-228600" algn="l">
              <a:lnSpc>
                <a:spcPct val="100000"/>
              </a:lnSpc>
              <a:spcBef>
                <a:spcPts val="180"/>
              </a:spcBef>
              <a:spcAft>
                <a:spcPts val="0"/>
              </a:spcAft>
              <a:buClr>
                <a:schemeClr val="dk1"/>
              </a:buClr>
              <a:buSzPts val="900"/>
              <a:buFont typeface="Arial"/>
              <a:buNone/>
              <a:defRPr sz="900"/>
            </a:lvl3pPr>
            <a:lvl4pPr marL="1828800" lvl="3" indent="-228600" algn="l">
              <a:lnSpc>
                <a:spcPct val="100000"/>
              </a:lnSpc>
              <a:spcBef>
                <a:spcPts val="150"/>
              </a:spcBef>
              <a:spcAft>
                <a:spcPts val="0"/>
              </a:spcAft>
              <a:buClr>
                <a:schemeClr val="dk1"/>
              </a:buClr>
              <a:buSzPts val="750"/>
              <a:buFont typeface="Arial"/>
              <a:buNone/>
              <a:defRPr sz="750"/>
            </a:lvl4pPr>
            <a:lvl5pPr marL="2286000" lvl="4" indent="-228600" algn="l">
              <a:lnSpc>
                <a:spcPct val="100000"/>
              </a:lnSpc>
              <a:spcBef>
                <a:spcPts val="150"/>
              </a:spcBef>
              <a:spcAft>
                <a:spcPts val="0"/>
              </a:spcAft>
              <a:buClr>
                <a:schemeClr val="dk1"/>
              </a:buClr>
              <a:buSzPts val="750"/>
              <a:buFont typeface="Arial"/>
              <a:buNone/>
              <a:defRPr sz="750"/>
            </a:lvl5pPr>
            <a:lvl6pPr marL="2743200" lvl="5" indent="-228600" algn="l">
              <a:lnSpc>
                <a:spcPct val="100000"/>
              </a:lnSpc>
              <a:spcBef>
                <a:spcPts val="150"/>
              </a:spcBef>
              <a:spcAft>
                <a:spcPts val="0"/>
              </a:spcAft>
              <a:buClr>
                <a:schemeClr val="dk1"/>
              </a:buClr>
              <a:buSzPts val="750"/>
              <a:buFont typeface="Arial"/>
              <a:buNone/>
              <a:defRPr sz="750"/>
            </a:lvl6pPr>
            <a:lvl7pPr marL="3200400" lvl="6" indent="-228600" algn="l">
              <a:lnSpc>
                <a:spcPct val="100000"/>
              </a:lnSpc>
              <a:spcBef>
                <a:spcPts val="150"/>
              </a:spcBef>
              <a:spcAft>
                <a:spcPts val="0"/>
              </a:spcAft>
              <a:buClr>
                <a:schemeClr val="dk1"/>
              </a:buClr>
              <a:buSzPts val="750"/>
              <a:buFont typeface="Arial"/>
              <a:buNone/>
              <a:defRPr sz="750"/>
            </a:lvl7pPr>
            <a:lvl8pPr marL="3657600" lvl="7" indent="-228600" algn="l">
              <a:lnSpc>
                <a:spcPct val="100000"/>
              </a:lnSpc>
              <a:spcBef>
                <a:spcPts val="150"/>
              </a:spcBef>
              <a:spcAft>
                <a:spcPts val="0"/>
              </a:spcAft>
              <a:buClr>
                <a:schemeClr val="dk1"/>
              </a:buClr>
              <a:buSzPts val="750"/>
              <a:buFont typeface="Arial"/>
              <a:buNone/>
              <a:defRPr sz="750"/>
            </a:lvl8pPr>
            <a:lvl9pPr marL="4114800" lvl="8" indent="-228600" algn="l">
              <a:lnSpc>
                <a:spcPct val="100000"/>
              </a:lnSpc>
              <a:spcBef>
                <a:spcPts val="150"/>
              </a:spcBef>
              <a:spcAft>
                <a:spcPts val="0"/>
              </a:spcAft>
              <a:buClr>
                <a:schemeClr val="dk1"/>
              </a:buClr>
              <a:buSzPts val="750"/>
              <a:buFont typeface="Arial"/>
              <a:buNone/>
              <a:defRPr sz="750"/>
            </a:lvl9pPr>
          </a:lstStyle>
          <a:p>
            <a:endParaRPr/>
          </a:p>
        </p:txBody>
      </p:sp>
      <p:sp>
        <p:nvSpPr>
          <p:cNvPr id="58" name="Google Shape;58;p24"/>
          <p:cNvSpPr txBox="1">
            <a:spLocks noGrp="1"/>
          </p:cNvSpPr>
          <p:nvPr>
            <p:ph type="dt" idx="10"/>
          </p:nvPr>
        </p:nvSpPr>
        <p:spPr>
          <a:xfrm>
            <a:off x="457200" y="4683919"/>
            <a:ext cx="2133600" cy="3573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4"/>
          <p:cNvSpPr txBox="1">
            <a:spLocks noGrp="1"/>
          </p:cNvSpPr>
          <p:nvPr>
            <p:ph type="ftr" idx="11"/>
          </p:nvPr>
        </p:nvSpPr>
        <p:spPr>
          <a:xfrm>
            <a:off x="3124200" y="4683919"/>
            <a:ext cx="2895600" cy="3573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4"/>
          <p:cNvSpPr txBox="1">
            <a:spLocks noGrp="1"/>
          </p:cNvSpPr>
          <p:nvPr>
            <p:ph type="sldNum" idx="12"/>
          </p:nvPr>
        </p:nvSpPr>
        <p:spPr>
          <a:xfrm>
            <a:off x="6553200" y="4683919"/>
            <a:ext cx="2133600" cy="3573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5"/>
          <p:cNvSpPr txBox="1">
            <a:spLocks noGrp="1"/>
          </p:cNvSpPr>
          <p:nvPr>
            <p:ph type="title"/>
          </p:nvPr>
        </p:nvSpPr>
        <p:spPr>
          <a:xfrm>
            <a:off x="629841" y="342900"/>
            <a:ext cx="2949300" cy="12000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dk2"/>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5"/>
          <p:cNvSpPr>
            <a:spLocks noGrp="1"/>
          </p:cNvSpPr>
          <p:nvPr>
            <p:ph type="pic" idx="2"/>
          </p:nvPr>
        </p:nvSpPr>
        <p:spPr>
          <a:xfrm>
            <a:off x="3887391" y="740569"/>
            <a:ext cx="4629300" cy="3655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42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2pPr>
            <a:lvl3pPr marR="0" lvl="2"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R="0" lvl="5"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R="0" lvl="6"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R="0" lvl="7"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R="0" lvl="8"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64" name="Google Shape;64;p25"/>
          <p:cNvSpPr txBox="1">
            <a:spLocks noGrp="1"/>
          </p:cNvSpPr>
          <p:nvPr>
            <p:ph type="body" idx="1"/>
          </p:nvPr>
        </p:nvSpPr>
        <p:spPr>
          <a:xfrm>
            <a:off x="629841" y="1543050"/>
            <a:ext cx="2949300" cy="28587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40"/>
              </a:spcBef>
              <a:spcAft>
                <a:spcPts val="0"/>
              </a:spcAft>
              <a:buClr>
                <a:schemeClr val="dk1"/>
              </a:buClr>
              <a:buSzPts val="1200"/>
              <a:buFont typeface="Arial"/>
              <a:buNone/>
              <a:defRPr sz="1200"/>
            </a:lvl1pPr>
            <a:lvl2pPr marL="914400" lvl="1" indent="-228600" algn="l">
              <a:lnSpc>
                <a:spcPct val="100000"/>
              </a:lnSpc>
              <a:spcBef>
                <a:spcPts val="210"/>
              </a:spcBef>
              <a:spcAft>
                <a:spcPts val="0"/>
              </a:spcAft>
              <a:buClr>
                <a:schemeClr val="dk1"/>
              </a:buClr>
              <a:buSzPts val="1050"/>
              <a:buFont typeface="Arial"/>
              <a:buNone/>
              <a:defRPr sz="1050"/>
            </a:lvl2pPr>
            <a:lvl3pPr marL="1371600" lvl="2" indent="-228600" algn="l">
              <a:lnSpc>
                <a:spcPct val="100000"/>
              </a:lnSpc>
              <a:spcBef>
                <a:spcPts val="180"/>
              </a:spcBef>
              <a:spcAft>
                <a:spcPts val="0"/>
              </a:spcAft>
              <a:buClr>
                <a:schemeClr val="dk1"/>
              </a:buClr>
              <a:buSzPts val="900"/>
              <a:buFont typeface="Arial"/>
              <a:buNone/>
              <a:defRPr sz="900"/>
            </a:lvl3pPr>
            <a:lvl4pPr marL="1828800" lvl="3" indent="-228600" algn="l">
              <a:lnSpc>
                <a:spcPct val="100000"/>
              </a:lnSpc>
              <a:spcBef>
                <a:spcPts val="150"/>
              </a:spcBef>
              <a:spcAft>
                <a:spcPts val="0"/>
              </a:spcAft>
              <a:buClr>
                <a:schemeClr val="dk1"/>
              </a:buClr>
              <a:buSzPts val="750"/>
              <a:buFont typeface="Arial"/>
              <a:buNone/>
              <a:defRPr sz="750"/>
            </a:lvl4pPr>
            <a:lvl5pPr marL="2286000" lvl="4" indent="-228600" algn="l">
              <a:lnSpc>
                <a:spcPct val="100000"/>
              </a:lnSpc>
              <a:spcBef>
                <a:spcPts val="150"/>
              </a:spcBef>
              <a:spcAft>
                <a:spcPts val="0"/>
              </a:spcAft>
              <a:buClr>
                <a:schemeClr val="dk1"/>
              </a:buClr>
              <a:buSzPts val="750"/>
              <a:buFont typeface="Arial"/>
              <a:buNone/>
              <a:defRPr sz="750"/>
            </a:lvl5pPr>
            <a:lvl6pPr marL="2743200" lvl="5" indent="-228600" algn="l">
              <a:lnSpc>
                <a:spcPct val="100000"/>
              </a:lnSpc>
              <a:spcBef>
                <a:spcPts val="150"/>
              </a:spcBef>
              <a:spcAft>
                <a:spcPts val="0"/>
              </a:spcAft>
              <a:buClr>
                <a:schemeClr val="dk1"/>
              </a:buClr>
              <a:buSzPts val="750"/>
              <a:buFont typeface="Arial"/>
              <a:buNone/>
              <a:defRPr sz="750"/>
            </a:lvl6pPr>
            <a:lvl7pPr marL="3200400" lvl="6" indent="-228600" algn="l">
              <a:lnSpc>
                <a:spcPct val="100000"/>
              </a:lnSpc>
              <a:spcBef>
                <a:spcPts val="150"/>
              </a:spcBef>
              <a:spcAft>
                <a:spcPts val="0"/>
              </a:spcAft>
              <a:buClr>
                <a:schemeClr val="dk1"/>
              </a:buClr>
              <a:buSzPts val="750"/>
              <a:buFont typeface="Arial"/>
              <a:buNone/>
              <a:defRPr sz="750"/>
            </a:lvl7pPr>
            <a:lvl8pPr marL="3657600" lvl="7" indent="-228600" algn="l">
              <a:lnSpc>
                <a:spcPct val="100000"/>
              </a:lnSpc>
              <a:spcBef>
                <a:spcPts val="150"/>
              </a:spcBef>
              <a:spcAft>
                <a:spcPts val="0"/>
              </a:spcAft>
              <a:buClr>
                <a:schemeClr val="dk1"/>
              </a:buClr>
              <a:buSzPts val="750"/>
              <a:buFont typeface="Arial"/>
              <a:buNone/>
              <a:defRPr sz="750"/>
            </a:lvl8pPr>
            <a:lvl9pPr marL="4114800" lvl="8" indent="-228600" algn="l">
              <a:lnSpc>
                <a:spcPct val="100000"/>
              </a:lnSpc>
              <a:spcBef>
                <a:spcPts val="150"/>
              </a:spcBef>
              <a:spcAft>
                <a:spcPts val="0"/>
              </a:spcAft>
              <a:buClr>
                <a:schemeClr val="dk1"/>
              </a:buClr>
              <a:buSzPts val="750"/>
              <a:buFont typeface="Arial"/>
              <a:buNone/>
              <a:defRPr sz="750"/>
            </a:lvl9pPr>
          </a:lstStyle>
          <a:p>
            <a:endParaRPr/>
          </a:p>
        </p:txBody>
      </p:sp>
      <p:sp>
        <p:nvSpPr>
          <p:cNvPr id="65" name="Google Shape;65;p25"/>
          <p:cNvSpPr txBox="1">
            <a:spLocks noGrp="1"/>
          </p:cNvSpPr>
          <p:nvPr>
            <p:ph type="dt" idx="10"/>
          </p:nvPr>
        </p:nvSpPr>
        <p:spPr>
          <a:xfrm>
            <a:off x="457200" y="4683919"/>
            <a:ext cx="2133600" cy="3573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5"/>
          <p:cNvSpPr txBox="1">
            <a:spLocks noGrp="1"/>
          </p:cNvSpPr>
          <p:nvPr>
            <p:ph type="ftr" idx="11"/>
          </p:nvPr>
        </p:nvSpPr>
        <p:spPr>
          <a:xfrm>
            <a:off x="3124200" y="4683919"/>
            <a:ext cx="2895600" cy="3573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5"/>
          <p:cNvSpPr txBox="1">
            <a:spLocks noGrp="1"/>
          </p:cNvSpPr>
          <p:nvPr>
            <p:ph type="sldNum" idx="12"/>
          </p:nvPr>
        </p:nvSpPr>
        <p:spPr>
          <a:xfrm>
            <a:off x="6553200" y="4683919"/>
            <a:ext cx="2133600" cy="3573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0"/>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0"/>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 name="Google Shape;8;p10"/>
          <p:cNvSpPr txBox="1">
            <a:spLocks noGrp="1"/>
          </p:cNvSpPr>
          <p:nvPr>
            <p:ph type="dt" idx="10"/>
          </p:nvPr>
        </p:nvSpPr>
        <p:spPr>
          <a:xfrm>
            <a:off x="457200" y="4683919"/>
            <a:ext cx="2133600" cy="3573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 name="Google Shape;9;p10"/>
          <p:cNvSpPr txBox="1">
            <a:spLocks noGrp="1"/>
          </p:cNvSpPr>
          <p:nvPr>
            <p:ph type="ftr" idx="11"/>
          </p:nvPr>
        </p:nvSpPr>
        <p:spPr>
          <a:xfrm>
            <a:off x="3124200" y="4683919"/>
            <a:ext cx="2895600" cy="3573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 name="Google Shape;10;p10"/>
          <p:cNvSpPr txBox="1">
            <a:spLocks noGrp="1"/>
          </p:cNvSpPr>
          <p:nvPr>
            <p:ph type="sldNum" idx="12"/>
          </p:nvPr>
        </p:nvSpPr>
        <p:spPr>
          <a:xfrm>
            <a:off x="6553200" y="4683919"/>
            <a:ext cx="2133600" cy="3573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solidFill>
                <a:srgbClr val="000000"/>
              </a:solidFil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2" name="Google Shape;82;p13"/>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3" name="Google Shape;83;p13"/>
          <p:cNvSpPr txBox="1">
            <a:spLocks noGrp="1"/>
          </p:cNvSpPr>
          <p:nvPr>
            <p:ph type="dt" idx="10"/>
          </p:nvPr>
        </p:nvSpPr>
        <p:spPr>
          <a:xfrm>
            <a:off x="457200" y="4683919"/>
            <a:ext cx="2133600" cy="3573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4" name="Google Shape;84;p13"/>
          <p:cNvSpPr txBox="1">
            <a:spLocks noGrp="1"/>
          </p:cNvSpPr>
          <p:nvPr>
            <p:ph type="ftr" idx="11"/>
          </p:nvPr>
        </p:nvSpPr>
        <p:spPr>
          <a:xfrm>
            <a:off x="3124200" y="4683919"/>
            <a:ext cx="2895600" cy="3573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5" name="Google Shape;85;p13"/>
          <p:cNvSpPr txBox="1">
            <a:spLocks noGrp="1"/>
          </p:cNvSpPr>
          <p:nvPr>
            <p:ph type="sldNum" idx="12"/>
          </p:nvPr>
        </p:nvSpPr>
        <p:spPr>
          <a:xfrm>
            <a:off x="6553200" y="4683919"/>
            <a:ext cx="2133600" cy="3573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solidFill>
                <a:srgbClr val="000000"/>
              </a:solidFill>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hyperlink" Target="https://mubsedu-my.sharepoint.com/personal/eswaidan_mubs_edu_lb/Documents/Desktop/Dr.%20Nael%20-%20Invitation%20and%20Participation%20Details%20-%20Amman%20Symposium/Drafts/1.%09" TargetMode="External"/><Relationship Id="rId13" Type="http://schemas.openxmlformats.org/officeDocument/2006/relationships/hyperlink" Target="https://www.unicef.org/iraq/press-releases/iraq-launches-support-unicef-national-strategy-early-childhood-development" TargetMode="External"/><Relationship Id="rId18" Type="http://schemas.openxmlformats.org/officeDocument/2006/relationships/hyperlink" Target="https://articles.unesco.org/sites/default/files/medias/fichiers/2023/06/YEMIS%20publication%20EN%202022.pdf" TargetMode="External"/><Relationship Id="rId3" Type="http://schemas.openxmlformats.org/officeDocument/2006/relationships/hyperlink" Target="https://www.anecd.net/article/lebanon-ecd-situational-assessment-study/" TargetMode="External"/><Relationship Id="rId21" Type="http://schemas.openxmlformats.org/officeDocument/2006/relationships/hyperlink" Target="https://www.itu.int/hub/publication/d-ind-sddt_arb-2025/" TargetMode="External"/><Relationship Id="rId7" Type="http://schemas.openxmlformats.org/officeDocument/2006/relationships/hyperlink" Target="https://support.kobotoolbox.org/data-offline.html" TargetMode="External"/><Relationship Id="rId12" Type="http://schemas.openxmlformats.org/officeDocument/2006/relationships/hyperlink" Target="https://resourcecentre.savethechildren.net/document/trapped-the-impact-of-15-years-of-blockade-on-the-mental-health-of-gazas-children" TargetMode="External"/><Relationship Id="rId17" Type="http://schemas.openxmlformats.org/officeDocument/2006/relationships/hyperlink" Target="https://www.unicef.org/media/158496/file/Global-report-on-early-childhoodcare-and-education-2024-1.pdf" TargetMode="External"/><Relationship Id="rId2" Type="http://schemas.openxmlformats.org/officeDocument/2006/relationships/notesSlide" Target="../notesSlides/notesSlide16.xml"/><Relationship Id="rId16" Type="http://schemas.openxmlformats.org/officeDocument/2006/relationships/hyperlink" Target="https://www.unescwa.org/publications/arab-digital-development-report-2022" TargetMode="External"/><Relationship Id="rId20" Type="http://schemas.openxmlformats.org/officeDocument/2006/relationships/hyperlink" Target="https://www.rescue.org/sites/default/files/2024-03/DIGITAL%20VERSION%20-%20Ahlan%20Simsim%20-%20IRC%20Signature%20Report%20-%20March2024%20%281%29.pdf" TargetMode="External"/><Relationship Id="rId1" Type="http://schemas.openxmlformats.org/officeDocument/2006/relationships/slideLayout" Target="../slideLayouts/slideLayout13.xml"/><Relationship Id="rId6" Type="http://schemas.openxmlformats.org/officeDocument/2006/relationships/hyperlink" Target="https://www.unescwa.org/publications/arab-sustainable-development-report-2024" TargetMode="External"/><Relationship Id="rId11" Type="http://schemas.openxmlformats.org/officeDocument/2006/relationships/hyperlink" Target="https://www.ohchr.org/en/documents/general-comments-and-recommendations/general-comment-no-25-2021-childrens-rights-relation" TargetMode="External"/><Relationship Id="rId5" Type="http://schemas.openxmlformats.org/officeDocument/2006/relationships/hyperlink" Target="https://www.brookings.edu/collection/early-childhood-development-at-cue/" TargetMode="External"/><Relationship Id="rId15" Type="http://schemas.openxmlformats.org/officeDocument/2006/relationships/hyperlink" Target="https://data.unhcr.org/en/documents/download/110032" TargetMode="External"/><Relationship Id="rId10" Type="http://schemas.openxmlformats.org/officeDocument/2006/relationships/hyperlink" Target="https://www.un.org/digital-emerging-technologies/global-digital-compact" TargetMode="External"/><Relationship Id="rId19" Type="http://schemas.openxmlformats.org/officeDocument/2006/relationships/hyperlink" Target="https://www.unicef.org/lebanon/nutrition-child-development-programme" TargetMode="External"/><Relationship Id="rId4" Type="http://schemas.openxmlformats.org/officeDocument/2006/relationships/hyperlink" Target="https://www.anecd.net/wp-content/uploads/2024/02/ANECD-annual-report-2022-2023-English-2.pdf" TargetMode="External"/><Relationship Id="rId9" Type="http://schemas.openxmlformats.org/officeDocument/2006/relationships/hyperlink" Target="https://docs.surveycto.com/03-collecting-data/01-mobile-data-collection/04.fully-offline-operations.html" TargetMode="External"/><Relationship Id="rId14" Type="http://schemas.openxmlformats.org/officeDocument/2006/relationships/hyperlink" Target="https://www.unesco.org/en/early-childhood-education/advancing-preschool-education-morocco-goals-inclusion-quality-and-sustainable-governance" TargetMode="External"/><Relationship Id="rId22"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hyperlink" Target="https://svgsilh.com/image/310623.html" TargetMode="External"/><Relationship Id="rId3" Type="http://schemas.openxmlformats.org/officeDocument/2006/relationships/image" Target="../media/image4.png"/><Relationship Id="rId7" Type="http://schemas.openxmlformats.org/officeDocument/2006/relationships/image" Target="../media/image7.jpg"/><Relationship Id="rId12" Type="http://schemas.openxmlformats.org/officeDocument/2006/relationships/image" Target="../media/image12.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g"/><Relationship Id="rId11" Type="http://schemas.openxmlformats.org/officeDocument/2006/relationships/image" Target="../media/image11.png"/><Relationship Id="rId5" Type="http://schemas.openxmlformats.org/officeDocument/2006/relationships/image" Target="../media/image2.png"/><Relationship Id="rId10" Type="http://schemas.openxmlformats.org/officeDocument/2006/relationships/image" Target="../media/image10.jpg"/><Relationship Id="rId4" Type="http://schemas.openxmlformats.org/officeDocument/2006/relationships/image" Target="../media/image5.png"/><Relationship Id="rId9" Type="http://schemas.openxmlformats.org/officeDocument/2006/relationships/image" Target="../media/image9.jpg"/><Relationship Id="rId14" Type="http://schemas.openxmlformats.org/officeDocument/2006/relationships/image" Target="../media/image13.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commons.wikimedia.org/wiki/File:A_map_of_the_Arab_World_with_flags.svg"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2.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1"/>
          <p:cNvSpPr txBox="1">
            <a:spLocks noGrp="1"/>
          </p:cNvSpPr>
          <p:nvPr>
            <p:ph type="subTitle" idx="1"/>
          </p:nvPr>
        </p:nvSpPr>
        <p:spPr>
          <a:xfrm>
            <a:off x="-111195" y="1904523"/>
            <a:ext cx="9366389" cy="573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65C0BA"/>
              </a:buClr>
              <a:buSzPts val="3600"/>
              <a:buFont typeface="Source Sans Pro"/>
              <a:buNone/>
            </a:pPr>
            <a:r>
              <a:rPr lang="en-US" sz="3200" b="1" i="0" u="none" dirty="0">
                <a:solidFill>
                  <a:srgbClr val="65C0BA"/>
                </a:solidFill>
                <a:latin typeface="Source Sans Pro"/>
                <a:ea typeface="Source Sans Pro"/>
                <a:cs typeface="Source Sans Pro"/>
                <a:sym typeface="Source Sans Pro"/>
              </a:rPr>
              <a:t>Digital Challenges for ECD Research in Crisis:</a:t>
            </a:r>
            <a:endParaRPr sz="1600" dirty="0"/>
          </a:p>
        </p:txBody>
      </p:sp>
      <p:sp>
        <p:nvSpPr>
          <p:cNvPr id="160" name="Google Shape;160;p1"/>
          <p:cNvSpPr txBox="1"/>
          <p:nvPr/>
        </p:nvSpPr>
        <p:spPr>
          <a:xfrm>
            <a:off x="0" y="2701287"/>
            <a:ext cx="9144000" cy="2442231"/>
          </a:xfrm>
          <a:prstGeom prst="rect">
            <a:avLst/>
          </a:prstGeom>
          <a:solidFill>
            <a:srgbClr val="65C0B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61" name="Google Shape;161;p1"/>
          <p:cNvSpPr txBox="1"/>
          <p:nvPr/>
        </p:nvSpPr>
        <p:spPr>
          <a:xfrm>
            <a:off x="531608" y="2879773"/>
            <a:ext cx="8080781" cy="506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2800"/>
              <a:buFont typeface="Source Sans Pro"/>
              <a:buNone/>
            </a:pPr>
            <a:r>
              <a:rPr lang="en-US" sz="2800" b="0" i="0" u="none" dirty="0">
                <a:solidFill>
                  <a:schemeClr val="lt1"/>
                </a:solidFill>
                <a:latin typeface="Source Sans Pro"/>
                <a:ea typeface="Source Sans Pro"/>
                <a:cs typeface="Source Sans Pro"/>
                <a:sym typeface="Source Sans Pro"/>
              </a:rPr>
              <a:t>The Way Forward</a:t>
            </a:r>
            <a:endParaRPr dirty="0"/>
          </a:p>
        </p:txBody>
      </p:sp>
      <p:pic>
        <p:nvPicPr>
          <p:cNvPr id="162" name="Google Shape;162;p1" descr="Design2"/>
          <p:cNvPicPr preferRelativeResize="0"/>
          <p:nvPr/>
        </p:nvPicPr>
        <p:blipFill rotWithShape="1">
          <a:blip r:embed="rId3">
            <a:alphaModFix/>
          </a:blip>
          <a:srcRect/>
          <a:stretch/>
        </p:blipFill>
        <p:spPr>
          <a:xfrm>
            <a:off x="3992562" y="2612630"/>
            <a:ext cx="827484" cy="141684"/>
          </a:xfrm>
          <a:prstGeom prst="rect">
            <a:avLst/>
          </a:prstGeom>
          <a:noFill/>
          <a:ln>
            <a:noFill/>
          </a:ln>
        </p:spPr>
      </p:pic>
      <p:pic>
        <p:nvPicPr>
          <p:cNvPr id="163" name="Google Shape;163;p1"/>
          <p:cNvPicPr preferRelativeResize="0"/>
          <p:nvPr/>
        </p:nvPicPr>
        <p:blipFill>
          <a:blip r:embed="rId4">
            <a:alphaModFix/>
          </a:blip>
          <a:stretch>
            <a:fillRect/>
          </a:stretch>
        </p:blipFill>
        <p:spPr>
          <a:xfrm>
            <a:off x="6616314" y="181700"/>
            <a:ext cx="2276462" cy="573900"/>
          </a:xfrm>
          <a:prstGeom prst="rect">
            <a:avLst/>
          </a:prstGeom>
          <a:noFill/>
          <a:ln>
            <a:noFill/>
          </a:ln>
        </p:spPr>
      </p:pic>
      <p:sp>
        <p:nvSpPr>
          <p:cNvPr id="2" name="Rectangle 1">
            <a:extLst>
              <a:ext uri="{FF2B5EF4-FFF2-40B4-BE49-F238E27FC236}">
                <a16:creationId xmlns:a16="http://schemas.microsoft.com/office/drawing/2014/main" id="{CF11901A-6857-BA89-FE7C-E45003F93911}"/>
              </a:ext>
            </a:extLst>
          </p:cNvPr>
          <p:cNvSpPr/>
          <p:nvPr/>
        </p:nvSpPr>
        <p:spPr>
          <a:xfrm>
            <a:off x="10714" y="4336867"/>
            <a:ext cx="9133286" cy="338554"/>
          </a:xfrm>
          <a:prstGeom prst="rect">
            <a:avLst/>
          </a:prstGeom>
        </p:spPr>
        <p:txBody>
          <a:bodyPr wrap="square">
            <a:spAutoFit/>
          </a:bodyPr>
          <a:lstStyle/>
          <a:p>
            <a:pPr algn="ctr"/>
            <a:r>
              <a:rPr lang="en-US" sz="1600" b="1" dirty="0">
                <a:solidFill>
                  <a:schemeClr val="bg1"/>
                </a:solidFill>
                <a:latin typeface="Source Sans Pro" panose="020B0503030403020204" pitchFamily="34" charset="0"/>
                <a:ea typeface="Source Sans Pro" panose="020B0503030403020204" pitchFamily="34" charset="0"/>
              </a:rPr>
              <a:t>NAEL ALAMI, PhD </a:t>
            </a:r>
            <a:r>
              <a:rPr lang="en-US" sz="1600" dirty="0">
                <a:solidFill>
                  <a:schemeClr val="bg1"/>
                </a:solidFill>
                <a:latin typeface="Source Sans Pro" panose="020B0503030403020204" pitchFamily="34" charset="0"/>
                <a:ea typeface="Source Sans Pro" panose="020B0503030403020204" pitchFamily="34" charset="0"/>
              </a:rPr>
              <a:t>|  Modern University for Business &amp; Science, Lebanon</a:t>
            </a:r>
          </a:p>
        </p:txBody>
      </p:sp>
      <p:pic>
        <p:nvPicPr>
          <p:cNvPr id="5" name="Picture 4">
            <a:extLst>
              <a:ext uri="{FF2B5EF4-FFF2-40B4-BE49-F238E27FC236}">
                <a16:creationId xmlns:a16="http://schemas.microsoft.com/office/drawing/2014/main" id="{4C95A74A-19C9-87A0-7222-713796074622}"/>
              </a:ext>
            </a:extLst>
          </p:cNvPr>
          <p:cNvPicPr>
            <a:picLocks noChangeAspect="1"/>
          </p:cNvPicPr>
          <p:nvPr/>
        </p:nvPicPr>
        <p:blipFill>
          <a:blip r:embed="rId5"/>
          <a:stretch>
            <a:fillRect/>
          </a:stretch>
        </p:blipFill>
        <p:spPr>
          <a:xfrm>
            <a:off x="-606623" y="-725458"/>
            <a:ext cx="2276462" cy="571938"/>
          </a:xfrm>
          <a:prstGeom prst="rect">
            <a:avLst/>
          </a:prstGeom>
        </p:spPr>
      </p:pic>
      <p:sp>
        <p:nvSpPr>
          <p:cNvPr id="3" name="Rectangle 2">
            <a:extLst>
              <a:ext uri="{FF2B5EF4-FFF2-40B4-BE49-F238E27FC236}">
                <a16:creationId xmlns:a16="http://schemas.microsoft.com/office/drawing/2014/main" id="{BCC51839-6B42-F0FA-86C1-40EBF472FAC4}"/>
              </a:ext>
            </a:extLst>
          </p:cNvPr>
          <p:cNvSpPr/>
          <p:nvPr/>
        </p:nvSpPr>
        <p:spPr>
          <a:xfrm>
            <a:off x="0" y="4702563"/>
            <a:ext cx="9133286" cy="338554"/>
          </a:xfrm>
          <a:prstGeom prst="rect">
            <a:avLst/>
          </a:prstGeom>
        </p:spPr>
        <p:txBody>
          <a:bodyPr wrap="square">
            <a:spAutoFit/>
          </a:bodyPr>
          <a:lstStyle/>
          <a:p>
            <a:pPr algn="ctr"/>
            <a:r>
              <a:rPr lang="en-US" sz="1600" b="1" dirty="0">
                <a:solidFill>
                  <a:schemeClr val="bg1"/>
                </a:solidFill>
                <a:latin typeface="Source Sans Pro" panose="020B0503030403020204" pitchFamily="34" charset="0"/>
                <a:ea typeface="Source Sans Pro" panose="020B0503030403020204" pitchFamily="34" charset="0"/>
              </a:rPr>
              <a:t>Evidence for Action Symposium </a:t>
            </a:r>
            <a:r>
              <a:rPr lang="en-US" sz="1600" dirty="0">
                <a:solidFill>
                  <a:schemeClr val="bg1"/>
                </a:solidFill>
                <a:latin typeface="Source Sans Pro" panose="020B0503030403020204" pitchFamily="34" charset="0"/>
                <a:ea typeface="Source Sans Pro" panose="020B0503030403020204" pitchFamily="34" charset="0"/>
              </a:rPr>
              <a:t>|  Amman, Jordan, 16 August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2">
          <a:extLst>
            <a:ext uri="{FF2B5EF4-FFF2-40B4-BE49-F238E27FC236}">
              <a16:creationId xmlns:a16="http://schemas.microsoft.com/office/drawing/2014/main" id="{2571832F-79DC-00AC-B91E-BFB7F91482AD}"/>
            </a:ext>
          </a:extLst>
        </p:cNvPr>
        <p:cNvGrpSpPr/>
        <p:nvPr/>
      </p:nvGrpSpPr>
      <p:grpSpPr>
        <a:xfrm>
          <a:off x="0" y="0"/>
          <a:ext cx="0" cy="0"/>
          <a:chOff x="0" y="0"/>
          <a:chExt cx="0" cy="0"/>
        </a:xfrm>
      </p:grpSpPr>
      <p:pic>
        <p:nvPicPr>
          <p:cNvPr id="203" name="Google Shape;203;g101d5bc37dd_0_134">
            <a:extLst>
              <a:ext uri="{FF2B5EF4-FFF2-40B4-BE49-F238E27FC236}">
                <a16:creationId xmlns:a16="http://schemas.microsoft.com/office/drawing/2014/main" id="{AC47596F-6E94-7D8E-D7DF-356D27D42D75}"/>
              </a:ext>
            </a:extLst>
          </p:cNvPr>
          <p:cNvPicPr preferRelativeResize="0"/>
          <p:nvPr/>
        </p:nvPicPr>
        <p:blipFill>
          <a:blip r:embed="rId3">
            <a:alphaModFix/>
          </a:blip>
          <a:stretch>
            <a:fillRect/>
          </a:stretch>
        </p:blipFill>
        <p:spPr>
          <a:xfrm>
            <a:off x="7901296" y="1456345"/>
            <a:ext cx="1364174" cy="2071313"/>
          </a:xfrm>
          <a:prstGeom prst="rect">
            <a:avLst/>
          </a:prstGeom>
          <a:noFill/>
          <a:ln>
            <a:noFill/>
          </a:ln>
        </p:spPr>
      </p:pic>
      <p:sp>
        <p:nvSpPr>
          <p:cNvPr id="216" name="Google Shape;216;g101d5bc37dd_0_134">
            <a:extLst>
              <a:ext uri="{FF2B5EF4-FFF2-40B4-BE49-F238E27FC236}">
                <a16:creationId xmlns:a16="http://schemas.microsoft.com/office/drawing/2014/main" id="{01EFEC8A-463E-7B9F-B6B2-E5C4EC7599EE}"/>
              </a:ext>
            </a:extLst>
          </p:cNvPr>
          <p:cNvSpPr txBox="1">
            <a:spLocks noGrp="1"/>
          </p:cNvSpPr>
          <p:nvPr>
            <p:ph type="title"/>
          </p:nvPr>
        </p:nvSpPr>
        <p:spPr>
          <a:xfrm>
            <a:off x="466725" y="1161016"/>
            <a:ext cx="8229600" cy="653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E7CCD6"/>
              </a:buClr>
              <a:buSzPts val="4400"/>
              <a:buFont typeface="Source Sans Pro"/>
              <a:buNone/>
            </a:pPr>
            <a:r>
              <a:rPr lang="en-US" sz="3200" b="0" i="0" u="none" dirty="0">
                <a:solidFill>
                  <a:srgbClr val="F37A87"/>
                </a:solidFill>
                <a:latin typeface="Source Sans Pro"/>
                <a:ea typeface="Source Sans Pro"/>
                <a:cs typeface="Source Sans Pro"/>
                <a:sym typeface="Source Sans Pro"/>
              </a:rPr>
              <a:t>Regional Realities</a:t>
            </a:r>
            <a:endParaRPr sz="3200" dirty="0">
              <a:solidFill>
                <a:srgbClr val="F37A87"/>
              </a:solidFill>
            </a:endParaRPr>
          </a:p>
        </p:txBody>
      </p:sp>
      <p:pic>
        <p:nvPicPr>
          <p:cNvPr id="217" name="Google Shape;217;g101d5bc37dd_0_134">
            <a:extLst>
              <a:ext uri="{FF2B5EF4-FFF2-40B4-BE49-F238E27FC236}">
                <a16:creationId xmlns:a16="http://schemas.microsoft.com/office/drawing/2014/main" id="{B6D593C2-3CC6-DB4F-2B10-D3F2B22B3005}"/>
              </a:ext>
            </a:extLst>
          </p:cNvPr>
          <p:cNvPicPr preferRelativeResize="0"/>
          <p:nvPr/>
        </p:nvPicPr>
        <p:blipFill>
          <a:blip r:embed="rId4">
            <a:alphaModFix/>
          </a:blip>
          <a:stretch>
            <a:fillRect/>
          </a:stretch>
        </p:blipFill>
        <p:spPr>
          <a:xfrm>
            <a:off x="6616314" y="181700"/>
            <a:ext cx="2276462" cy="573900"/>
          </a:xfrm>
          <a:prstGeom prst="rect">
            <a:avLst/>
          </a:prstGeom>
          <a:noFill/>
          <a:ln>
            <a:noFill/>
          </a:ln>
        </p:spPr>
      </p:pic>
      <p:graphicFrame>
        <p:nvGraphicFramePr>
          <p:cNvPr id="2" name="Table 1">
            <a:extLst>
              <a:ext uri="{FF2B5EF4-FFF2-40B4-BE49-F238E27FC236}">
                <a16:creationId xmlns:a16="http://schemas.microsoft.com/office/drawing/2014/main" id="{7D9E41AE-F79A-D2D1-6FF8-6B4AD3D8531E}"/>
              </a:ext>
            </a:extLst>
          </p:cNvPr>
          <p:cNvGraphicFramePr>
            <a:graphicFrameLocks noGrp="1"/>
          </p:cNvGraphicFramePr>
          <p:nvPr>
            <p:extLst>
              <p:ext uri="{D42A27DB-BD31-4B8C-83A1-F6EECF244321}">
                <p14:modId xmlns:p14="http://schemas.microsoft.com/office/powerpoint/2010/main" val="642158178"/>
              </p:ext>
            </p:extLst>
          </p:nvPr>
        </p:nvGraphicFramePr>
        <p:xfrm>
          <a:off x="560946" y="1944825"/>
          <a:ext cx="8022108" cy="2853317"/>
        </p:xfrm>
        <a:graphic>
          <a:graphicData uri="http://schemas.openxmlformats.org/drawingml/2006/table">
            <a:tbl>
              <a:tblPr firstRow="1" bandRow="1">
                <a:tableStyleId>{5C22544A-7EE6-4342-B048-85BDC9FD1C3A}</a:tableStyleId>
              </a:tblPr>
              <a:tblGrid>
                <a:gridCol w="1645371">
                  <a:extLst>
                    <a:ext uri="{9D8B030D-6E8A-4147-A177-3AD203B41FA5}">
                      <a16:colId xmlns:a16="http://schemas.microsoft.com/office/drawing/2014/main" val="1766657519"/>
                    </a:ext>
                  </a:extLst>
                </a:gridCol>
                <a:gridCol w="3092116">
                  <a:extLst>
                    <a:ext uri="{9D8B030D-6E8A-4147-A177-3AD203B41FA5}">
                      <a16:colId xmlns:a16="http://schemas.microsoft.com/office/drawing/2014/main" val="396977012"/>
                    </a:ext>
                  </a:extLst>
                </a:gridCol>
                <a:gridCol w="3284621">
                  <a:extLst>
                    <a:ext uri="{9D8B030D-6E8A-4147-A177-3AD203B41FA5}">
                      <a16:colId xmlns:a16="http://schemas.microsoft.com/office/drawing/2014/main" val="2245088763"/>
                    </a:ext>
                  </a:extLst>
                </a:gridCol>
              </a:tblGrid>
              <a:tr h="52223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dirty="0">
                          <a:solidFill>
                            <a:srgbClr val="FFFFFF"/>
                          </a:solidFill>
                          <a:latin typeface="Source Sans Pro"/>
                          <a:ea typeface="Source Sans Pro"/>
                          <a:cs typeface="Source Sans Pro"/>
                          <a:sym typeface="Source Sans Pro"/>
                        </a:rPr>
                        <a:t>Country</a:t>
                      </a:r>
                    </a:p>
                  </a:txBody>
                  <a:tcPr anchor="ctr">
                    <a:solidFill>
                      <a:srgbClr val="65C0BA"/>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dirty="0">
                          <a:solidFill>
                            <a:srgbClr val="FFFFFF"/>
                          </a:solidFill>
                          <a:latin typeface="Source Sans Pro"/>
                          <a:ea typeface="Source Sans Pro"/>
                          <a:cs typeface="Source Sans Pro"/>
                          <a:sym typeface="Source Sans Pro"/>
                        </a:rPr>
                        <a:t>Key Challenges</a:t>
                      </a:r>
                    </a:p>
                  </a:txBody>
                  <a:tcPr anchor="ctr">
                    <a:solidFill>
                      <a:srgbClr val="E7CCD6"/>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dirty="0">
                          <a:solidFill>
                            <a:srgbClr val="FFFFFF"/>
                          </a:solidFill>
                          <a:latin typeface="Source Sans Pro"/>
                          <a:ea typeface="Source Sans Pro"/>
                          <a:cs typeface="Source Sans Pro"/>
                          <a:sym typeface="Source Sans Pro"/>
                        </a:rPr>
                        <a:t>Adaptation/Outcome</a:t>
                      </a:r>
                    </a:p>
                  </a:txBody>
                  <a:tcPr anchor="ctr">
                    <a:solidFill>
                      <a:srgbClr val="F37A87"/>
                    </a:solidFill>
                  </a:tcPr>
                </a:tc>
                <a:extLst>
                  <a:ext uri="{0D108BD9-81ED-4DB2-BD59-A6C34878D82A}">
                    <a16:rowId xmlns:a16="http://schemas.microsoft.com/office/drawing/2014/main" val="156807709"/>
                  </a:ext>
                </a:extLst>
              </a:tr>
              <a:tr h="728428">
                <a:tc>
                  <a:txBody>
                    <a:bodyPr/>
                    <a:lstStyle/>
                    <a:p>
                      <a:pPr>
                        <a:lnSpc>
                          <a:spcPct val="115000"/>
                        </a:lnSpc>
                        <a:spcAft>
                          <a:spcPts val="800"/>
                        </a:spcAft>
                        <a:buNone/>
                      </a:pPr>
                      <a:r>
                        <a:rPr lang="en-GB" sz="1800" kern="100" dirty="0">
                          <a:effectLst/>
                          <a:latin typeface="Source Sans Pro" panose="020B0503030403020204" pitchFamily="34" charset="0"/>
                          <a:ea typeface="Source Sans Pro" panose="020B0503030403020204" pitchFamily="34" charset="0"/>
                        </a:rPr>
                        <a:t>Lebanon</a:t>
                      </a:r>
                    </a:p>
                  </a:txBody>
                  <a:tcPr marL="68580" marR="68580" marT="0" marB="0" anchor="ctr">
                    <a:solidFill>
                      <a:srgbClr val="EFEFEF"/>
                    </a:solidFill>
                  </a:tcPr>
                </a:tc>
                <a:tc>
                  <a:txBody>
                    <a:bodyPr/>
                    <a:lstStyle/>
                    <a:p>
                      <a:pPr>
                        <a:lnSpc>
                          <a:spcPct val="115000"/>
                        </a:lnSpc>
                        <a:spcAft>
                          <a:spcPts val="800"/>
                        </a:spcAft>
                        <a:buNone/>
                      </a:pPr>
                      <a:r>
                        <a:rPr lang="en-GB" sz="1800" kern="100">
                          <a:effectLst/>
                          <a:latin typeface="Source Sans Pro" panose="020B0503030403020204" pitchFamily="34" charset="0"/>
                          <a:ea typeface="Source Sans Pro" panose="020B0503030403020204" pitchFamily="34" charset="0"/>
                        </a:rPr>
                        <a:t>Low device access, high caregiver stress</a:t>
                      </a:r>
                    </a:p>
                  </a:txBody>
                  <a:tcPr marL="68580" marR="68580" marT="0" marB="0" anchor="ctr">
                    <a:solidFill>
                      <a:srgbClr val="EFEFEF"/>
                    </a:solidFill>
                  </a:tcPr>
                </a:tc>
                <a:tc>
                  <a:txBody>
                    <a:bodyPr/>
                    <a:lstStyle/>
                    <a:p>
                      <a:pPr>
                        <a:lnSpc>
                          <a:spcPct val="115000"/>
                        </a:lnSpc>
                        <a:spcAft>
                          <a:spcPts val="800"/>
                        </a:spcAft>
                        <a:buNone/>
                      </a:pPr>
                      <a:r>
                        <a:rPr lang="en-GB" sz="1800" kern="100">
                          <a:effectLst/>
                          <a:latin typeface="Source Sans Pro" panose="020B0503030403020204" pitchFamily="34" charset="0"/>
                          <a:ea typeface="Source Sans Pro" panose="020B0503030403020204" pitchFamily="34" charset="0"/>
                        </a:rPr>
                        <a:t>Hybrid tracking w/ airtime stipends (UNICEF, 2024)</a:t>
                      </a:r>
                    </a:p>
                  </a:txBody>
                  <a:tcPr marL="68580" marR="68580" marT="0" marB="0" anchor="ctr">
                    <a:solidFill>
                      <a:srgbClr val="EFEFEF"/>
                    </a:solidFill>
                  </a:tcPr>
                </a:tc>
                <a:extLst>
                  <a:ext uri="{0D108BD9-81ED-4DB2-BD59-A6C34878D82A}">
                    <a16:rowId xmlns:a16="http://schemas.microsoft.com/office/drawing/2014/main" val="2527921306"/>
                  </a:ext>
                </a:extLst>
              </a:tr>
              <a:tr h="688258">
                <a:tc>
                  <a:txBody>
                    <a:bodyPr/>
                    <a:lstStyle/>
                    <a:p>
                      <a:pPr>
                        <a:lnSpc>
                          <a:spcPct val="115000"/>
                        </a:lnSpc>
                        <a:spcAft>
                          <a:spcPts val="800"/>
                        </a:spcAft>
                        <a:buNone/>
                      </a:pPr>
                      <a:r>
                        <a:rPr lang="en-GB" sz="1800" kern="100" dirty="0">
                          <a:effectLst/>
                          <a:latin typeface="Source Sans Pro" panose="020B0503030403020204" pitchFamily="34" charset="0"/>
                          <a:ea typeface="Source Sans Pro" panose="020B0503030403020204" pitchFamily="34" charset="0"/>
                        </a:rPr>
                        <a:t>Jordan</a:t>
                      </a:r>
                    </a:p>
                  </a:txBody>
                  <a:tcPr marL="68580" marR="68580" marT="0" marB="0" anchor="ctr">
                    <a:solidFill>
                      <a:srgbClr val="EFEFEF"/>
                    </a:solidFill>
                  </a:tcPr>
                </a:tc>
                <a:tc>
                  <a:txBody>
                    <a:bodyPr/>
                    <a:lstStyle/>
                    <a:p>
                      <a:pPr>
                        <a:lnSpc>
                          <a:spcPct val="115000"/>
                        </a:lnSpc>
                        <a:spcAft>
                          <a:spcPts val="800"/>
                        </a:spcAft>
                        <a:buNone/>
                      </a:pPr>
                      <a:r>
                        <a:rPr lang="en-GB" sz="1800" kern="100" dirty="0">
                          <a:effectLst/>
                          <a:latin typeface="Source Sans Pro" panose="020B0503030403020204" pitchFamily="34" charset="0"/>
                          <a:ea typeface="Source Sans Pro" panose="020B0503030403020204" pitchFamily="34" charset="0"/>
                        </a:rPr>
                        <a:t>Policy-driven digitization</a:t>
                      </a:r>
                    </a:p>
                  </a:txBody>
                  <a:tcPr marL="68580" marR="68580" marT="0" marB="0" anchor="ctr">
                    <a:solidFill>
                      <a:srgbClr val="EFEFEF"/>
                    </a:solidFill>
                  </a:tcPr>
                </a:tc>
                <a:tc>
                  <a:txBody>
                    <a:bodyPr/>
                    <a:lstStyle/>
                    <a:p>
                      <a:pPr>
                        <a:lnSpc>
                          <a:spcPct val="115000"/>
                        </a:lnSpc>
                        <a:spcAft>
                          <a:spcPts val="800"/>
                        </a:spcAft>
                        <a:buNone/>
                      </a:pPr>
                      <a:r>
                        <a:rPr lang="en-GB" sz="1800" kern="100" dirty="0">
                          <a:effectLst/>
                          <a:latin typeface="Source Sans Pro" panose="020B0503030403020204" pitchFamily="34" charset="0"/>
                          <a:ea typeface="Source Sans Pro" panose="020B0503030403020204" pitchFamily="34" charset="0"/>
                        </a:rPr>
                        <a:t>5,000+ workforce trained, QA and licensing digitized</a:t>
                      </a:r>
                    </a:p>
                  </a:txBody>
                  <a:tcPr marL="68580" marR="68580" marT="0" marB="0" anchor="ctr">
                    <a:solidFill>
                      <a:srgbClr val="EFEFEF"/>
                    </a:solidFill>
                  </a:tcPr>
                </a:tc>
                <a:extLst>
                  <a:ext uri="{0D108BD9-81ED-4DB2-BD59-A6C34878D82A}">
                    <a16:rowId xmlns:a16="http://schemas.microsoft.com/office/drawing/2014/main" val="1314858513"/>
                  </a:ext>
                </a:extLst>
              </a:tr>
              <a:tr h="914400">
                <a:tc>
                  <a:txBody>
                    <a:bodyPr/>
                    <a:lstStyle/>
                    <a:p>
                      <a:pPr>
                        <a:lnSpc>
                          <a:spcPct val="115000"/>
                        </a:lnSpc>
                        <a:spcAft>
                          <a:spcPts val="800"/>
                        </a:spcAft>
                        <a:buNone/>
                      </a:pPr>
                      <a:r>
                        <a:rPr lang="en-GB" sz="1800" kern="100" dirty="0">
                          <a:effectLst/>
                          <a:latin typeface="Source Sans Pro" panose="020B0503030403020204" pitchFamily="34" charset="0"/>
                          <a:ea typeface="Source Sans Pro" panose="020B0503030403020204" pitchFamily="34" charset="0"/>
                        </a:rPr>
                        <a:t>Yemen</a:t>
                      </a:r>
                    </a:p>
                  </a:txBody>
                  <a:tcPr marL="68580" marR="68580" marT="0" marB="0" anchor="ctr">
                    <a:solidFill>
                      <a:srgbClr val="EFEFEF"/>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800" b="0" i="0" u="none" strike="noStrike" cap="none" dirty="0">
                          <a:solidFill>
                            <a:schemeClr val="dk1"/>
                          </a:solidFill>
                          <a:effectLst/>
                          <a:latin typeface="Source Sans Pro" panose="020B0503030403020204" pitchFamily="34" charset="0"/>
                          <a:ea typeface="Source Sans Pro" panose="020B0503030403020204" pitchFamily="34" charset="0"/>
                          <a:cs typeface="+mn-cs"/>
                          <a:sym typeface="Arial"/>
                        </a:rPr>
                        <a:t>Infrastructure collapse</a:t>
                      </a:r>
                      <a:endParaRPr lang="en-GB" sz="1800" dirty="0">
                        <a:latin typeface="Source Sans Pro" panose="020B0503030403020204" pitchFamily="34" charset="0"/>
                        <a:ea typeface="Source Sans Pro" panose="020B0503030403020204" pitchFamily="34" charset="0"/>
                      </a:endParaRPr>
                    </a:p>
                  </a:txBody>
                  <a:tcPr anchor="ctr">
                    <a:solidFill>
                      <a:srgbClr val="EFEFEF"/>
                    </a:solidFill>
                  </a:tcPr>
                </a:tc>
                <a:tc>
                  <a:txBody>
                    <a:bodyPr/>
                    <a:lstStyle/>
                    <a:p>
                      <a:pPr>
                        <a:lnSpc>
                          <a:spcPct val="115000"/>
                        </a:lnSpc>
                        <a:spcAft>
                          <a:spcPts val="800"/>
                        </a:spcAft>
                        <a:buNone/>
                      </a:pPr>
                      <a:r>
                        <a:rPr lang="en-GB" sz="1800" kern="100" dirty="0">
                          <a:effectLst/>
                          <a:latin typeface="Source Sans Pro" panose="020B0503030403020204" pitchFamily="34" charset="0"/>
                          <a:ea typeface="Source Sans Pro" panose="020B0503030403020204" pitchFamily="34" charset="0"/>
                        </a:rPr>
                        <a:t>Offline-first design, community intermediaries</a:t>
                      </a:r>
                    </a:p>
                  </a:txBody>
                  <a:tcPr marL="68580" marR="68580" marT="0" marB="0" anchor="ctr">
                    <a:solidFill>
                      <a:srgbClr val="EFEFEF"/>
                    </a:solidFill>
                  </a:tcPr>
                </a:tc>
                <a:extLst>
                  <a:ext uri="{0D108BD9-81ED-4DB2-BD59-A6C34878D82A}">
                    <a16:rowId xmlns:a16="http://schemas.microsoft.com/office/drawing/2014/main" val="2466308563"/>
                  </a:ext>
                </a:extLst>
              </a:tr>
            </a:tbl>
          </a:graphicData>
        </a:graphic>
      </p:graphicFrame>
    </p:spTree>
    <p:extLst>
      <p:ext uri="{BB962C8B-B14F-4D97-AF65-F5344CB8AC3E}">
        <p14:creationId xmlns:p14="http://schemas.microsoft.com/office/powerpoint/2010/main" val="3187270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2">
          <a:extLst>
            <a:ext uri="{FF2B5EF4-FFF2-40B4-BE49-F238E27FC236}">
              <a16:creationId xmlns:a16="http://schemas.microsoft.com/office/drawing/2014/main" id="{FF7B5EC9-207E-1C7F-2A09-3C42FD12B7BE}"/>
            </a:ext>
          </a:extLst>
        </p:cNvPr>
        <p:cNvGrpSpPr/>
        <p:nvPr/>
      </p:nvGrpSpPr>
      <p:grpSpPr>
        <a:xfrm>
          <a:off x="0" y="0"/>
          <a:ext cx="0" cy="0"/>
          <a:chOff x="0" y="0"/>
          <a:chExt cx="0" cy="0"/>
        </a:xfrm>
      </p:grpSpPr>
      <p:pic>
        <p:nvPicPr>
          <p:cNvPr id="203" name="Google Shape;203;g101d5bc37dd_0_134">
            <a:extLst>
              <a:ext uri="{FF2B5EF4-FFF2-40B4-BE49-F238E27FC236}">
                <a16:creationId xmlns:a16="http://schemas.microsoft.com/office/drawing/2014/main" id="{B5FEFDAF-DE94-8F44-1F47-3E551CB8F79C}"/>
              </a:ext>
            </a:extLst>
          </p:cNvPr>
          <p:cNvPicPr preferRelativeResize="0"/>
          <p:nvPr/>
        </p:nvPicPr>
        <p:blipFill>
          <a:blip r:embed="rId3">
            <a:alphaModFix/>
          </a:blip>
          <a:stretch>
            <a:fillRect/>
          </a:stretch>
        </p:blipFill>
        <p:spPr>
          <a:xfrm>
            <a:off x="7894446" y="1018241"/>
            <a:ext cx="1364174" cy="2071313"/>
          </a:xfrm>
          <a:prstGeom prst="rect">
            <a:avLst/>
          </a:prstGeom>
          <a:noFill/>
          <a:ln>
            <a:noFill/>
          </a:ln>
        </p:spPr>
      </p:pic>
      <p:sp>
        <p:nvSpPr>
          <p:cNvPr id="216" name="Google Shape;216;g101d5bc37dd_0_134">
            <a:extLst>
              <a:ext uri="{FF2B5EF4-FFF2-40B4-BE49-F238E27FC236}">
                <a16:creationId xmlns:a16="http://schemas.microsoft.com/office/drawing/2014/main" id="{F0F36AF1-6677-C4E6-B186-563F9FA3869F}"/>
              </a:ext>
            </a:extLst>
          </p:cNvPr>
          <p:cNvSpPr txBox="1">
            <a:spLocks noGrp="1"/>
          </p:cNvSpPr>
          <p:nvPr>
            <p:ph type="title"/>
          </p:nvPr>
        </p:nvSpPr>
        <p:spPr>
          <a:xfrm>
            <a:off x="466725" y="807053"/>
            <a:ext cx="8229600" cy="653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E7CCD6"/>
              </a:buClr>
              <a:buSzPts val="4400"/>
              <a:buFont typeface="Source Sans Pro"/>
              <a:buNone/>
            </a:pPr>
            <a:r>
              <a:rPr lang="en-US" sz="3200" b="0" i="0" u="none" dirty="0">
                <a:solidFill>
                  <a:srgbClr val="F37A87"/>
                </a:solidFill>
                <a:latin typeface="Source Sans Pro"/>
                <a:ea typeface="Source Sans Pro"/>
                <a:cs typeface="Source Sans Pro"/>
                <a:sym typeface="Source Sans Pro"/>
              </a:rPr>
              <a:t>Regional Realities</a:t>
            </a:r>
            <a:endParaRPr sz="3200" dirty="0">
              <a:solidFill>
                <a:srgbClr val="F37A87"/>
              </a:solidFill>
            </a:endParaRPr>
          </a:p>
        </p:txBody>
      </p:sp>
      <p:pic>
        <p:nvPicPr>
          <p:cNvPr id="217" name="Google Shape;217;g101d5bc37dd_0_134">
            <a:extLst>
              <a:ext uri="{FF2B5EF4-FFF2-40B4-BE49-F238E27FC236}">
                <a16:creationId xmlns:a16="http://schemas.microsoft.com/office/drawing/2014/main" id="{69BA5C3C-3E6A-1433-C663-7A2CB9007A9B}"/>
              </a:ext>
            </a:extLst>
          </p:cNvPr>
          <p:cNvPicPr preferRelativeResize="0"/>
          <p:nvPr/>
        </p:nvPicPr>
        <p:blipFill>
          <a:blip r:embed="rId4">
            <a:alphaModFix/>
          </a:blip>
          <a:stretch>
            <a:fillRect/>
          </a:stretch>
        </p:blipFill>
        <p:spPr>
          <a:xfrm>
            <a:off x="6616314" y="181700"/>
            <a:ext cx="2276462" cy="573900"/>
          </a:xfrm>
          <a:prstGeom prst="rect">
            <a:avLst/>
          </a:prstGeom>
          <a:noFill/>
          <a:ln>
            <a:noFill/>
          </a:ln>
        </p:spPr>
      </p:pic>
      <p:graphicFrame>
        <p:nvGraphicFramePr>
          <p:cNvPr id="2" name="Table 1">
            <a:extLst>
              <a:ext uri="{FF2B5EF4-FFF2-40B4-BE49-F238E27FC236}">
                <a16:creationId xmlns:a16="http://schemas.microsoft.com/office/drawing/2014/main" id="{5D43CD6A-AE4B-5F9B-8BFD-9F72B1009583}"/>
              </a:ext>
            </a:extLst>
          </p:cNvPr>
          <p:cNvGraphicFramePr>
            <a:graphicFrameLocks noGrp="1"/>
          </p:cNvGraphicFramePr>
          <p:nvPr>
            <p:extLst>
              <p:ext uri="{D42A27DB-BD31-4B8C-83A1-F6EECF244321}">
                <p14:modId xmlns:p14="http://schemas.microsoft.com/office/powerpoint/2010/main" val="986061023"/>
              </p:ext>
            </p:extLst>
          </p:nvPr>
        </p:nvGraphicFramePr>
        <p:xfrm>
          <a:off x="560946" y="1512206"/>
          <a:ext cx="8022108" cy="3449810"/>
        </p:xfrm>
        <a:graphic>
          <a:graphicData uri="http://schemas.openxmlformats.org/drawingml/2006/table">
            <a:tbl>
              <a:tblPr firstRow="1" bandRow="1">
                <a:tableStyleId>{5C22544A-7EE6-4342-B048-85BDC9FD1C3A}</a:tableStyleId>
              </a:tblPr>
              <a:tblGrid>
                <a:gridCol w="1645371">
                  <a:extLst>
                    <a:ext uri="{9D8B030D-6E8A-4147-A177-3AD203B41FA5}">
                      <a16:colId xmlns:a16="http://schemas.microsoft.com/office/drawing/2014/main" val="1766657519"/>
                    </a:ext>
                  </a:extLst>
                </a:gridCol>
                <a:gridCol w="3092116">
                  <a:extLst>
                    <a:ext uri="{9D8B030D-6E8A-4147-A177-3AD203B41FA5}">
                      <a16:colId xmlns:a16="http://schemas.microsoft.com/office/drawing/2014/main" val="396977012"/>
                    </a:ext>
                  </a:extLst>
                </a:gridCol>
                <a:gridCol w="3284621">
                  <a:extLst>
                    <a:ext uri="{9D8B030D-6E8A-4147-A177-3AD203B41FA5}">
                      <a16:colId xmlns:a16="http://schemas.microsoft.com/office/drawing/2014/main" val="2245088763"/>
                    </a:ext>
                  </a:extLst>
                </a:gridCol>
              </a:tblGrid>
              <a:tr h="48703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dirty="0">
                          <a:solidFill>
                            <a:srgbClr val="FFFFFF"/>
                          </a:solidFill>
                          <a:latin typeface="Source Sans Pro"/>
                          <a:ea typeface="Source Sans Pro"/>
                          <a:cs typeface="Source Sans Pro"/>
                          <a:sym typeface="Source Sans Pro"/>
                        </a:rPr>
                        <a:t>Country</a:t>
                      </a:r>
                    </a:p>
                  </a:txBody>
                  <a:tcPr anchor="ctr">
                    <a:solidFill>
                      <a:srgbClr val="65C0BA"/>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dirty="0">
                          <a:solidFill>
                            <a:srgbClr val="FFFFFF"/>
                          </a:solidFill>
                          <a:latin typeface="Source Sans Pro"/>
                          <a:ea typeface="Source Sans Pro"/>
                          <a:cs typeface="Source Sans Pro"/>
                          <a:sym typeface="Source Sans Pro"/>
                        </a:rPr>
                        <a:t>Innovation</a:t>
                      </a:r>
                    </a:p>
                  </a:txBody>
                  <a:tcPr anchor="ctr">
                    <a:solidFill>
                      <a:srgbClr val="E7CCD6"/>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dirty="0">
                          <a:solidFill>
                            <a:srgbClr val="FFFFFF"/>
                          </a:solidFill>
                          <a:latin typeface="Source Sans Pro"/>
                          <a:ea typeface="Source Sans Pro"/>
                          <a:cs typeface="Source Sans Pro"/>
                          <a:sym typeface="Source Sans Pro"/>
                        </a:rPr>
                        <a:t>Lesson</a:t>
                      </a:r>
                    </a:p>
                  </a:txBody>
                  <a:tcPr anchor="ctr">
                    <a:solidFill>
                      <a:srgbClr val="F37A87"/>
                    </a:solidFill>
                  </a:tcPr>
                </a:tc>
                <a:extLst>
                  <a:ext uri="{0D108BD9-81ED-4DB2-BD59-A6C34878D82A}">
                    <a16:rowId xmlns:a16="http://schemas.microsoft.com/office/drawing/2014/main" val="156807709"/>
                  </a:ext>
                </a:extLst>
              </a:tr>
              <a:tr h="693169">
                <a:tc>
                  <a:txBody>
                    <a:bodyPr/>
                    <a:lstStyle/>
                    <a:p>
                      <a:pPr>
                        <a:lnSpc>
                          <a:spcPct val="115000"/>
                        </a:lnSpc>
                        <a:spcAft>
                          <a:spcPts val="800"/>
                        </a:spcAft>
                        <a:buNone/>
                      </a:pPr>
                      <a:r>
                        <a:rPr lang="en-GB" sz="1800" b="0" kern="100" dirty="0">
                          <a:solidFill>
                            <a:schemeClr val="tx1"/>
                          </a:solidFill>
                          <a:effectLst/>
                          <a:latin typeface="Source Sans Pro" panose="020B0503030403020204" pitchFamily="34" charset="0"/>
                          <a:ea typeface="Source Sans Pro" panose="020B0503030403020204" pitchFamily="34" charset="0"/>
                        </a:rPr>
                        <a:t>Palestine</a:t>
                      </a:r>
                    </a:p>
                  </a:txBody>
                  <a:tcPr marL="68580" marR="68580" marT="0" marB="0" anchor="ctr">
                    <a:solidFill>
                      <a:srgbClr val="EFEFEF"/>
                    </a:solidFill>
                  </a:tcPr>
                </a:tc>
                <a:tc>
                  <a:txBody>
                    <a:bodyPr/>
                    <a:lstStyle/>
                    <a:p>
                      <a:pPr>
                        <a:lnSpc>
                          <a:spcPct val="115000"/>
                        </a:lnSpc>
                        <a:spcAft>
                          <a:spcPts val="800"/>
                        </a:spcAft>
                        <a:buNone/>
                      </a:pPr>
                      <a:r>
                        <a:rPr lang="en-GB" sz="1800" b="0" kern="100" dirty="0">
                          <a:solidFill>
                            <a:schemeClr val="tx1"/>
                          </a:solidFill>
                          <a:effectLst/>
                          <a:latin typeface="Source Sans Pro" panose="020B0503030403020204" pitchFamily="34" charset="0"/>
                          <a:ea typeface="Source Sans Pro" panose="020B0503030403020204" pitchFamily="34" charset="0"/>
                        </a:rPr>
                        <a:t>WhatsApp parenting and early learning</a:t>
                      </a:r>
                    </a:p>
                  </a:txBody>
                  <a:tcPr marL="68580" marR="68580" marT="0" marB="0" anchor="ctr">
                    <a:solidFill>
                      <a:srgbClr val="EFEFEF"/>
                    </a:solidFill>
                  </a:tcPr>
                </a:tc>
                <a:tc>
                  <a:txBody>
                    <a:bodyPr/>
                    <a:lstStyle/>
                    <a:p>
                      <a:pPr>
                        <a:lnSpc>
                          <a:spcPct val="115000"/>
                        </a:lnSpc>
                        <a:spcAft>
                          <a:spcPts val="800"/>
                        </a:spcAft>
                        <a:buNone/>
                      </a:pPr>
                      <a:r>
                        <a:rPr lang="en-GB" sz="1800" b="0" kern="100" dirty="0">
                          <a:solidFill>
                            <a:schemeClr val="tx1"/>
                          </a:solidFill>
                          <a:effectLst/>
                          <a:latin typeface="Source Sans Pro" panose="020B0503030403020204" pitchFamily="34" charset="0"/>
                          <a:ea typeface="Source Sans Pro" panose="020B0503030403020204" pitchFamily="34" charset="0"/>
                        </a:rPr>
                        <a:t>Offline-first, audio tools critical</a:t>
                      </a:r>
                    </a:p>
                  </a:txBody>
                  <a:tcPr marL="68580" marR="68580" marT="0" marB="0" anchor="ctr">
                    <a:solidFill>
                      <a:srgbClr val="EFEFEF"/>
                    </a:solidFill>
                  </a:tcPr>
                </a:tc>
                <a:extLst>
                  <a:ext uri="{0D108BD9-81ED-4DB2-BD59-A6C34878D82A}">
                    <a16:rowId xmlns:a16="http://schemas.microsoft.com/office/drawing/2014/main" val="2527921306"/>
                  </a:ext>
                </a:extLst>
              </a:tr>
              <a:tr h="611416">
                <a:tc>
                  <a:txBody>
                    <a:bodyPr/>
                    <a:lstStyle/>
                    <a:p>
                      <a:pPr>
                        <a:lnSpc>
                          <a:spcPct val="115000"/>
                        </a:lnSpc>
                        <a:spcAft>
                          <a:spcPts val="800"/>
                        </a:spcAft>
                        <a:buNone/>
                      </a:pPr>
                      <a:r>
                        <a:rPr lang="en-GB" sz="1800" kern="100" dirty="0">
                          <a:effectLst/>
                          <a:latin typeface="Source Sans Pro" panose="020B0503030403020204" pitchFamily="34" charset="0"/>
                          <a:ea typeface="Source Sans Pro" panose="020B0503030403020204" pitchFamily="34" charset="0"/>
                        </a:rPr>
                        <a:t>Iraq</a:t>
                      </a:r>
                    </a:p>
                  </a:txBody>
                  <a:tcPr marL="68580" marR="68580" marT="0" marB="0" anchor="ctr">
                    <a:solidFill>
                      <a:srgbClr val="EFEFEF"/>
                    </a:solidFill>
                  </a:tcPr>
                </a:tc>
                <a:tc>
                  <a:txBody>
                    <a:bodyPr/>
                    <a:lstStyle/>
                    <a:p>
                      <a:pPr>
                        <a:lnSpc>
                          <a:spcPct val="115000"/>
                        </a:lnSpc>
                        <a:spcAft>
                          <a:spcPts val="800"/>
                        </a:spcAft>
                        <a:buNone/>
                      </a:pPr>
                      <a:r>
                        <a:rPr lang="en-GB" sz="1800" kern="100" dirty="0">
                          <a:effectLst/>
                          <a:latin typeface="Source Sans Pro" panose="020B0503030403020204" pitchFamily="34" charset="0"/>
                          <a:ea typeface="Source Sans Pro" panose="020B0503030403020204" pitchFamily="34" charset="0"/>
                        </a:rPr>
                        <a:t>Digital milestone tracking in preschools</a:t>
                      </a:r>
                    </a:p>
                  </a:txBody>
                  <a:tcPr marL="68580" marR="68580" marT="0" marB="0" anchor="ctr">
                    <a:solidFill>
                      <a:srgbClr val="EFEFEF"/>
                    </a:solidFill>
                  </a:tcPr>
                </a:tc>
                <a:tc>
                  <a:txBody>
                    <a:bodyPr/>
                    <a:lstStyle/>
                    <a:p>
                      <a:pPr>
                        <a:lnSpc>
                          <a:spcPct val="115000"/>
                        </a:lnSpc>
                        <a:spcAft>
                          <a:spcPts val="800"/>
                        </a:spcAft>
                        <a:buNone/>
                      </a:pPr>
                      <a:r>
                        <a:rPr lang="en-GB" sz="1800" kern="100" dirty="0">
                          <a:effectLst/>
                          <a:latin typeface="Source Sans Pro" panose="020B0503030403020204" pitchFamily="34" charset="0"/>
                          <a:ea typeface="Source Sans Pro" panose="020B0503030403020204" pitchFamily="34" charset="0"/>
                        </a:rPr>
                        <a:t>Needs infrastructure and workforce investment</a:t>
                      </a:r>
                    </a:p>
                  </a:txBody>
                  <a:tcPr marL="68580" marR="68580" marT="0" marB="0" anchor="ctr">
                    <a:solidFill>
                      <a:srgbClr val="EFEFEF"/>
                    </a:solidFill>
                  </a:tcPr>
                </a:tc>
                <a:extLst>
                  <a:ext uri="{0D108BD9-81ED-4DB2-BD59-A6C34878D82A}">
                    <a16:rowId xmlns:a16="http://schemas.microsoft.com/office/drawing/2014/main" val="1314858513"/>
                  </a:ext>
                </a:extLst>
              </a:tr>
              <a:tr h="691866">
                <a:tc>
                  <a:txBody>
                    <a:bodyPr/>
                    <a:lstStyle/>
                    <a:p>
                      <a:pPr>
                        <a:lnSpc>
                          <a:spcPct val="115000"/>
                        </a:lnSpc>
                        <a:spcAft>
                          <a:spcPts val="800"/>
                        </a:spcAft>
                        <a:buNone/>
                      </a:pPr>
                      <a:r>
                        <a:rPr lang="en-GB" sz="1800" kern="100">
                          <a:effectLst/>
                          <a:latin typeface="Source Sans Pro" panose="020B0503030403020204" pitchFamily="34" charset="0"/>
                          <a:ea typeface="Source Sans Pro" panose="020B0503030403020204" pitchFamily="34" charset="0"/>
                        </a:rPr>
                        <a:t>Morocco</a:t>
                      </a:r>
                    </a:p>
                  </a:txBody>
                  <a:tcPr marL="68580" marR="68580" marT="0" marB="0" anchor="ctr">
                    <a:solidFill>
                      <a:srgbClr val="EFEFEF"/>
                    </a:solidFill>
                  </a:tcPr>
                </a:tc>
                <a:tc>
                  <a:txBody>
                    <a:bodyPr/>
                    <a:lstStyle/>
                    <a:p>
                      <a:pPr>
                        <a:lnSpc>
                          <a:spcPct val="115000"/>
                        </a:lnSpc>
                        <a:spcAft>
                          <a:spcPts val="800"/>
                        </a:spcAft>
                        <a:buNone/>
                      </a:pPr>
                      <a:r>
                        <a:rPr lang="en-GB" sz="1800" kern="100" dirty="0">
                          <a:effectLst/>
                          <a:latin typeface="Source Sans Pro" panose="020B0503030403020204" pitchFamily="34" charset="0"/>
                          <a:ea typeface="Source Sans Pro" panose="020B0503030403020204" pitchFamily="34" charset="0"/>
                        </a:rPr>
                        <a:t>Mobile preschool inspection app</a:t>
                      </a:r>
                    </a:p>
                  </a:txBody>
                  <a:tcPr marL="68580" marR="68580" marT="0" marB="0" anchor="ctr">
                    <a:solidFill>
                      <a:srgbClr val="EFEFEF"/>
                    </a:solidFill>
                  </a:tcPr>
                </a:tc>
                <a:tc>
                  <a:txBody>
                    <a:bodyPr/>
                    <a:lstStyle/>
                    <a:p>
                      <a:pPr>
                        <a:lnSpc>
                          <a:spcPct val="115000"/>
                        </a:lnSpc>
                        <a:spcAft>
                          <a:spcPts val="800"/>
                        </a:spcAft>
                        <a:buNone/>
                      </a:pPr>
                      <a:r>
                        <a:rPr lang="en-GB" sz="1800" kern="100">
                          <a:effectLst/>
                          <a:latin typeface="Source Sans Pro" panose="020B0503030403020204" pitchFamily="34" charset="0"/>
                          <a:ea typeface="Source Sans Pro" panose="020B0503030403020204" pitchFamily="34" charset="0"/>
                        </a:rPr>
                        <a:t>Mobile units for rural outreach</a:t>
                      </a:r>
                    </a:p>
                  </a:txBody>
                  <a:tcPr marL="68580" marR="68580" marT="0" marB="0" anchor="ctr">
                    <a:solidFill>
                      <a:srgbClr val="EFEFEF"/>
                    </a:solidFill>
                  </a:tcPr>
                </a:tc>
                <a:extLst>
                  <a:ext uri="{0D108BD9-81ED-4DB2-BD59-A6C34878D82A}">
                    <a16:rowId xmlns:a16="http://schemas.microsoft.com/office/drawing/2014/main" val="2466308563"/>
                  </a:ext>
                </a:extLst>
              </a:tr>
              <a:tr h="966113">
                <a:tc>
                  <a:txBody>
                    <a:bodyPr/>
                    <a:lstStyle/>
                    <a:p>
                      <a:pPr>
                        <a:lnSpc>
                          <a:spcPct val="115000"/>
                        </a:lnSpc>
                        <a:spcAft>
                          <a:spcPts val="800"/>
                        </a:spcAft>
                        <a:buNone/>
                      </a:pPr>
                      <a:r>
                        <a:rPr lang="en-GB" sz="1800" kern="100" dirty="0">
                          <a:effectLst/>
                          <a:latin typeface="Source Sans Pro" panose="020B0503030403020204" pitchFamily="34" charset="0"/>
                          <a:ea typeface="Source Sans Pro" panose="020B0503030403020204" pitchFamily="34" charset="0"/>
                        </a:rPr>
                        <a:t>Sudan</a:t>
                      </a:r>
                    </a:p>
                  </a:txBody>
                  <a:tcPr marL="68580" marR="68580" marT="0" marB="0" anchor="ctr">
                    <a:solidFill>
                      <a:srgbClr val="EFEFEF"/>
                    </a:solidFill>
                  </a:tcPr>
                </a:tc>
                <a:tc>
                  <a:txBody>
                    <a:bodyPr/>
                    <a:lstStyle/>
                    <a:p>
                      <a:pPr>
                        <a:lnSpc>
                          <a:spcPct val="115000"/>
                        </a:lnSpc>
                        <a:spcAft>
                          <a:spcPts val="800"/>
                        </a:spcAft>
                        <a:buNone/>
                      </a:pPr>
                      <a:r>
                        <a:rPr lang="en-GB" sz="1800" kern="100" dirty="0">
                          <a:effectLst/>
                          <a:latin typeface="Source Sans Pro" panose="020B0503030403020204" pitchFamily="34" charset="0"/>
                          <a:ea typeface="Source Sans Pro" panose="020B0503030403020204" pitchFamily="34" charset="0"/>
                        </a:rPr>
                        <a:t>USSD and IVR for nutrition/stress monitoring</a:t>
                      </a:r>
                    </a:p>
                  </a:txBody>
                  <a:tcPr marL="68580" marR="68580" marT="0" marB="0" anchor="ctr">
                    <a:solidFill>
                      <a:srgbClr val="EFEFEF"/>
                    </a:solidFill>
                  </a:tcPr>
                </a:tc>
                <a:tc>
                  <a:txBody>
                    <a:bodyPr/>
                    <a:lstStyle/>
                    <a:p>
                      <a:pPr>
                        <a:lnSpc>
                          <a:spcPct val="115000"/>
                        </a:lnSpc>
                        <a:spcAft>
                          <a:spcPts val="800"/>
                        </a:spcAft>
                        <a:buNone/>
                      </a:pPr>
                      <a:r>
                        <a:rPr lang="en-GB" sz="1800" kern="100" dirty="0">
                          <a:effectLst/>
                          <a:latin typeface="Source Sans Pro" panose="020B0503030403020204" pitchFamily="34" charset="0"/>
                          <a:ea typeface="Source Sans Pro" panose="020B0503030403020204" pitchFamily="34" charset="0"/>
                        </a:rPr>
                        <a:t>Low-tech works in fragile states</a:t>
                      </a:r>
                    </a:p>
                  </a:txBody>
                  <a:tcPr marL="68580" marR="68580" marT="0" marB="0" anchor="ctr">
                    <a:solidFill>
                      <a:srgbClr val="EFEFEF"/>
                    </a:solidFill>
                  </a:tcPr>
                </a:tc>
                <a:extLst>
                  <a:ext uri="{0D108BD9-81ED-4DB2-BD59-A6C34878D82A}">
                    <a16:rowId xmlns:a16="http://schemas.microsoft.com/office/drawing/2014/main" val="954894100"/>
                  </a:ext>
                </a:extLst>
              </a:tr>
            </a:tbl>
          </a:graphicData>
        </a:graphic>
      </p:graphicFrame>
    </p:spTree>
    <p:extLst>
      <p:ext uri="{BB962C8B-B14F-4D97-AF65-F5344CB8AC3E}">
        <p14:creationId xmlns:p14="http://schemas.microsoft.com/office/powerpoint/2010/main" val="2310659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1">
          <a:extLst>
            <a:ext uri="{FF2B5EF4-FFF2-40B4-BE49-F238E27FC236}">
              <a16:creationId xmlns:a16="http://schemas.microsoft.com/office/drawing/2014/main" id="{D234ACFF-1829-716C-C514-BF7B59893809}"/>
            </a:ext>
          </a:extLst>
        </p:cNvPr>
        <p:cNvGrpSpPr/>
        <p:nvPr/>
      </p:nvGrpSpPr>
      <p:grpSpPr>
        <a:xfrm>
          <a:off x="0" y="0"/>
          <a:ext cx="0" cy="0"/>
          <a:chOff x="0" y="0"/>
          <a:chExt cx="0" cy="0"/>
        </a:xfrm>
      </p:grpSpPr>
      <p:sp>
        <p:nvSpPr>
          <p:cNvPr id="312" name="Google Shape;312;g101d5bc37dd_0_104">
            <a:extLst>
              <a:ext uri="{FF2B5EF4-FFF2-40B4-BE49-F238E27FC236}">
                <a16:creationId xmlns:a16="http://schemas.microsoft.com/office/drawing/2014/main" id="{45441D7A-F254-FE64-6D2A-02C81AB52F89}"/>
              </a:ext>
            </a:extLst>
          </p:cNvPr>
          <p:cNvSpPr txBox="1"/>
          <p:nvPr/>
        </p:nvSpPr>
        <p:spPr>
          <a:xfrm>
            <a:off x="0" y="2541619"/>
            <a:ext cx="9144000" cy="2611500"/>
          </a:xfrm>
          <a:prstGeom prst="rect">
            <a:avLst/>
          </a:prstGeom>
          <a:solidFill>
            <a:srgbClr val="ACDED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14" name="Google Shape;314;g101d5bc37dd_0_104">
            <a:extLst>
              <a:ext uri="{FF2B5EF4-FFF2-40B4-BE49-F238E27FC236}">
                <a16:creationId xmlns:a16="http://schemas.microsoft.com/office/drawing/2014/main" id="{96211824-98FA-6A85-F5E5-FD76BF9FA12C}"/>
              </a:ext>
            </a:extLst>
          </p:cNvPr>
          <p:cNvSpPr/>
          <p:nvPr/>
        </p:nvSpPr>
        <p:spPr>
          <a:xfrm>
            <a:off x="634200" y="3327833"/>
            <a:ext cx="2411400" cy="785100"/>
          </a:xfrm>
          <a:prstGeom prst="roundRect">
            <a:avLst>
              <a:gd name="adj" fmla="val 16667"/>
            </a:avLst>
          </a:prstGeom>
          <a:solidFill>
            <a:srgbClr val="65C0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g101d5bc37dd_0_104">
            <a:extLst>
              <a:ext uri="{FF2B5EF4-FFF2-40B4-BE49-F238E27FC236}">
                <a16:creationId xmlns:a16="http://schemas.microsoft.com/office/drawing/2014/main" id="{AD16BE72-8565-541D-5D7D-7CAC0490ECB3}"/>
              </a:ext>
            </a:extLst>
          </p:cNvPr>
          <p:cNvSpPr/>
          <p:nvPr/>
        </p:nvSpPr>
        <p:spPr>
          <a:xfrm>
            <a:off x="3366300" y="3327833"/>
            <a:ext cx="2411400" cy="785100"/>
          </a:xfrm>
          <a:prstGeom prst="roundRect">
            <a:avLst>
              <a:gd name="adj" fmla="val 16667"/>
            </a:avLst>
          </a:prstGeom>
          <a:solidFill>
            <a:srgbClr val="F37A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g101d5bc37dd_0_104">
            <a:extLst>
              <a:ext uri="{FF2B5EF4-FFF2-40B4-BE49-F238E27FC236}">
                <a16:creationId xmlns:a16="http://schemas.microsoft.com/office/drawing/2014/main" id="{C9AB9A6C-1D6A-1D8F-D821-0B0CB84EA301}"/>
              </a:ext>
            </a:extLst>
          </p:cNvPr>
          <p:cNvSpPr/>
          <p:nvPr/>
        </p:nvSpPr>
        <p:spPr>
          <a:xfrm>
            <a:off x="6098400" y="3327833"/>
            <a:ext cx="2411400" cy="785100"/>
          </a:xfrm>
          <a:prstGeom prst="roundRect">
            <a:avLst>
              <a:gd name="adj" fmla="val 16667"/>
            </a:avLst>
          </a:prstGeom>
          <a:solidFill>
            <a:srgbClr val="E7CC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g101d5bc37dd_0_104">
            <a:extLst>
              <a:ext uri="{FF2B5EF4-FFF2-40B4-BE49-F238E27FC236}">
                <a16:creationId xmlns:a16="http://schemas.microsoft.com/office/drawing/2014/main" id="{319076EA-3962-0D82-30C3-224E29503A92}"/>
              </a:ext>
            </a:extLst>
          </p:cNvPr>
          <p:cNvSpPr txBox="1"/>
          <p:nvPr/>
        </p:nvSpPr>
        <p:spPr>
          <a:xfrm>
            <a:off x="688200" y="3449221"/>
            <a:ext cx="2411400" cy="5235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000" b="1" dirty="0">
                <a:solidFill>
                  <a:srgbClr val="FFFFFF"/>
                </a:solidFill>
                <a:latin typeface="Source Sans Pro"/>
                <a:ea typeface="Source Sans Pro"/>
                <a:cs typeface="Source Sans Pro"/>
                <a:sym typeface="Source Sans Pro"/>
              </a:rPr>
              <a:t>Ahlan </a:t>
            </a:r>
            <a:r>
              <a:rPr lang="en-US" sz="2000" b="1" dirty="0" err="1">
                <a:solidFill>
                  <a:srgbClr val="FFFFFF"/>
                </a:solidFill>
                <a:latin typeface="Source Sans Pro"/>
                <a:ea typeface="Source Sans Pro"/>
                <a:cs typeface="Source Sans Pro"/>
                <a:sym typeface="Source Sans Pro"/>
              </a:rPr>
              <a:t>Simsim</a:t>
            </a:r>
            <a:endParaRPr sz="4400" b="1" dirty="0">
              <a:solidFill>
                <a:srgbClr val="000000"/>
              </a:solidFill>
            </a:endParaRPr>
          </a:p>
        </p:txBody>
      </p:sp>
      <p:sp>
        <p:nvSpPr>
          <p:cNvPr id="320" name="Google Shape;320;g101d5bc37dd_0_104">
            <a:extLst>
              <a:ext uri="{FF2B5EF4-FFF2-40B4-BE49-F238E27FC236}">
                <a16:creationId xmlns:a16="http://schemas.microsoft.com/office/drawing/2014/main" id="{84AA8DDA-D927-9801-577C-617DA7FF3B2D}"/>
              </a:ext>
            </a:extLst>
          </p:cNvPr>
          <p:cNvSpPr txBox="1"/>
          <p:nvPr/>
        </p:nvSpPr>
        <p:spPr>
          <a:xfrm>
            <a:off x="3420300" y="3449221"/>
            <a:ext cx="2411400" cy="5235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000" b="1" dirty="0">
                <a:solidFill>
                  <a:srgbClr val="FFFFFF"/>
                </a:solidFill>
                <a:latin typeface="Source Sans Pro"/>
                <a:ea typeface="Source Sans Pro"/>
                <a:cs typeface="Source Sans Pro"/>
                <a:sym typeface="Source Sans Pro"/>
              </a:rPr>
              <a:t>ANECD SRM Pilot</a:t>
            </a:r>
            <a:endParaRPr sz="4400" b="1" dirty="0">
              <a:solidFill>
                <a:srgbClr val="000000"/>
              </a:solidFill>
            </a:endParaRPr>
          </a:p>
        </p:txBody>
      </p:sp>
      <p:sp>
        <p:nvSpPr>
          <p:cNvPr id="323" name="Google Shape;323;g101d5bc37dd_0_104">
            <a:extLst>
              <a:ext uri="{FF2B5EF4-FFF2-40B4-BE49-F238E27FC236}">
                <a16:creationId xmlns:a16="http://schemas.microsoft.com/office/drawing/2014/main" id="{D7F0F313-3A07-F7DA-D8F5-80E6785784D4}"/>
              </a:ext>
            </a:extLst>
          </p:cNvPr>
          <p:cNvSpPr txBox="1"/>
          <p:nvPr/>
        </p:nvSpPr>
        <p:spPr>
          <a:xfrm>
            <a:off x="6103340" y="3449221"/>
            <a:ext cx="2411400" cy="5235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000" b="1" dirty="0">
                <a:solidFill>
                  <a:srgbClr val="FFFFFF"/>
                </a:solidFill>
                <a:latin typeface="Source Sans Pro"/>
                <a:ea typeface="Source Sans Pro"/>
                <a:cs typeface="Source Sans Pro"/>
                <a:sym typeface="Source Sans Pro"/>
              </a:rPr>
              <a:t>Arab Digital Agenda</a:t>
            </a:r>
          </a:p>
          <a:p>
            <a:pPr marL="0" lvl="0" indent="0" algn="ctr" rtl="0">
              <a:spcBef>
                <a:spcPts val="0"/>
              </a:spcBef>
              <a:spcAft>
                <a:spcPts val="0"/>
              </a:spcAft>
              <a:buNone/>
            </a:pPr>
            <a:r>
              <a:rPr lang="en-US" sz="2000" b="1" dirty="0">
                <a:solidFill>
                  <a:srgbClr val="FFFFFF"/>
                </a:solidFill>
                <a:latin typeface="Source Sans Pro"/>
                <a:ea typeface="Source Sans Pro"/>
                <a:sym typeface="Source Sans Pro"/>
              </a:rPr>
              <a:t>2023-2033</a:t>
            </a:r>
            <a:endParaRPr sz="4400" b="1" dirty="0">
              <a:solidFill>
                <a:srgbClr val="000000"/>
              </a:solidFill>
            </a:endParaRPr>
          </a:p>
        </p:txBody>
      </p:sp>
      <p:pic>
        <p:nvPicPr>
          <p:cNvPr id="324" name="Google Shape;324;g101d5bc37dd_0_104">
            <a:extLst>
              <a:ext uri="{FF2B5EF4-FFF2-40B4-BE49-F238E27FC236}">
                <a16:creationId xmlns:a16="http://schemas.microsoft.com/office/drawing/2014/main" id="{15B8E7E7-0CF6-78BD-C80A-008886BBA222}"/>
              </a:ext>
            </a:extLst>
          </p:cNvPr>
          <p:cNvPicPr preferRelativeResize="0"/>
          <p:nvPr/>
        </p:nvPicPr>
        <p:blipFill>
          <a:blip r:embed="rId3">
            <a:alphaModFix/>
          </a:blip>
          <a:stretch>
            <a:fillRect/>
          </a:stretch>
        </p:blipFill>
        <p:spPr>
          <a:xfrm>
            <a:off x="6616314" y="181700"/>
            <a:ext cx="2276462" cy="573900"/>
          </a:xfrm>
          <a:prstGeom prst="rect">
            <a:avLst/>
          </a:prstGeom>
          <a:noFill/>
          <a:ln>
            <a:noFill/>
          </a:ln>
        </p:spPr>
      </p:pic>
      <p:sp>
        <p:nvSpPr>
          <p:cNvPr id="2" name="Google Shape;246;g101d5bc37dd_0_44">
            <a:extLst>
              <a:ext uri="{FF2B5EF4-FFF2-40B4-BE49-F238E27FC236}">
                <a16:creationId xmlns:a16="http://schemas.microsoft.com/office/drawing/2014/main" id="{8EF69030-E54D-F43E-FBCC-9710F2DB4514}"/>
              </a:ext>
            </a:extLst>
          </p:cNvPr>
          <p:cNvSpPr txBox="1"/>
          <p:nvPr/>
        </p:nvSpPr>
        <p:spPr>
          <a:xfrm>
            <a:off x="316374" y="1504602"/>
            <a:ext cx="7316877" cy="631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3200" dirty="0">
                <a:solidFill>
                  <a:srgbClr val="F37A87"/>
                </a:solidFill>
                <a:latin typeface="Source Sans Pro"/>
                <a:ea typeface="Source Sans Pro"/>
                <a:cs typeface="Source Sans Pro"/>
                <a:sym typeface="Source Sans Pro"/>
              </a:rPr>
              <a:t>Innovation is Happening Despite the Odds </a:t>
            </a:r>
            <a:endParaRPr sz="3200" dirty="0">
              <a:solidFill>
                <a:srgbClr val="F37A87"/>
              </a:solidFill>
            </a:endParaRPr>
          </a:p>
        </p:txBody>
      </p:sp>
    </p:spTree>
    <p:extLst>
      <p:ext uri="{BB962C8B-B14F-4D97-AF65-F5344CB8AC3E}">
        <p14:creationId xmlns:p14="http://schemas.microsoft.com/office/powerpoint/2010/main" val="883776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8">
          <a:extLst>
            <a:ext uri="{FF2B5EF4-FFF2-40B4-BE49-F238E27FC236}">
              <a16:creationId xmlns:a16="http://schemas.microsoft.com/office/drawing/2014/main" id="{15850F7D-2D74-96E9-709A-B4CA5014E687}"/>
            </a:ext>
          </a:extLst>
        </p:cNvPr>
        <p:cNvGrpSpPr/>
        <p:nvPr/>
      </p:nvGrpSpPr>
      <p:grpSpPr>
        <a:xfrm>
          <a:off x="0" y="0"/>
          <a:ext cx="0" cy="0"/>
          <a:chOff x="0" y="0"/>
          <a:chExt cx="0" cy="0"/>
        </a:xfrm>
      </p:grpSpPr>
      <p:sp>
        <p:nvSpPr>
          <p:cNvPr id="179" name="Google Shape;179;p3">
            <a:extLst>
              <a:ext uri="{FF2B5EF4-FFF2-40B4-BE49-F238E27FC236}">
                <a16:creationId xmlns:a16="http://schemas.microsoft.com/office/drawing/2014/main" id="{89929EC9-406F-14F8-205B-72C31A3610D3}"/>
              </a:ext>
            </a:extLst>
          </p:cNvPr>
          <p:cNvSpPr txBox="1"/>
          <p:nvPr/>
        </p:nvSpPr>
        <p:spPr>
          <a:xfrm>
            <a:off x="0" y="2118113"/>
            <a:ext cx="9144000" cy="3025500"/>
          </a:xfrm>
          <a:prstGeom prst="rect">
            <a:avLst/>
          </a:prstGeom>
          <a:solidFill>
            <a:srgbClr val="65C0B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80" name="Google Shape;180;p3">
            <a:extLst>
              <a:ext uri="{FF2B5EF4-FFF2-40B4-BE49-F238E27FC236}">
                <a16:creationId xmlns:a16="http://schemas.microsoft.com/office/drawing/2014/main" id="{26D34DB7-EC23-549E-C711-24977A9F1C73}"/>
              </a:ext>
            </a:extLst>
          </p:cNvPr>
          <p:cNvSpPr txBox="1">
            <a:spLocks noGrp="1"/>
          </p:cNvSpPr>
          <p:nvPr>
            <p:ph type="title"/>
          </p:nvPr>
        </p:nvSpPr>
        <p:spPr>
          <a:xfrm>
            <a:off x="457200" y="1298382"/>
            <a:ext cx="8229600" cy="653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4400"/>
              <a:buFont typeface="Source Sans Pro"/>
              <a:buNone/>
            </a:pPr>
            <a:r>
              <a:rPr lang="en-US" sz="3200" b="0" i="0" u="none" dirty="0">
                <a:solidFill>
                  <a:srgbClr val="F37A87"/>
                </a:solidFill>
                <a:latin typeface="Source Sans Pro"/>
                <a:ea typeface="Source Sans Pro"/>
                <a:cs typeface="Source Sans Pro"/>
                <a:sym typeface="Source Sans Pro"/>
              </a:rPr>
              <a:t>Implementation Playbook</a:t>
            </a:r>
            <a:endParaRPr sz="3200" dirty="0">
              <a:solidFill>
                <a:srgbClr val="F37A87"/>
              </a:solidFill>
            </a:endParaRPr>
          </a:p>
        </p:txBody>
      </p:sp>
      <p:sp>
        <p:nvSpPr>
          <p:cNvPr id="181" name="Google Shape;181;p3">
            <a:extLst>
              <a:ext uri="{FF2B5EF4-FFF2-40B4-BE49-F238E27FC236}">
                <a16:creationId xmlns:a16="http://schemas.microsoft.com/office/drawing/2014/main" id="{DB4A3D7A-FBDA-C2F8-5837-1917526BDE93}"/>
              </a:ext>
            </a:extLst>
          </p:cNvPr>
          <p:cNvSpPr txBox="1">
            <a:spLocks noGrp="1"/>
          </p:cNvSpPr>
          <p:nvPr>
            <p:ph type="body" idx="1"/>
          </p:nvPr>
        </p:nvSpPr>
        <p:spPr>
          <a:xfrm>
            <a:off x="739775" y="2296706"/>
            <a:ext cx="7143833" cy="2075100"/>
          </a:xfrm>
          <a:prstGeom prst="rect">
            <a:avLst/>
          </a:prstGeom>
          <a:noFill/>
          <a:ln>
            <a:noFill/>
          </a:ln>
        </p:spPr>
        <p:txBody>
          <a:bodyPr spcFirstLastPara="1" wrap="square" lIns="91425" tIns="45700" rIns="91425" bIns="45700" anchor="t" anchorCtr="0">
            <a:noAutofit/>
          </a:bodyPr>
          <a:lstStyle/>
          <a:p>
            <a:pPr marL="342900">
              <a:lnSpc>
                <a:spcPct val="150000"/>
              </a:lnSpc>
              <a:spcBef>
                <a:spcPts val="0"/>
              </a:spcBef>
              <a:buClr>
                <a:schemeClr val="lt1"/>
              </a:buClr>
              <a:buSzPts val="1600"/>
              <a:buFont typeface="+mj-lt"/>
              <a:buAutoNum type="arabicPeriod"/>
            </a:pPr>
            <a:r>
              <a:rPr lang="en-US" sz="1600" b="1" i="0" u="none" dirty="0">
                <a:solidFill>
                  <a:schemeClr val="lt1"/>
                </a:solidFill>
                <a:latin typeface="Source Sans Pro"/>
                <a:ea typeface="Source Sans Pro"/>
                <a:cs typeface="Source Sans Pro"/>
                <a:sym typeface="Source Sans Pro"/>
              </a:rPr>
              <a:t>Methods </a:t>
            </a:r>
            <a:r>
              <a:rPr lang="en-US" sz="1600" b="1" dirty="0">
                <a:solidFill>
                  <a:schemeClr val="lt1"/>
                </a:solidFill>
                <a:latin typeface="Source Sans Pro"/>
                <a:ea typeface="Source Sans Pro"/>
                <a:cs typeface="Source Sans Pro"/>
                <a:sym typeface="Source Sans Pro"/>
              </a:rPr>
              <a:t>and </a:t>
            </a:r>
            <a:r>
              <a:rPr lang="en-US" sz="1600" b="1" i="0" u="none" dirty="0">
                <a:solidFill>
                  <a:schemeClr val="lt1"/>
                </a:solidFill>
                <a:latin typeface="Source Sans Pro"/>
                <a:ea typeface="Source Sans Pro"/>
                <a:cs typeface="Source Sans Pro"/>
                <a:sym typeface="Source Sans Pro"/>
              </a:rPr>
              <a:t>Measurement: </a:t>
            </a:r>
            <a:r>
              <a:rPr lang="en-US" sz="1600" i="0" u="none" dirty="0">
                <a:solidFill>
                  <a:schemeClr val="lt1"/>
                </a:solidFill>
                <a:latin typeface="Source Sans Pro"/>
                <a:ea typeface="Source Sans Pro"/>
                <a:cs typeface="Source Sans Pro"/>
                <a:sym typeface="Source Sans Pro"/>
              </a:rPr>
              <a:t>hybrid tools, offline enrollment, zero-rated data</a:t>
            </a:r>
          </a:p>
          <a:p>
            <a:pPr marL="342900">
              <a:lnSpc>
                <a:spcPct val="150000"/>
              </a:lnSpc>
              <a:spcBef>
                <a:spcPts val="0"/>
              </a:spcBef>
              <a:buClr>
                <a:schemeClr val="lt1"/>
              </a:buClr>
              <a:buSzPts val="1600"/>
              <a:buFont typeface="+mj-lt"/>
              <a:buAutoNum type="arabicPeriod"/>
            </a:pPr>
            <a:r>
              <a:rPr lang="en-US" sz="1600" b="1" i="0" u="none" dirty="0">
                <a:solidFill>
                  <a:schemeClr val="lt1"/>
                </a:solidFill>
                <a:latin typeface="Source Sans Pro"/>
                <a:ea typeface="Source Sans Pro"/>
                <a:cs typeface="Source Sans Pro"/>
                <a:sym typeface="Source Sans Pro"/>
              </a:rPr>
              <a:t>Ethics and Stewardship: </a:t>
            </a:r>
            <a:r>
              <a:rPr lang="en-US" sz="1600" i="0" u="none" dirty="0">
                <a:solidFill>
                  <a:schemeClr val="lt1"/>
                </a:solidFill>
                <a:latin typeface="Source Sans Pro"/>
                <a:ea typeface="Source Sans Pro"/>
                <a:cs typeface="Source Sans Pro"/>
                <a:sym typeface="Source Sans Pro"/>
              </a:rPr>
              <a:t>dynamic consent, anonymization, duty-of-care protocols</a:t>
            </a:r>
          </a:p>
          <a:p>
            <a:pPr marL="342900">
              <a:lnSpc>
                <a:spcPct val="150000"/>
              </a:lnSpc>
              <a:spcBef>
                <a:spcPts val="0"/>
              </a:spcBef>
              <a:buClr>
                <a:schemeClr val="lt1"/>
              </a:buClr>
              <a:buSzPts val="1600"/>
              <a:buFont typeface="+mj-lt"/>
              <a:buAutoNum type="arabicPeriod"/>
            </a:pPr>
            <a:r>
              <a:rPr lang="en-US" sz="1600" b="1" i="0" u="none" dirty="0">
                <a:solidFill>
                  <a:schemeClr val="lt1"/>
                </a:solidFill>
                <a:latin typeface="Source Sans Pro"/>
                <a:ea typeface="Source Sans Pro"/>
                <a:cs typeface="Source Sans Pro"/>
                <a:sym typeface="Source Sans Pro"/>
              </a:rPr>
              <a:t>Operations and Enablement: </a:t>
            </a:r>
            <a:r>
              <a:rPr lang="en-US" sz="1600" i="0" u="none" dirty="0">
                <a:solidFill>
                  <a:schemeClr val="lt1"/>
                </a:solidFill>
                <a:latin typeface="Source Sans Pro"/>
                <a:ea typeface="Source Sans Pro"/>
                <a:cs typeface="Source Sans Pro"/>
                <a:sym typeface="Source Sans Pro"/>
              </a:rPr>
              <a:t>budgeting for true costs, Arabic-first design, capacity building</a:t>
            </a:r>
          </a:p>
        </p:txBody>
      </p:sp>
      <p:cxnSp>
        <p:nvCxnSpPr>
          <p:cNvPr id="182" name="Google Shape;182;p3">
            <a:extLst>
              <a:ext uri="{FF2B5EF4-FFF2-40B4-BE49-F238E27FC236}">
                <a16:creationId xmlns:a16="http://schemas.microsoft.com/office/drawing/2014/main" id="{9550D50B-D185-3A29-7B3A-81B43447CE11}"/>
              </a:ext>
            </a:extLst>
          </p:cNvPr>
          <p:cNvCxnSpPr/>
          <p:nvPr/>
        </p:nvCxnSpPr>
        <p:spPr>
          <a:xfrm>
            <a:off x="682625" y="2379150"/>
            <a:ext cx="0" cy="2014200"/>
          </a:xfrm>
          <a:prstGeom prst="straightConnector1">
            <a:avLst/>
          </a:prstGeom>
          <a:noFill/>
          <a:ln w="63500" cap="flat" cmpd="sng">
            <a:solidFill>
              <a:srgbClr val="E7CCD6"/>
            </a:solidFill>
            <a:prstDash val="solid"/>
            <a:miter lim="800000"/>
            <a:headEnd type="none" w="med" len="med"/>
            <a:tailEnd type="none" w="med" len="med"/>
          </a:ln>
        </p:spPr>
      </p:cxnSp>
      <p:pic>
        <p:nvPicPr>
          <p:cNvPr id="183" name="Google Shape;183;p3" descr="star design2">
            <a:extLst>
              <a:ext uri="{FF2B5EF4-FFF2-40B4-BE49-F238E27FC236}">
                <a16:creationId xmlns:a16="http://schemas.microsoft.com/office/drawing/2014/main" id="{92A4B3BE-2846-6D2A-7C57-4DA06485B8A2}"/>
              </a:ext>
            </a:extLst>
          </p:cNvPr>
          <p:cNvPicPr preferRelativeResize="0"/>
          <p:nvPr/>
        </p:nvPicPr>
        <p:blipFill rotWithShape="1">
          <a:blip r:embed="rId3">
            <a:alphaModFix/>
          </a:blip>
          <a:srcRect/>
          <a:stretch/>
        </p:blipFill>
        <p:spPr>
          <a:xfrm>
            <a:off x="7527700" y="3609294"/>
            <a:ext cx="3156346" cy="3155157"/>
          </a:xfrm>
          <a:prstGeom prst="rect">
            <a:avLst/>
          </a:prstGeom>
          <a:noFill/>
          <a:ln>
            <a:noFill/>
          </a:ln>
        </p:spPr>
      </p:pic>
      <p:pic>
        <p:nvPicPr>
          <p:cNvPr id="184" name="Google Shape;184;p3">
            <a:extLst>
              <a:ext uri="{FF2B5EF4-FFF2-40B4-BE49-F238E27FC236}">
                <a16:creationId xmlns:a16="http://schemas.microsoft.com/office/drawing/2014/main" id="{0BFDFD16-B040-EC74-AAB4-C61F65BB75AA}"/>
              </a:ext>
            </a:extLst>
          </p:cNvPr>
          <p:cNvPicPr preferRelativeResize="0"/>
          <p:nvPr/>
        </p:nvPicPr>
        <p:blipFill>
          <a:blip r:embed="rId4">
            <a:alphaModFix/>
          </a:blip>
          <a:stretch>
            <a:fillRect/>
          </a:stretch>
        </p:blipFill>
        <p:spPr>
          <a:xfrm>
            <a:off x="6616314" y="181700"/>
            <a:ext cx="2276462" cy="573900"/>
          </a:xfrm>
          <a:prstGeom prst="rect">
            <a:avLst/>
          </a:prstGeom>
          <a:noFill/>
          <a:ln>
            <a:noFill/>
          </a:ln>
        </p:spPr>
      </p:pic>
    </p:spTree>
    <p:extLst>
      <p:ext uri="{BB962C8B-B14F-4D97-AF65-F5344CB8AC3E}">
        <p14:creationId xmlns:p14="http://schemas.microsoft.com/office/powerpoint/2010/main" val="29774092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1">
          <a:extLst>
            <a:ext uri="{FF2B5EF4-FFF2-40B4-BE49-F238E27FC236}">
              <a16:creationId xmlns:a16="http://schemas.microsoft.com/office/drawing/2014/main" id="{CC1C3FEC-45F6-BF10-9349-30C6F1A63781}"/>
            </a:ext>
          </a:extLst>
        </p:cNvPr>
        <p:cNvGrpSpPr/>
        <p:nvPr/>
      </p:nvGrpSpPr>
      <p:grpSpPr>
        <a:xfrm>
          <a:off x="0" y="0"/>
          <a:ext cx="0" cy="0"/>
          <a:chOff x="0" y="0"/>
          <a:chExt cx="0" cy="0"/>
        </a:xfrm>
      </p:grpSpPr>
      <p:sp>
        <p:nvSpPr>
          <p:cNvPr id="222" name="Google Shape;222;g101d5bc37dd_0_20">
            <a:extLst>
              <a:ext uri="{FF2B5EF4-FFF2-40B4-BE49-F238E27FC236}">
                <a16:creationId xmlns:a16="http://schemas.microsoft.com/office/drawing/2014/main" id="{5E002D3C-05C1-E841-7D56-91D59FA5DE21}"/>
              </a:ext>
            </a:extLst>
          </p:cNvPr>
          <p:cNvSpPr txBox="1"/>
          <p:nvPr/>
        </p:nvSpPr>
        <p:spPr>
          <a:xfrm>
            <a:off x="0" y="2541619"/>
            <a:ext cx="9144000" cy="2611500"/>
          </a:xfrm>
          <a:prstGeom prst="rect">
            <a:avLst/>
          </a:prstGeom>
          <a:solidFill>
            <a:srgbClr val="ACDED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23" name="Google Shape;223;g101d5bc37dd_0_20">
            <a:extLst>
              <a:ext uri="{FF2B5EF4-FFF2-40B4-BE49-F238E27FC236}">
                <a16:creationId xmlns:a16="http://schemas.microsoft.com/office/drawing/2014/main" id="{87BC7F0F-689C-6002-5E0D-3D3043A556EB}"/>
              </a:ext>
            </a:extLst>
          </p:cNvPr>
          <p:cNvSpPr/>
          <p:nvPr/>
        </p:nvSpPr>
        <p:spPr>
          <a:xfrm>
            <a:off x="5030775" y="3929363"/>
            <a:ext cx="3678600" cy="918900"/>
          </a:xfrm>
          <a:prstGeom prst="roundRect">
            <a:avLst>
              <a:gd name="adj" fmla="val 16667"/>
            </a:avLst>
          </a:prstGeom>
          <a:solidFill>
            <a:srgbClr val="FFFFFF"/>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g101d5bc37dd_0_20">
            <a:extLst>
              <a:ext uri="{FF2B5EF4-FFF2-40B4-BE49-F238E27FC236}">
                <a16:creationId xmlns:a16="http://schemas.microsoft.com/office/drawing/2014/main" id="{DDC31DCB-4365-0A2A-ECE4-80EFF8C4CC7A}"/>
              </a:ext>
            </a:extLst>
          </p:cNvPr>
          <p:cNvSpPr/>
          <p:nvPr/>
        </p:nvSpPr>
        <p:spPr>
          <a:xfrm>
            <a:off x="505450" y="3929363"/>
            <a:ext cx="3678600" cy="918900"/>
          </a:xfrm>
          <a:prstGeom prst="roundRect">
            <a:avLst>
              <a:gd name="adj" fmla="val 16667"/>
            </a:avLst>
          </a:prstGeom>
          <a:solidFill>
            <a:srgbClr val="FFFFFF"/>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g101d5bc37dd_0_20">
            <a:extLst>
              <a:ext uri="{FF2B5EF4-FFF2-40B4-BE49-F238E27FC236}">
                <a16:creationId xmlns:a16="http://schemas.microsoft.com/office/drawing/2014/main" id="{CC2F2B40-688E-A0C4-4EFF-40422E2D1B27}"/>
              </a:ext>
            </a:extLst>
          </p:cNvPr>
          <p:cNvSpPr/>
          <p:nvPr/>
        </p:nvSpPr>
        <p:spPr>
          <a:xfrm>
            <a:off x="5030775" y="2188134"/>
            <a:ext cx="3678600" cy="918900"/>
          </a:xfrm>
          <a:prstGeom prst="roundRect">
            <a:avLst>
              <a:gd name="adj" fmla="val 16667"/>
            </a:avLst>
          </a:prstGeom>
          <a:solidFill>
            <a:srgbClr val="FFFFFF"/>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g101d5bc37dd_0_20">
            <a:extLst>
              <a:ext uri="{FF2B5EF4-FFF2-40B4-BE49-F238E27FC236}">
                <a16:creationId xmlns:a16="http://schemas.microsoft.com/office/drawing/2014/main" id="{7FDB047C-5FA7-548D-8D35-1881CAEFAE38}"/>
              </a:ext>
            </a:extLst>
          </p:cNvPr>
          <p:cNvSpPr/>
          <p:nvPr/>
        </p:nvSpPr>
        <p:spPr>
          <a:xfrm>
            <a:off x="509000" y="2200050"/>
            <a:ext cx="3678600" cy="918900"/>
          </a:xfrm>
          <a:prstGeom prst="roundRect">
            <a:avLst>
              <a:gd name="adj" fmla="val 16667"/>
            </a:avLst>
          </a:prstGeom>
          <a:solidFill>
            <a:srgbClr val="FFFFFF"/>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g101d5bc37dd_0_20">
            <a:extLst>
              <a:ext uri="{FF2B5EF4-FFF2-40B4-BE49-F238E27FC236}">
                <a16:creationId xmlns:a16="http://schemas.microsoft.com/office/drawing/2014/main" id="{2C48D56F-D8F6-E717-D1A0-F0B6270844B4}"/>
              </a:ext>
            </a:extLst>
          </p:cNvPr>
          <p:cNvSpPr txBox="1"/>
          <p:nvPr/>
        </p:nvSpPr>
        <p:spPr>
          <a:xfrm>
            <a:off x="660400" y="2343826"/>
            <a:ext cx="3103217" cy="670500"/>
          </a:xfrm>
          <a:prstGeom prst="rect">
            <a:avLst/>
          </a:prstGeom>
          <a:noFill/>
          <a:ln>
            <a:noFill/>
          </a:ln>
        </p:spPr>
        <p:txBody>
          <a:bodyPr spcFirstLastPara="1" wrap="square" lIns="91425" tIns="45700" rIns="91425" bIns="45700" anchor="t" anchorCtr="0">
            <a:noAutofit/>
          </a:bodyPr>
          <a:lstStyle/>
          <a:p>
            <a:pPr marL="285750" lvl="0" indent="-285750" algn="l" rtl="0">
              <a:spcBef>
                <a:spcPts val="0"/>
              </a:spcBef>
              <a:spcAft>
                <a:spcPts val="0"/>
              </a:spcAft>
              <a:buFont typeface="Arial" panose="020B0604020202020204" pitchFamily="34" charset="0"/>
              <a:buChar char="•"/>
            </a:pPr>
            <a:r>
              <a:rPr lang="en-US" sz="1600" dirty="0">
                <a:latin typeface="Source Sans Pro"/>
                <a:ea typeface="Source Sans Pro"/>
                <a:cs typeface="Source Sans Pro"/>
                <a:sym typeface="Source Sans Pro"/>
              </a:rPr>
              <a:t>Integrate digital ECD into crisis frameworks</a:t>
            </a:r>
          </a:p>
          <a:p>
            <a:pPr marL="285750" lvl="0" indent="-285750" algn="l" rtl="0">
              <a:spcBef>
                <a:spcPts val="0"/>
              </a:spcBef>
              <a:spcAft>
                <a:spcPts val="0"/>
              </a:spcAft>
              <a:buFont typeface="Arial" panose="020B0604020202020204" pitchFamily="34" charset="0"/>
              <a:buChar char="•"/>
            </a:pPr>
            <a:r>
              <a:rPr lang="en-US" sz="1600" dirty="0">
                <a:latin typeface="Source Sans Pro"/>
                <a:ea typeface="Source Sans Pro"/>
                <a:cs typeface="Source Sans Pro"/>
                <a:sym typeface="Source Sans Pro"/>
              </a:rPr>
              <a:t>Mandate interoperability</a:t>
            </a:r>
          </a:p>
        </p:txBody>
      </p:sp>
      <p:sp>
        <p:nvSpPr>
          <p:cNvPr id="228" name="Google Shape;228;g101d5bc37dd_0_20">
            <a:extLst>
              <a:ext uri="{FF2B5EF4-FFF2-40B4-BE49-F238E27FC236}">
                <a16:creationId xmlns:a16="http://schemas.microsoft.com/office/drawing/2014/main" id="{7AB31F13-D22D-6B24-5A05-DF0C399ED1D9}"/>
              </a:ext>
            </a:extLst>
          </p:cNvPr>
          <p:cNvSpPr txBox="1"/>
          <p:nvPr/>
        </p:nvSpPr>
        <p:spPr>
          <a:xfrm>
            <a:off x="5183174" y="2438774"/>
            <a:ext cx="3451825" cy="508200"/>
          </a:xfrm>
          <a:prstGeom prst="rect">
            <a:avLst/>
          </a:prstGeom>
          <a:noFill/>
          <a:ln>
            <a:noFill/>
          </a:ln>
        </p:spPr>
        <p:txBody>
          <a:bodyPr spcFirstLastPara="1" wrap="square" lIns="91425" tIns="45700" rIns="91425" bIns="45700" anchor="t" anchorCtr="0">
            <a:noAutofit/>
          </a:bodyPr>
          <a:lstStyle/>
          <a:p>
            <a:pPr marL="285750" lvl="0" indent="-285750" algn="l" rtl="0">
              <a:spcBef>
                <a:spcPts val="0"/>
              </a:spcBef>
              <a:spcAft>
                <a:spcPts val="0"/>
              </a:spcAft>
              <a:buFont typeface="Arial" panose="020B0604020202020204" pitchFamily="34" charset="0"/>
              <a:buChar char="•"/>
            </a:pPr>
            <a:r>
              <a:rPr lang="en-US" sz="1600" dirty="0">
                <a:solidFill>
                  <a:schemeClr val="dk1"/>
                </a:solidFill>
                <a:latin typeface="Source Sans Pro"/>
                <a:ea typeface="Source Sans Pro"/>
                <a:cs typeface="Source Sans Pro"/>
                <a:sym typeface="Source Sans Pro"/>
              </a:rPr>
              <a:t>Validate tools</a:t>
            </a:r>
          </a:p>
          <a:p>
            <a:pPr marL="285750" lvl="0" indent="-285750" algn="l" rtl="0">
              <a:spcBef>
                <a:spcPts val="0"/>
              </a:spcBef>
              <a:spcAft>
                <a:spcPts val="0"/>
              </a:spcAft>
              <a:buFont typeface="Arial" panose="020B0604020202020204" pitchFamily="34" charset="0"/>
              <a:buChar char="•"/>
            </a:pPr>
            <a:r>
              <a:rPr lang="en-US" sz="1600" dirty="0">
                <a:solidFill>
                  <a:schemeClr val="dk1"/>
                </a:solidFill>
                <a:latin typeface="Source Sans Pro"/>
                <a:ea typeface="Source Sans Pro"/>
                <a:cs typeface="Source Sans Pro"/>
                <a:sym typeface="Source Sans Pro"/>
              </a:rPr>
              <a:t>Prioritize disconnected households</a:t>
            </a:r>
            <a:endParaRPr sz="1600" dirty="0">
              <a:latin typeface="Source Sans Pro"/>
              <a:ea typeface="Source Sans Pro"/>
              <a:cs typeface="Source Sans Pro"/>
              <a:sym typeface="Source Sans Pro"/>
            </a:endParaRPr>
          </a:p>
          <a:p>
            <a:pPr marL="742950" marR="0" lvl="0" indent="-285750" algn="l" rtl="0">
              <a:lnSpc>
                <a:spcPct val="100000"/>
              </a:lnSpc>
              <a:spcBef>
                <a:spcPts val="0"/>
              </a:spcBef>
              <a:spcAft>
                <a:spcPts val="0"/>
              </a:spcAft>
              <a:buFont typeface="Arial" panose="020B0604020202020204" pitchFamily="34" charset="0"/>
              <a:buChar char="•"/>
            </a:pPr>
            <a:endParaRPr sz="1600" dirty="0">
              <a:solidFill>
                <a:srgbClr val="000000"/>
              </a:solidFill>
              <a:latin typeface="Source Sans Pro"/>
              <a:ea typeface="Source Sans Pro"/>
              <a:cs typeface="Source Sans Pro"/>
              <a:sym typeface="Source Sans Pro"/>
            </a:endParaRPr>
          </a:p>
        </p:txBody>
      </p:sp>
      <p:sp>
        <p:nvSpPr>
          <p:cNvPr id="229" name="Google Shape;229;g101d5bc37dd_0_20">
            <a:extLst>
              <a:ext uri="{FF2B5EF4-FFF2-40B4-BE49-F238E27FC236}">
                <a16:creationId xmlns:a16="http://schemas.microsoft.com/office/drawing/2014/main" id="{1E5B445C-8298-30A2-F822-8F989C5769C9}"/>
              </a:ext>
            </a:extLst>
          </p:cNvPr>
          <p:cNvSpPr txBox="1"/>
          <p:nvPr/>
        </p:nvSpPr>
        <p:spPr>
          <a:xfrm>
            <a:off x="681024" y="4177069"/>
            <a:ext cx="3678599" cy="484500"/>
          </a:xfrm>
          <a:prstGeom prst="rect">
            <a:avLst/>
          </a:prstGeom>
          <a:noFill/>
          <a:ln>
            <a:noFill/>
          </a:ln>
        </p:spPr>
        <p:txBody>
          <a:bodyPr spcFirstLastPara="1" wrap="square" lIns="91425" tIns="45700" rIns="91425" bIns="45700" anchor="t" anchorCtr="0">
            <a:noAutofit/>
          </a:bodyPr>
          <a:lstStyle/>
          <a:p>
            <a:pPr marL="285750" lvl="0" indent="-285750" algn="l" rtl="0">
              <a:spcBef>
                <a:spcPts val="0"/>
              </a:spcBef>
              <a:spcAft>
                <a:spcPts val="0"/>
              </a:spcAft>
              <a:buFont typeface="Arial" panose="020B0604020202020204" pitchFamily="34" charset="0"/>
              <a:buChar char="•"/>
            </a:pPr>
            <a:r>
              <a:rPr lang="en-US" sz="1600" dirty="0">
                <a:solidFill>
                  <a:schemeClr val="dk1"/>
                </a:solidFill>
                <a:latin typeface="Source Sans Pro"/>
                <a:ea typeface="Source Sans Pro"/>
                <a:cs typeface="Source Sans Pro"/>
                <a:sym typeface="Source Sans Pro"/>
              </a:rPr>
              <a:t>Fund infrastructure</a:t>
            </a:r>
          </a:p>
          <a:p>
            <a:pPr marL="285750" lvl="0" indent="-285750" algn="l" rtl="0">
              <a:spcBef>
                <a:spcPts val="0"/>
              </a:spcBef>
              <a:spcAft>
                <a:spcPts val="0"/>
              </a:spcAft>
              <a:buFont typeface="Arial" panose="020B0604020202020204" pitchFamily="34" charset="0"/>
              <a:buChar char="•"/>
            </a:pPr>
            <a:r>
              <a:rPr lang="en-US" sz="1600" dirty="0">
                <a:solidFill>
                  <a:schemeClr val="dk1"/>
                </a:solidFill>
                <a:latin typeface="Source Sans Pro"/>
                <a:ea typeface="Source Sans Pro"/>
                <a:cs typeface="Source Sans Pro"/>
                <a:sym typeface="Source Sans Pro"/>
              </a:rPr>
              <a:t>Support regional governance bodies</a:t>
            </a:r>
          </a:p>
        </p:txBody>
      </p:sp>
      <p:sp>
        <p:nvSpPr>
          <p:cNvPr id="230" name="Google Shape;230;g101d5bc37dd_0_20">
            <a:extLst>
              <a:ext uri="{FF2B5EF4-FFF2-40B4-BE49-F238E27FC236}">
                <a16:creationId xmlns:a16="http://schemas.microsoft.com/office/drawing/2014/main" id="{D067BB84-3C88-FD3C-9C9A-ABA1F60BF2A5}"/>
              </a:ext>
            </a:extLst>
          </p:cNvPr>
          <p:cNvSpPr txBox="1"/>
          <p:nvPr/>
        </p:nvSpPr>
        <p:spPr>
          <a:xfrm>
            <a:off x="5206999" y="4193202"/>
            <a:ext cx="3678599" cy="456000"/>
          </a:xfrm>
          <a:prstGeom prst="rect">
            <a:avLst/>
          </a:prstGeom>
          <a:noFill/>
          <a:ln>
            <a:noFill/>
          </a:ln>
        </p:spPr>
        <p:txBody>
          <a:bodyPr spcFirstLastPara="1" wrap="square" lIns="91425" tIns="45700" rIns="91425" bIns="45700" anchor="t" anchorCtr="0">
            <a:noAutofit/>
          </a:bodyPr>
          <a:lstStyle/>
          <a:p>
            <a:pPr marL="285750" lvl="0" indent="-285750">
              <a:buFont typeface="Arial" panose="020B0604020202020204" pitchFamily="34" charset="0"/>
              <a:buChar char="•"/>
            </a:pPr>
            <a:r>
              <a:rPr lang="en-US" sz="1600" dirty="0">
                <a:solidFill>
                  <a:schemeClr val="dk1"/>
                </a:solidFill>
                <a:latin typeface="Source Sans Pro"/>
                <a:ea typeface="Source Sans Pro"/>
                <a:cs typeface="Source Sans Pro"/>
                <a:sym typeface="Source Sans Pro"/>
              </a:rPr>
              <a:t>Arab ECD Digital Research Hub</a:t>
            </a:r>
          </a:p>
          <a:p>
            <a:pPr marL="285750" lvl="0" indent="-285750">
              <a:buFont typeface="Arial" panose="020B0604020202020204" pitchFamily="34" charset="0"/>
              <a:buChar char="•"/>
            </a:pPr>
            <a:r>
              <a:rPr lang="en-US" sz="1600" dirty="0">
                <a:solidFill>
                  <a:schemeClr val="dk1"/>
                </a:solidFill>
                <a:latin typeface="Source Sans Pro"/>
                <a:ea typeface="Source Sans Pro"/>
                <a:cs typeface="Source Sans Pro"/>
                <a:sym typeface="Source Sans Pro"/>
              </a:rPr>
              <a:t>Global Digital Compact and MMA</a:t>
            </a:r>
          </a:p>
        </p:txBody>
      </p:sp>
      <p:pic>
        <p:nvPicPr>
          <p:cNvPr id="232" name="Google Shape;232;g101d5bc37dd_0_20" descr="ANECD Logo">
            <a:extLst>
              <a:ext uri="{FF2B5EF4-FFF2-40B4-BE49-F238E27FC236}">
                <a16:creationId xmlns:a16="http://schemas.microsoft.com/office/drawing/2014/main" id="{223BA616-D3A6-D5F1-42FC-75D14D378F41}"/>
              </a:ext>
            </a:extLst>
          </p:cNvPr>
          <p:cNvPicPr preferRelativeResize="0"/>
          <p:nvPr/>
        </p:nvPicPr>
        <p:blipFill rotWithShape="1">
          <a:blip r:embed="rId3">
            <a:alphaModFix/>
          </a:blip>
          <a:srcRect/>
          <a:stretch/>
        </p:blipFill>
        <p:spPr>
          <a:xfrm>
            <a:off x="6980237" y="250031"/>
            <a:ext cx="1438276" cy="416719"/>
          </a:xfrm>
          <a:prstGeom prst="rect">
            <a:avLst/>
          </a:prstGeom>
          <a:noFill/>
          <a:ln>
            <a:noFill/>
          </a:ln>
        </p:spPr>
      </p:pic>
      <p:sp>
        <p:nvSpPr>
          <p:cNvPr id="233" name="Google Shape;233;g101d5bc37dd_0_20">
            <a:extLst>
              <a:ext uri="{FF2B5EF4-FFF2-40B4-BE49-F238E27FC236}">
                <a16:creationId xmlns:a16="http://schemas.microsoft.com/office/drawing/2014/main" id="{75B0D311-8512-66C4-70C8-4A1082F9404C}"/>
              </a:ext>
            </a:extLst>
          </p:cNvPr>
          <p:cNvSpPr/>
          <p:nvPr/>
        </p:nvSpPr>
        <p:spPr>
          <a:xfrm>
            <a:off x="1142600" y="1928813"/>
            <a:ext cx="2411400" cy="401100"/>
          </a:xfrm>
          <a:prstGeom prst="roundRect">
            <a:avLst>
              <a:gd name="adj" fmla="val 16667"/>
            </a:avLst>
          </a:prstGeom>
          <a:solidFill>
            <a:srgbClr val="F37A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g101d5bc37dd_0_20">
            <a:extLst>
              <a:ext uri="{FF2B5EF4-FFF2-40B4-BE49-F238E27FC236}">
                <a16:creationId xmlns:a16="http://schemas.microsoft.com/office/drawing/2014/main" id="{1D38B9B6-0A6C-89C0-DB8C-831590B7AEFB}"/>
              </a:ext>
            </a:extLst>
          </p:cNvPr>
          <p:cNvSpPr txBox="1"/>
          <p:nvPr/>
        </p:nvSpPr>
        <p:spPr>
          <a:xfrm>
            <a:off x="1196600" y="1907738"/>
            <a:ext cx="2303400" cy="416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000" b="1" dirty="0">
                <a:solidFill>
                  <a:srgbClr val="FFFFFF"/>
                </a:solidFill>
                <a:latin typeface="Source Sans Pro"/>
                <a:ea typeface="Source Sans Pro"/>
                <a:cs typeface="Source Sans Pro"/>
                <a:sym typeface="Source Sans Pro"/>
              </a:rPr>
              <a:t>Policymakers</a:t>
            </a:r>
            <a:endParaRPr sz="4400" b="1" dirty="0">
              <a:solidFill>
                <a:srgbClr val="000000"/>
              </a:solidFill>
            </a:endParaRPr>
          </a:p>
        </p:txBody>
      </p:sp>
      <p:sp>
        <p:nvSpPr>
          <p:cNvPr id="235" name="Google Shape;235;g101d5bc37dd_0_20">
            <a:extLst>
              <a:ext uri="{FF2B5EF4-FFF2-40B4-BE49-F238E27FC236}">
                <a16:creationId xmlns:a16="http://schemas.microsoft.com/office/drawing/2014/main" id="{3FAD8286-3B8B-5778-E29B-5824AEB7919C}"/>
              </a:ext>
            </a:extLst>
          </p:cNvPr>
          <p:cNvSpPr/>
          <p:nvPr/>
        </p:nvSpPr>
        <p:spPr>
          <a:xfrm>
            <a:off x="5664375" y="1928813"/>
            <a:ext cx="2411400" cy="401100"/>
          </a:xfrm>
          <a:prstGeom prst="roundRect">
            <a:avLst>
              <a:gd name="adj" fmla="val 16667"/>
            </a:avLst>
          </a:prstGeom>
          <a:solidFill>
            <a:srgbClr val="E7CC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g101d5bc37dd_0_20">
            <a:extLst>
              <a:ext uri="{FF2B5EF4-FFF2-40B4-BE49-F238E27FC236}">
                <a16:creationId xmlns:a16="http://schemas.microsoft.com/office/drawing/2014/main" id="{CAD4599C-601A-E4E0-C17B-49EDDF247B0E}"/>
              </a:ext>
            </a:extLst>
          </p:cNvPr>
          <p:cNvSpPr txBox="1"/>
          <p:nvPr/>
        </p:nvSpPr>
        <p:spPr>
          <a:xfrm>
            <a:off x="5722950" y="1934570"/>
            <a:ext cx="2303400" cy="350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100"/>
              <a:buFont typeface="Arial"/>
              <a:buNone/>
            </a:pPr>
            <a:r>
              <a:rPr lang="en-US" sz="2000" b="1" dirty="0">
                <a:solidFill>
                  <a:schemeClr val="lt1"/>
                </a:solidFill>
                <a:latin typeface="Source Sans Pro"/>
                <a:ea typeface="Source Sans Pro"/>
                <a:cs typeface="Source Sans Pro"/>
                <a:sym typeface="Source Sans Pro"/>
              </a:rPr>
              <a:t>Researchers</a:t>
            </a:r>
            <a:endParaRPr sz="2000" b="1" dirty="0">
              <a:solidFill>
                <a:srgbClr val="FFFFFF"/>
              </a:solidFill>
              <a:latin typeface="Source Sans Pro"/>
              <a:ea typeface="Source Sans Pro"/>
              <a:cs typeface="Source Sans Pro"/>
              <a:sym typeface="Source Sans Pro"/>
            </a:endParaRPr>
          </a:p>
        </p:txBody>
      </p:sp>
      <p:sp>
        <p:nvSpPr>
          <p:cNvPr id="237" name="Google Shape;237;g101d5bc37dd_0_20">
            <a:extLst>
              <a:ext uri="{FF2B5EF4-FFF2-40B4-BE49-F238E27FC236}">
                <a16:creationId xmlns:a16="http://schemas.microsoft.com/office/drawing/2014/main" id="{7322F91A-A15D-CA3B-899D-470C8F2D67DD}"/>
              </a:ext>
            </a:extLst>
          </p:cNvPr>
          <p:cNvSpPr/>
          <p:nvPr/>
        </p:nvSpPr>
        <p:spPr>
          <a:xfrm>
            <a:off x="1158925" y="3686813"/>
            <a:ext cx="2411400" cy="401100"/>
          </a:xfrm>
          <a:prstGeom prst="roundRect">
            <a:avLst>
              <a:gd name="adj" fmla="val 16667"/>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g101d5bc37dd_0_20">
            <a:extLst>
              <a:ext uri="{FF2B5EF4-FFF2-40B4-BE49-F238E27FC236}">
                <a16:creationId xmlns:a16="http://schemas.microsoft.com/office/drawing/2014/main" id="{B1911B4C-F167-BCCA-9016-0810B13B199D}"/>
              </a:ext>
            </a:extLst>
          </p:cNvPr>
          <p:cNvSpPr txBox="1"/>
          <p:nvPr/>
        </p:nvSpPr>
        <p:spPr>
          <a:xfrm>
            <a:off x="1219975" y="3713559"/>
            <a:ext cx="2303400" cy="350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100"/>
              <a:buFont typeface="Arial"/>
              <a:buNone/>
            </a:pPr>
            <a:r>
              <a:rPr lang="en-US" sz="2000" b="1" dirty="0">
                <a:solidFill>
                  <a:schemeClr val="lt1"/>
                </a:solidFill>
                <a:latin typeface="Source Sans Pro"/>
                <a:ea typeface="Source Sans Pro"/>
                <a:cs typeface="Source Sans Pro"/>
                <a:sym typeface="Source Sans Pro"/>
              </a:rPr>
              <a:t>Donors</a:t>
            </a:r>
            <a:endParaRPr sz="2000" b="1" dirty="0">
              <a:solidFill>
                <a:srgbClr val="FFFFFF"/>
              </a:solidFill>
              <a:latin typeface="Source Sans Pro"/>
              <a:ea typeface="Source Sans Pro"/>
              <a:cs typeface="Source Sans Pro"/>
              <a:sym typeface="Source Sans Pro"/>
            </a:endParaRPr>
          </a:p>
        </p:txBody>
      </p:sp>
      <p:sp>
        <p:nvSpPr>
          <p:cNvPr id="239" name="Google Shape;239;g101d5bc37dd_0_20">
            <a:extLst>
              <a:ext uri="{FF2B5EF4-FFF2-40B4-BE49-F238E27FC236}">
                <a16:creationId xmlns:a16="http://schemas.microsoft.com/office/drawing/2014/main" id="{3F31A9E9-E2A0-E6A6-48C5-BD38C7BF3589}"/>
              </a:ext>
            </a:extLst>
          </p:cNvPr>
          <p:cNvSpPr/>
          <p:nvPr/>
        </p:nvSpPr>
        <p:spPr>
          <a:xfrm>
            <a:off x="5501268" y="3688013"/>
            <a:ext cx="2772937" cy="401100"/>
          </a:xfrm>
          <a:prstGeom prst="roundRect">
            <a:avLst>
              <a:gd name="adj" fmla="val 16667"/>
            </a:avLst>
          </a:prstGeom>
          <a:solidFill>
            <a:srgbClr val="65C0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g101d5bc37dd_0_20">
            <a:extLst>
              <a:ext uri="{FF2B5EF4-FFF2-40B4-BE49-F238E27FC236}">
                <a16:creationId xmlns:a16="http://schemas.microsoft.com/office/drawing/2014/main" id="{939D7A7F-2890-202E-997D-42D95583101F}"/>
              </a:ext>
            </a:extLst>
          </p:cNvPr>
          <p:cNvSpPr txBox="1"/>
          <p:nvPr/>
        </p:nvSpPr>
        <p:spPr>
          <a:xfrm>
            <a:off x="5425844" y="3712341"/>
            <a:ext cx="2918813" cy="350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100"/>
              <a:buFont typeface="Arial"/>
              <a:buNone/>
            </a:pPr>
            <a:r>
              <a:rPr lang="en-US" sz="2000" b="1" dirty="0">
                <a:solidFill>
                  <a:schemeClr val="lt1"/>
                </a:solidFill>
                <a:latin typeface="Source Sans Pro"/>
                <a:ea typeface="Source Sans Pro"/>
                <a:cs typeface="Source Sans Pro"/>
                <a:sym typeface="Source Sans Pro"/>
              </a:rPr>
              <a:t>Regional Collaborations</a:t>
            </a:r>
            <a:endParaRPr sz="2000" b="1" dirty="0">
              <a:solidFill>
                <a:srgbClr val="FFFFFF"/>
              </a:solidFill>
              <a:latin typeface="Source Sans Pro"/>
              <a:ea typeface="Source Sans Pro"/>
              <a:cs typeface="Source Sans Pro"/>
              <a:sym typeface="Source Sans Pro"/>
            </a:endParaRPr>
          </a:p>
        </p:txBody>
      </p:sp>
      <p:sp>
        <p:nvSpPr>
          <p:cNvPr id="2" name="Google Shape;180;p3">
            <a:extLst>
              <a:ext uri="{FF2B5EF4-FFF2-40B4-BE49-F238E27FC236}">
                <a16:creationId xmlns:a16="http://schemas.microsoft.com/office/drawing/2014/main" id="{A46C3541-F2D7-14EC-3E40-E45A5FE3CE82}"/>
              </a:ext>
            </a:extLst>
          </p:cNvPr>
          <p:cNvSpPr txBox="1">
            <a:spLocks noGrp="1"/>
          </p:cNvSpPr>
          <p:nvPr>
            <p:ph type="title"/>
          </p:nvPr>
        </p:nvSpPr>
        <p:spPr>
          <a:xfrm>
            <a:off x="457200" y="996753"/>
            <a:ext cx="8229600" cy="653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4400"/>
              <a:buFont typeface="Source Sans Pro"/>
              <a:buNone/>
            </a:pPr>
            <a:r>
              <a:rPr lang="en-US" sz="3200" b="0" i="0" u="none" dirty="0">
                <a:solidFill>
                  <a:srgbClr val="F37A87"/>
                </a:solidFill>
                <a:latin typeface="Source Sans Pro"/>
                <a:ea typeface="Source Sans Pro"/>
                <a:cs typeface="Source Sans Pro"/>
                <a:sym typeface="Source Sans Pro"/>
              </a:rPr>
              <a:t>Turning Evidence into Policy and Action </a:t>
            </a:r>
            <a:endParaRPr sz="3200" dirty="0">
              <a:solidFill>
                <a:srgbClr val="F37A87"/>
              </a:solidFill>
            </a:endParaRPr>
          </a:p>
        </p:txBody>
      </p:sp>
    </p:spTree>
    <p:extLst>
      <p:ext uri="{BB962C8B-B14F-4D97-AF65-F5344CB8AC3E}">
        <p14:creationId xmlns:p14="http://schemas.microsoft.com/office/powerpoint/2010/main" val="2653414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g101d5bc37dd_0_62"/>
          <p:cNvSpPr txBox="1"/>
          <p:nvPr/>
        </p:nvSpPr>
        <p:spPr>
          <a:xfrm>
            <a:off x="8926" y="1710725"/>
            <a:ext cx="9134700" cy="3432900"/>
          </a:xfrm>
          <a:prstGeom prst="rect">
            <a:avLst/>
          </a:prstGeom>
          <a:solidFill>
            <a:srgbClr val="65C0B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263" name="Google Shape;263;g101d5bc37dd_0_62" descr="star design2"/>
          <p:cNvPicPr preferRelativeResize="0"/>
          <p:nvPr/>
        </p:nvPicPr>
        <p:blipFill rotWithShape="1">
          <a:blip r:embed="rId3">
            <a:alphaModFix/>
          </a:blip>
          <a:srcRect/>
          <a:stretch/>
        </p:blipFill>
        <p:spPr>
          <a:xfrm>
            <a:off x="7565400" y="3598069"/>
            <a:ext cx="3156348" cy="3155157"/>
          </a:xfrm>
          <a:prstGeom prst="rect">
            <a:avLst/>
          </a:prstGeom>
          <a:noFill/>
          <a:ln>
            <a:noFill/>
          </a:ln>
        </p:spPr>
      </p:pic>
      <p:sp>
        <p:nvSpPr>
          <p:cNvPr id="264" name="Google Shape;264;g101d5bc37dd_0_62"/>
          <p:cNvSpPr txBox="1"/>
          <p:nvPr/>
        </p:nvSpPr>
        <p:spPr>
          <a:xfrm>
            <a:off x="466725" y="992213"/>
            <a:ext cx="8229600" cy="653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3200" dirty="0">
                <a:solidFill>
                  <a:srgbClr val="F37A87"/>
                </a:solidFill>
                <a:latin typeface="Source Sans Pro"/>
                <a:ea typeface="Source Sans Pro"/>
                <a:cs typeface="Source Sans Pro"/>
                <a:sym typeface="Source Sans Pro"/>
              </a:rPr>
              <a:t>We cannot improve what we cannot see…</a:t>
            </a:r>
            <a:endParaRPr sz="3200" dirty="0">
              <a:solidFill>
                <a:srgbClr val="F37A87"/>
              </a:solidFill>
            </a:endParaRPr>
          </a:p>
        </p:txBody>
      </p:sp>
      <p:cxnSp>
        <p:nvCxnSpPr>
          <p:cNvPr id="266" name="Google Shape;266;g101d5bc37dd_0_62"/>
          <p:cNvCxnSpPr/>
          <p:nvPr/>
        </p:nvCxnSpPr>
        <p:spPr>
          <a:xfrm rot="10800000">
            <a:off x="8900" y="1710763"/>
            <a:ext cx="9144000" cy="20400"/>
          </a:xfrm>
          <a:prstGeom prst="straightConnector1">
            <a:avLst/>
          </a:prstGeom>
          <a:noFill/>
          <a:ln w="63500" cap="flat" cmpd="sng">
            <a:solidFill>
              <a:srgbClr val="E7CCD6"/>
            </a:solidFill>
            <a:prstDash val="solid"/>
            <a:miter lim="800000"/>
            <a:headEnd type="none" w="sm" len="sm"/>
            <a:tailEnd type="none" w="sm" len="sm"/>
          </a:ln>
        </p:spPr>
      </p:cxnSp>
      <p:pic>
        <p:nvPicPr>
          <p:cNvPr id="267" name="Google Shape;267;g101d5bc37dd_0_62"/>
          <p:cNvPicPr preferRelativeResize="0"/>
          <p:nvPr/>
        </p:nvPicPr>
        <p:blipFill>
          <a:blip r:embed="rId4">
            <a:alphaModFix/>
          </a:blip>
          <a:stretch>
            <a:fillRect/>
          </a:stretch>
        </p:blipFill>
        <p:spPr>
          <a:xfrm>
            <a:off x="6616314" y="181700"/>
            <a:ext cx="2276462" cy="573900"/>
          </a:xfrm>
          <a:prstGeom prst="rect">
            <a:avLst/>
          </a:prstGeom>
          <a:noFill/>
          <a:ln>
            <a:noFill/>
          </a:ln>
        </p:spPr>
      </p:pic>
      <p:sp>
        <p:nvSpPr>
          <p:cNvPr id="2" name="Google Shape;264;g101d5bc37dd_0_62">
            <a:extLst>
              <a:ext uri="{FF2B5EF4-FFF2-40B4-BE49-F238E27FC236}">
                <a16:creationId xmlns:a16="http://schemas.microsoft.com/office/drawing/2014/main" id="{C5B69798-25AB-6936-C1A8-37D84F5AD2A2}"/>
              </a:ext>
            </a:extLst>
          </p:cNvPr>
          <p:cNvSpPr txBox="1"/>
          <p:nvPr/>
        </p:nvSpPr>
        <p:spPr>
          <a:xfrm>
            <a:off x="658565" y="2686289"/>
            <a:ext cx="6906835" cy="6537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None/>
            </a:pPr>
            <a:r>
              <a:rPr lang="en-US" sz="4000" dirty="0">
                <a:solidFill>
                  <a:schemeClr val="bg1"/>
                </a:solidFill>
                <a:latin typeface="Source Sans Pro"/>
                <a:ea typeface="Source Sans Pro"/>
                <a:cs typeface="Source Sans Pro"/>
                <a:sym typeface="Source Sans Pro"/>
              </a:rPr>
              <a:t>What will it take to make every child visible?</a:t>
            </a:r>
            <a:endParaRPr sz="4000" dirty="0">
              <a:solidFill>
                <a:schemeClr val="bg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9">
          <a:extLst>
            <a:ext uri="{FF2B5EF4-FFF2-40B4-BE49-F238E27FC236}">
              <a16:creationId xmlns:a16="http://schemas.microsoft.com/office/drawing/2014/main" id="{1D3796F5-FD0D-1807-8F45-B3CA7A9B29B8}"/>
            </a:ext>
          </a:extLst>
        </p:cNvPr>
        <p:cNvGrpSpPr/>
        <p:nvPr/>
      </p:nvGrpSpPr>
      <p:grpSpPr>
        <a:xfrm>
          <a:off x="0" y="0"/>
          <a:ext cx="0" cy="0"/>
          <a:chOff x="0" y="0"/>
          <a:chExt cx="0" cy="0"/>
        </a:xfrm>
      </p:grpSpPr>
      <p:sp>
        <p:nvSpPr>
          <p:cNvPr id="300" name="Google Shape;300;p6">
            <a:extLst>
              <a:ext uri="{FF2B5EF4-FFF2-40B4-BE49-F238E27FC236}">
                <a16:creationId xmlns:a16="http://schemas.microsoft.com/office/drawing/2014/main" id="{2F4BDD07-B5D1-BA7A-C623-37614818DB5B}"/>
              </a:ext>
            </a:extLst>
          </p:cNvPr>
          <p:cNvSpPr txBox="1"/>
          <p:nvPr/>
        </p:nvSpPr>
        <p:spPr>
          <a:xfrm>
            <a:off x="0" y="0"/>
            <a:ext cx="331521" cy="5163900"/>
          </a:xfrm>
          <a:prstGeom prst="rect">
            <a:avLst/>
          </a:prstGeom>
          <a:solidFill>
            <a:srgbClr val="65C0B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02" name="Google Shape;302;p6">
            <a:extLst>
              <a:ext uri="{FF2B5EF4-FFF2-40B4-BE49-F238E27FC236}">
                <a16:creationId xmlns:a16="http://schemas.microsoft.com/office/drawing/2014/main" id="{0190E734-25E5-89BC-BF6E-828B71E4163B}"/>
              </a:ext>
            </a:extLst>
          </p:cNvPr>
          <p:cNvSpPr/>
          <p:nvPr/>
        </p:nvSpPr>
        <p:spPr>
          <a:xfrm>
            <a:off x="91119" y="766572"/>
            <a:ext cx="2411400" cy="401100"/>
          </a:xfrm>
          <a:prstGeom prst="roundRect">
            <a:avLst>
              <a:gd name="adj" fmla="val 16667"/>
            </a:avLst>
          </a:prstGeom>
          <a:solidFill>
            <a:srgbClr val="E7CC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6">
            <a:extLst>
              <a:ext uri="{FF2B5EF4-FFF2-40B4-BE49-F238E27FC236}">
                <a16:creationId xmlns:a16="http://schemas.microsoft.com/office/drawing/2014/main" id="{2A06489B-16F9-5833-C311-5CF7758969CF}"/>
              </a:ext>
            </a:extLst>
          </p:cNvPr>
          <p:cNvSpPr txBox="1">
            <a:spLocks noGrp="1"/>
          </p:cNvSpPr>
          <p:nvPr>
            <p:ph type="title"/>
          </p:nvPr>
        </p:nvSpPr>
        <p:spPr>
          <a:xfrm>
            <a:off x="423694" y="741503"/>
            <a:ext cx="2451000" cy="4263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3200"/>
              <a:buFont typeface="Source Sans Pro"/>
              <a:buNone/>
            </a:pPr>
            <a:r>
              <a:rPr lang="en-US" sz="2400" b="1" i="0" u="none" dirty="0">
                <a:solidFill>
                  <a:schemeClr val="lt1"/>
                </a:solidFill>
                <a:latin typeface="Source Sans Pro"/>
                <a:ea typeface="Source Sans Pro"/>
                <a:cs typeface="Source Sans Pro"/>
                <a:sym typeface="Source Sans Pro"/>
              </a:rPr>
              <a:t>References</a:t>
            </a:r>
            <a:endParaRPr sz="3600" b="1" dirty="0"/>
          </a:p>
        </p:txBody>
      </p:sp>
      <p:sp>
        <p:nvSpPr>
          <p:cNvPr id="304" name="Google Shape;304;p6">
            <a:extLst>
              <a:ext uri="{FF2B5EF4-FFF2-40B4-BE49-F238E27FC236}">
                <a16:creationId xmlns:a16="http://schemas.microsoft.com/office/drawing/2014/main" id="{941D5D14-5023-D726-A094-276EAA7274EB}"/>
              </a:ext>
            </a:extLst>
          </p:cNvPr>
          <p:cNvSpPr txBox="1">
            <a:spLocks noGrp="1"/>
          </p:cNvSpPr>
          <p:nvPr>
            <p:ph type="body" idx="1"/>
          </p:nvPr>
        </p:nvSpPr>
        <p:spPr>
          <a:xfrm>
            <a:off x="331521" y="1224896"/>
            <a:ext cx="8668100" cy="3661374"/>
          </a:xfrm>
          <a:prstGeom prst="rect">
            <a:avLst/>
          </a:prstGeom>
          <a:noFill/>
          <a:ln>
            <a:noFill/>
          </a:ln>
        </p:spPr>
        <p:txBody>
          <a:bodyPr spcFirstLastPara="1" wrap="square" lIns="91425" tIns="45700" rIns="91425" bIns="45700" anchor="t" anchorCtr="0">
            <a:noAutofit/>
          </a:bodyPr>
          <a:lstStyle/>
          <a:p>
            <a:pPr lvl="0">
              <a:spcBef>
                <a:spcPts val="0"/>
              </a:spcBef>
            </a:pPr>
            <a:r>
              <a:rPr lang="en-GB" sz="1000" dirty="0">
                <a:latin typeface="Source Sans Pro" panose="020B0503030403020204" pitchFamily="34" charset="0"/>
                <a:ea typeface="Source Sans Pro" panose="020B0503030403020204" pitchFamily="34" charset="0"/>
              </a:rPr>
              <a:t>ANECD. (2023). </a:t>
            </a:r>
            <a:r>
              <a:rPr lang="en-GB" sz="1000" i="1" dirty="0">
                <a:latin typeface="Source Sans Pro" panose="020B0503030403020204" pitchFamily="34" charset="0"/>
                <a:ea typeface="Source Sans Pro" panose="020B0503030403020204" pitchFamily="34" charset="0"/>
              </a:rPr>
              <a:t>Lebanon ECD Situational Assessment</a:t>
            </a:r>
            <a:r>
              <a:rPr lang="en-GB" sz="1000" dirty="0">
                <a:latin typeface="Source Sans Pro" panose="020B0503030403020204" pitchFamily="34" charset="0"/>
                <a:ea typeface="Source Sans Pro" panose="020B0503030403020204" pitchFamily="34" charset="0"/>
              </a:rPr>
              <a:t>. </a:t>
            </a:r>
            <a:r>
              <a:rPr lang="en-US" sz="1000" u="sng" dirty="0">
                <a:latin typeface="Source Sans Pro" panose="020B0503030403020204" pitchFamily="34" charset="0"/>
                <a:ea typeface="Source Sans Pro" panose="020B0503030403020204" pitchFamily="34" charset="0"/>
                <a:hlinkClick r:id="rId3"/>
              </a:rPr>
              <a:t>Lebanon ECD Situational Assessment Study - ANECD Arab Network for Early childhood</a:t>
            </a:r>
            <a:endParaRPr lang="en-GB" sz="1000" dirty="0">
              <a:latin typeface="Source Sans Pro" panose="020B0503030403020204" pitchFamily="34" charset="0"/>
              <a:ea typeface="Source Sans Pro" panose="020B0503030403020204" pitchFamily="34" charset="0"/>
            </a:endParaRPr>
          </a:p>
          <a:p>
            <a:pPr lvl="0">
              <a:spcBef>
                <a:spcPts val="0"/>
              </a:spcBef>
            </a:pPr>
            <a:r>
              <a:rPr lang="en-GB" sz="1000" dirty="0">
                <a:latin typeface="Source Sans Pro" panose="020B0503030403020204" pitchFamily="34" charset="0"/>
                <a:ea typeface="Source Sans Pro" panose="020B0503030403020204" pitchFamily="34" charset="0"/>
              </a:rPr>
              <a:t>ANECD. (2024). </a:t>
            </a:r>
            <a:r>
              <a:rPr lang="en-GB" sz="1000" i="1" dirty="0">
                <a:latin typeface="Source Sans Pro" panose="020B0503030403020204" pitchFamily="34" charset="0"/>
                <a:ea typeface="Source Sans Pro" panose="020B0503030403020204" pitchFamily="34" charset="0"/>
              </a:rPr>
              <a:t>Annual Report 2022–2023</a:t>
            </a:r>
            <a:r>
              <a:rPr lang="en-GB" sz="1000" dirty="0">
                <a:latin typeface="Source Sans Pro" panose="020B0503030403020204" pitchFamily="34" charset="0"/>
                <a:ea typeface="Source Sans Pro" panose="020B0503030403020204" pitchFamily="34" charset="0"/>
              </a:rPr>
              <a:t>. </a:t>
            </a:r>
            <a:r>
              <a:rPr lang="en-GB" sz="1000" u="sng" dirty="0">
                <a:latin typeface="Source Sans Pro" panose="020B0503030403020204" pitchFamily="34" charset="0"/>
                <a:ea typeface="Source Sans Pro" panose="020B0503030403020204" pitchFamily="34" charset="0"/>
                <a:hlinkClick r:id="rId4"/>
              </a:rPr>
              <a:t>ANECD Report</a:t>
            </a:r>
            <a:endParaRPr lang="en-GB" sz="1000" dirty="0">
              <a:latin typeface="Source Sans Pro" panose="020B0503030403020204" pitchFamily="34" charset="0"/>
              <a:ea typeface="Source Sans Pro" panose="020B0503030403020204" pitchFamily="34" charset="0"/>
            </a:endParaRPr>
          </a:p>
          <a:p>
            <a:pPr lvl="0">
              <a:spcBef>
                <a:spcPts val="0"/>
              </a:spcBef>
            </a:pPr>
            <a:r>
              <a:rPr lang="en-GB" sz="1000" dirty="0">
                <a:latin typeface="Source Sans Pro" panose="020B0503030403020204" pitchFamily="34" charset="0"/>
                <a:ea typeface="Source Sans Pro" panose="020B0503030403020204" pitchFamily="34" charset="0"/>
              </a:rPr>
              <a:t>Brookings Institution. (2023). </a:t>
            </a:r>
            <a:r>
              <a:rPr lang="en-GB" sz="1000" i="1" dirty="0">
                <a:latin typeface="Source Sans Pro" panose="020B0503030403020204" pitchFamily="34" charset="0"/>
                <a:ea typeface="Source Sans Pro" panose="020B0503030403020204" pitchFamily="34" charset="0"/>
              </a:rPr>
              <a:t>Early Childhood Development at CUE</a:t>
            </a:r>
            <a:r>
              <a:rPr lang="en-GB" sz="1000" dirty="0">
                <a:latin typeface="Source Sans Pro" panose="020B0503030403020204" pitchFamily="34" charset="0"/>
                <a:ea typeface="Source Sans Pro" panose="020B0503030403020204" pitchFamily="34" charset="0"/>
              </a:rPr>
              <a:t>. </a:t>
            </a:r>
            <a:r>
              <a:rPr lang="en-GB" sz="1000" u="sng" dirty="0">
                <a:latin typeface="Source Sans Pro" panose="020B0503030403020204" pitchFamily="34" charset="0"/>
                <a:ea typeface="Source Sans Pro" panose="020B0503030403020204" pitchFamily="34" charset="0"/>
                <a:hlinkClick r:id="rId5"/>
              </a:rPr>
              <a:t>Brookings Collection</a:t>
            </a:r>
            <a:endParaRPr lang="en-GB" sz="1000" dirty="0">
              <a:latin typeface="Source Sans Pro" panose="020B0503030403020204" pitchFamily="34" charset="0"/>
              <a:ea typeface="Source Sans Pro" panose="020B0503030403020204" pitchFamily="34" charset="0"/>
            </a:endParaRPr>
          </a:p>
          <a:p>
            <a:pPr lvl="0">
              <a:spcBef>
                <a:spcPts val="0"/>
              </a:spcBef>
            </a:pPr>
            <a:r>
              <a:rPr lang="en-GB" sz="1000" dirty="0">
                <a:latin typeface="Source Sans Pro" panose="020B0503030403020204" pitchFamily="34" charset="0"/>
                <a:ea typeface="Source Sans Pro" panose="020B0503030403020204" pitchFamily="34" charset="0"/>
              </a:rPr>
              <a:t>ESCWA. (2024). </a:t>
            </a:r>
            <a:r>
              <a:rPr lang="en-GB" sz="1000" i="1" dirty="0">
                <a:latin typeface="Source Sans Pro" panose="020B0503030403020204" pitchFamily="34" charset="0"/>
                <a:ea typeface="Source Sans Pro" panose="020B0503030403020204" pitchFamily="34" charset="0"/>
              </a:rPr>
              <a:t>Arab Digital Development Report</a:t>
            </a:r>
            <a:r>
              <a:rPr lang="en-GB" sz="1000" dirty="0">
                <a:latin typeface="Source Sans Pro" panose="020B0503030403020204" pitchFamily="34" charset="0"/>
                <a:ea typeface="Source Sans Pro" panose="020B0503030403020204" pitchFamily="34" charset="0"/>
              </a:rPr>
              <a:t>. </a:t>
            </a:r>
            <a:r>
              <a:rPr lang="en-US" sz="1000" u="sng" dirty="0">
                <a:latin typeface="Source Sans Pro" panose="020B0503030403020204" pitchFamily="34" charset="0"/>
                <a:ea typeface="Source Sans Pro" panose="020B0503030403020204" pitchFamily="34" charset="0"/>
                <a:hlinkClick r:id="rId6"/>
              </a:rPr>
              <a:t>Arab Sustainable Development Report 2024 - United Nations Economic and Social Commission for Western Asia</a:t>
            </a:r>
            <a:endParaRPr lang="en-GB" sz="1000" dirty="0">
              <a:latin typeface="Source Sans Pro" panose="020B0503030403020204" pitchFamily="34" charset="0"/>
              <a:ea typeface="Source Sans Pro" panose="020B0503030403020204" pitchFamily="34" charset="0"/>
            </a:endParaRPr>
          </a:p>
          <a:p>
            <a:pPr lvl="0">
              <a:spcBef>
                <a:spcPts val="0"/>
              </a:spcBef>
            </a:pPr>
            <a:r>
              <a:rPr lang="en-GB" sz="1000" dirty="0" err="1">
                <a:latin typeface="Source Sans Pro" panose="020B0503030403020204" pitchFamily="34" charset="0"/>
                <a:ea typeface="Source Sans Pro" panose="020B0503030403020204" pitchFamily="34" charset="0"/>
              </a:rPr>
              <a:t>KoboToolbox</a:t>
            </a:r>
            <a:r>
              <a:rPr lang="en-GB" sz="1000" dirty="0">
                <a:latin typeface="Source Sans Pro" panose="020B0503030403020204" pitchFamily="34" charset="0"/>
                <a:ea typeface="Source Sans Pro" panose="020B0503030403020204" pitchFamily="34" charset="0"/>
              </a:rPr>
              <a:t>. (2025). </a:t>
            </a:r>
            <a:r>
              <a:rPr lang="en-GB" sz="1000" i="1" dirty="0">
                <a:latin typeface="Source Sans Pro" panose="020B0503030403020204" pitchFamily="34" charset="0"/>
                <a:ea typeface="Source Sans Pro" panose="020B0503030403020204" pitchFamily="34" charset="0"/>
              </a:rPr>
              <a:t>Collecting Data Offline</a:t>
            </a:r>
            <a:r>
              <a:rPr lang="en-GB" sz="1000" dirty="0">
                <a:latin typeface="Source Sans Pro" panose="020B0503030403020204" pitchFamily="34" charset="0"/>
                <a:ea typeface="Source Sans Pro" panose="020B0503030403020204" pitchFamily="34" charset="0"/>
              </a:rPr>
              <a:t>. </a:t>
            </a:r>
            <a:r>
              <a:rPr lang="en-GB" sz="1000" u="sng" dirty="0" err="1">
                <a:latin typeface="Source Sans Pro" panose="020B0503030403020204" pitchFamily="34" charset="0"/>
                <a:ea typeface="Source Sans Pro" panose="020B0503030403020204" pitchFamily="34" charset="0"/>
                <a:hlinkClick r:id="rId7"/>
              </a:rPr>
              <a:t>KoboToolbox</a:t>
            </a:r>
            <a:r>
              <a:rPr lang="en-GB" sz="1000" u="sng" dirty="0">
                <a:latin typeface="Source Sans Pro" panose="020B0503030403020204" pitchFamily="34" charset="0"/>
                <a:ea typeface="Source Sans Pro" panose="020B0503030403020204" pitchFamily="34" charset="0"/>
                <a:hlinkClick r:id="rId7"/>
              </a:rPr>
              <a:t> Documentation</a:t>
            </a:r>
            <a:endParaRPr lang="en-GB" sz="1000" dirty="0">
              <a:latin typeface="Source Sans Pro" panose="020B0503030403020204" pitchFamily="34" charset="0"/>
              <a:ea typeface="Source Sans Pro" panose="020B0503030403020204" pitchFamily="34" charset="0"/>
            </a:endParaRPr>
          </a:p>
          <a:p>
            <a:pPr lvl="0">
              <a:spcBef>
                <a:spcPts val="0"/>
              </a:spcBef>
            </a:pPr>
            <a:r>
              <a:rPr lang="en-GB" sz="1000" dirty="0">
                <a:latin typeface="Source Sans Pro" panose="020B0503030403020204" pitchFamily="34" charset="0"/>
                <a:ea typeface="Source Sans Pro" panose="020B0503030403020204" pitchFamily="34" charset="0"/>
              </a:rPr>
              <a:t>Moving Minds Alliance. (2024). </a:t>
            </a:r>
            <a:r>
              <a:rPr lang="en-GB" sz="1000" i="1" dirty="0">
                <a:latin typeface="Source Sans Pro" panose="020B0503030403020204" pitchFamily="34" charset="0"/>
                <a:ea typeface="Source Sans Pro" panose="020B0503030403020204" pitchFamily="34" charset="0"/>
              </a:rPr>
              <a:t>Annual Report</a:t>
            </a:r>
            <a:r>
              <a:rPr lang="en-GB" sz="1000" dirty="0">
                <a:latin typeface="Source Sans Pro" panose="020B0503030403020204" pitchFamily="34" charset="0"/>
                <a:ea typeface="Source Sans Pro" panose="020B0503030403020204" pitchFamily="34" charset="0"/>
              </a:rPr>
              <a:t>. </a:t>
            </a:r>
            <a:r>
              <a:rPr lang="en-GB" sz="1000" u="sng" dirty="0">
                <a:latin typeface="Source Sans Pro" panose="020B0503030403020204" pitchFamily="34" charset="0"/>
                <a:ea typeface="Source Sans Pro" panose="020B0503030403020204" pitchFamily="34" charset="0"/>
                <a:hlinkClick r:id="rId8"/>
              </a:rPr>
              <a:t>MMA Bulletin</a:t>
            </a:r>
            <a:endParaRPr lang="en-GB" sz="1000" dirty="0">
              <a:latin typeface="Source Sans Pro" panose="020B0503030403020204" pitchFamily="34" charset="0"/>
              <a:ea typeface="Source Sans Pro" panose="020B0503030403020204" pitchFamily="34" charset="0"/>
            </a:endParaRPr>
          </a:p>
          <a:p>
            <a:pPr lvl="0">
              <a:spcBef>
                <a:spcPts val="0"/>
              </a:spcBef>
            </a:pPr>
            <a:r>
              <a:rPr lang="en-GB" sz="1000" dirty="0" err="1">
                <a:latin typeface="Source Sans Pro" panose="020B0503030403020204" pitchFamily="34" charset="0"/>
                <a:ea typeface="Source Sans Pro" panose="020B0503030403020204" pitchFamily="34" charset="0"/>
              </a:rPr>
              <a:t>SurveyCTO</a:t>
            </a:r>
            <a:r>
              <a:rPr lang="en-GB" sz="1000" dirty="0">
                <a:latin typeface="Source Sans Pro" panose="020B0503030403020204" pitchFamily="34" charset="0"/>
                <a:ea typeface="Source Sans Pro" panose="020B0503030403020204" pitchFamily="34" charset="0"/>
              </a:rPr>
              <a:t>. (2025). </a:t>
            </a:r>
            <a:r>
              <a:rPr lang="en-GB" sz="1000" i="1" dirty="0">
                <a:latin typeface="Source Sans Pro" panose="020B0503030403020204" pitchFamily="34" charset="0"/>
                <a:ea typeface="Source Sans Pro" panose="020B0503030403020204" pitchFamily="34" charset="0"/>
              </a:rPr>
              <a:t>Offline Data Collection</a:t>
            </a:r>
            <a:r>
              <a:rPr lang="en-GB" sz="1000" dirty="0">
                <a:latin typeface="Source Sans Pro" panose="020B0503030403020204" pitchFamily="34" charset="0"/>
                <a:ea typeface="Source Sans Pro" panose="020B0503030403020204" pitchFamily="34" charset="0"/>
              </a:rPr>
              <a:t>. </a:t>
            </a:r>
            <a:r>
              <a:rPr lang="en-GB" sz="1000" u="sng" dirty="0" err="1">
                <a:latin typeface="Source Sans Pro" panose="020B0503030403020204" pitchFamily="34" charset="0"/>
                <a:ea typeface="Source Sans Pro" panose="020B0503030403020204" pitchFamily="34" charset="0"/>
                <a:hlinkClick r:id="rId9"/>
              </a:rPr>
              <a:t>SurveyCTO</a:t>
            </a:r>
            <a:r>
              <a:rPr lang="en-GB" sz="1000" u="sng" dirty="0">
                <a:latin typeface="Source Sans Pro" panose="020B0503030403020204" pitchFamily="34" charset="0"/>
                <a:ea typeface="Source Sans Pro" panose="020B0503030403020204" pitchFamily="34" charset="0"/>
                <a:hlinkClick r:id="rId9"/>
              </a:rPr>
              <a:t> Docs</a:t>
            </a:r>
            <a:endParaRPr lang="en-GB" sz="1000" dirty="0">
              <a:latin typeface="Source Sans Pro" panose="020B0503030403020204" pitchFamily="34" charset="0"/>
              <a:ea typeface="Source Sans Pro" panose="020B0503030403020204" pitchFamily="34" charset="0"/>
            </a:endParaRPr>
          </a:p>
          <a:p>
            <a:pPr lvl="0">
              <a:spcBef>
                <a:spcPts val="0"/>
              </a:spcBef>
            </a:pPr>
            <a:r>
              <a:rPr lang="en-GB" sz="1000" dirty="0">
                <a:latin typeface="Source Sans Pro" panose="020B0503030403020204" pitchFamily="34" charset="0"/>
                <a:ea typeface="Source Sans Pro" panose="020B0503030403020204" pitchFamily="34" charset="0"/>
              </a:rPr>
              <a:t>UN. (2024). </a:t>
            </a:r>
            <a:r>
              <a:rPr lang="en-GB" sz="1000" i="1" dirty="0">
                <a:latin typeface="Source Sans Pro" panose="020B0503030403020204" pitchFamily="34" charset="0"/>
                <a:ea typeface="Source Sans Pro" panose="020B0503030403020204" pitchFamily="34" charset="0"/>
              </a:rPr>
              <a:t>Global Digital Compact</a:t>
            </a:r>
            <a:r>
              <a:rPr lang="en-GB" sz="1000" dirty="0">
                <a:latin typeface="Source Sans Pro" panose="020B0503030403020204" pitchFamily="34" charset="0"/>
                <a:ea typeface="Source Sans Pro" panose="020B0503030403020204" pitchFamily="34" charset="0"/>
              </a:rPr>
              <a:t>. </a:t>
            </a:r>
            <a:r>
              <a:rPr lang="en-GB" sz="1000" u="sng" dirty="0">
                <a:latin typeface="Source Sans Pro" panose="020B0503030403020204" pitchFamily="34" charset="0"/>
                <a:ea typeface="Source Sans Pro" panose="020B0503030403020204" pitchFamily="34" charset="0"/>
                <a:hlinkClick r:id="rId10"/>
              </a:rPr>
              <a:t>UN Digital Compact</a:t>
            </a:r>
            <a:endParaRPr lang="en-GB" sz="1000" dirty="0">
              <a:latin typeface="Source Sans Pro" panose="020B0503030403020204" pitchFamily="34" charset="0"/>
              <a:ea typeface="Source Sans Pro" panose="020B0503030403020204" pitchFamily="34" charset="0"/>
            </a:endParaRPr>
          </a:p>
          <a:p>
            <a:pPr lvl="0">
              <a:spcBef>
                <a:spcPts val="0"/>
              </a:spcBef>
            </a:pPr>
            <a:r>
              <a:rPr lang="en-GB" sz="1000" dirty="0">
                <a:latin typeface="Source Sans Pro" panose="020B0503030403020204" pitchFamily="34" charset="0"/>
                <a:ea typeface="Source Sans Pro" panose="020B0503030403020204" pitchFamily="34" charset="0"/>
              </a:rPr>
              <a:t>UNCRC. (2021). </a:t>
            </a:r>
            <a:r>
              <a:rPr lang="en-GB" sz="1000" i="1" dirty="0">
                <a:latin typeface="Source Sans Pro" panose="020B0503030403020204" pitchFamily="34" charset="0"/>
                <a:ea typeface="Source Sans Pro" panose="020B0503030403020204" pitchFamily="34" charset="0"/>
              </a:rPr>
              <a:t>General Comment No. 25 on Children’s Rights in the Digital Environment</a:t>
            </a:r>
            <a:r>
              <a:rPr lang="en-GB" sz="1000" dirty="0">
                <a:latin typeface="Source Sans Pro" panose="020B0503030403020204" pitchFamily="34" charset="0"/>
                <a:ea typeface="Source Sans Pro" panose="020B0503030403020204" pitchFamily="34" charset="0"/>
              </a:rPr>
              <a:t>. </a:t>
            </a:r>
            <a:r>
              <a:rPr lang="en-GB" sz="1000" u="sng" dirty="0">
                <a:latin typeface="Source Sans Pro" panose="020B0503030403020204" pitchFamily="34" charset="0"/>
                <a:ea typeface="Source Sans Pro" panose="020B0503030403020204" pitchFamily="34" charset="0"/>
                <a:hlinkClick r:id="rId11"/>
              </a:rPr>
              <a:t>OHCHR Document</a:t>
            </a:r>
            <a:endParaRPr lang="en-GB" sz="1000" u="sng" dirty="0">
              <a:latin typeface="Source Sans Pro" panose="020B0503030403020204" pitchFamily="34" charset="0"/>
              <a:ea typeface="Source Sans Pro" panose="020B0503030403020204" pitchFamily="34" charset="0"/>
            </a:endParaRPr>
          </a:p>
          <a:p>
            <a:pPr lvl="0">
              <a:spcBef>
                <a:spcPts val="0"/>
              </a:spcBef>
            </a:pPr>
            <a:r>
              <a:rPr lang="en-GB" sz="1000" dirty="0">
                <a:latin typeface="Source Sans Pro" panose="020B0503030403020204" pitchFamily="34" charset="0"/>
                <a:ea typeface="Source Sans Pro" panose="020B0503030403020204" pitchFamily="34" charset="0"/>
              </a:rPr>
              <a:t>Save the Children. </a:t>
            </a:r>
            <a:r>
              <a:rPr lang="en-GB" sz="1000" i="1" dirty="0">
                <a:latin typeface="Source Sans Pro" panose="020B0503030403020204" pitchFamily="34" charset="0"/>
                <a:ea typeface="Source Sans Pro" panose="020B0503030403020204" pitchFamily="34" charset="0"/>
              </a:rPr>
              <a:t>Trapped: The impact of 15 years of blockade on the mental health of Gaza’s children.</a:t>
            </a:r>
            <a:r>
              <a:rPr lang="en-GB" sz="1000" dirty="0">
                <a:latin typeface="Source Sans Pro" panose="020B0503030403020204" pitchFamily="34" charset="0"/>
                <a:ea typeface="Source Sans Pro" panose="020B0503030403020204" pitchFamily="34" charset="0"/>
              </a:rPr>
              <a:t> </a:t>
            </a:r>
            <a:r>
              <a:rPr lang="en-US" sz="1000" u="sng" dirty="0">
                <a:latin typeface="Source Sans Pro" panose="020B0503030403020204" pitchFamily="34" charset="0"/>
                <a:ea typeface="Source Sans Pro" panose="020B0503030403020204" pitchFamily="34" charset="0"/>
                <a:hlinkClick r:id="rId12"/>
              </a:rPr>
              <a:t>Trapped: The impact of 15 years of blockade on the mental health of Gaza's children - Save the Children’s Resource Centre</a:t>
            </a:r>
            <a:endParaRPr lang="en-GB" sz="1000" dirty="0">
              <a:latin typeface="Source Sans Pro" panose="020B0503030403020204" pitchFamily="34" charset="0"/>
              <a:ea typeface="Source Sans Pro" panose="020B0503030403020204" pitchFamily="34" charset="0"/>
            </a:endParaRPr>
          </a:p>
          <a:p>
            <a:pPr lvl="0">
              <a:spcBef>
                <a:spcPts val="0"/>
              </a:spcBef>
            </a:pPr>
            <a:r>
              <a:rPr lang="en-GB" sz="1000" dirty="0">
                <a:latin typeface="Source Sans Pro" panose="020B0503030403020204" pitchFamily="34" charset="0"/>
                <a:ea typeface="Source Sans Pro" panose="020B0503030403020204" pitchFamily="34" charset="0"/>
              </a:rPr>
              <a:t>UNICEF Iraq. </a:t>
            </a:r>
            <a:r>
              <a:rPr lang="en-GB" sz="1000" i="1" dirty="0">
                <a:latin typeface="Source Sans Pro" panose="020B0503030403020204" pitchFamily="34" charset="0"/>
                <a:ea typeface="Source Sans Pro" panose="020B0503030403020204" pitchFamily="34" charset="0"/>
              </a:rPr>
              <a:t>Iraq launches, with the support of UNICEF, the National Strategy on Early Childhood Development</a:t>
            </a:r>
            <a:r>
              <a:rPr lang="en-GB" sz="1000" dirty="0">
                <a:latin typeface="Source Sans Pro" panose="020B0503030403020204" pitchFamily="34" charset="0"/>
                <a:ea typeface="Source Sans Pro" panose="020B0503030403020204" pitchFamily="34" charset="0"/>
              </a:rPr>
              <a:t>. May 2022. </a:t>
            </a:r>
            <a:r>
              <a:rPr lang="en-US" sz="1000" u="sng" dirty="0">
                <a:latin typeface="Source Sans Pro" panose="020B0503030403020204" pitchFamily="34" charset="0"/>
                <a:ea typeface="Source Sans Pro" panose="020B0503030403020204" pitchFamily="34" charset="0"/>
                <a:hlinkClick r:id="rId13"/>
              </a:rPr>
              <a:t>Iraq launches, with the support of UNICEF, the National Strategy on Early Childhood Development.</a:t>
            </a:r>
            <a:endParaRPr lang="en-GB" sz="1000" dirty="0">
              <a:latin typeface="Source Sans Pro" panose="020B0503030403020204" pitchFamily="34" charset="0"/>
              <a:ea typeface="Source Sans Pro" panose="020B0503030403020204" pitchFamily="34" charset="0"/>
            </a:endParaRPr>
          </a:p>
          <a:p>
            <a:pPr lvl="0">
              <a:spcBef>
                <a:spcPts val="0"/>
              </a:spcBef>
            </a:pPr>
            <a:r>
              <a:rPr lang="en-GB" sz="1000" dirty="0">
                <a:latin typeface="Source Sans Pro" panose="020B0503030403020204" pitchFamily="34" charset="0"/>
                <a:ea typeface="Source Sans Pro" panose="020B0503030403020204" pitchFamily="34" charset="0"/>
              </a:rPr>
              <a:t>UNESCO. </a:t>
            </a:r>
            <a:r>
              <a:rPr lang="en-GB" sz="1000" i="1" dirty="0">
                <a:latin typeface="Source Sans Pro" panose="020B0503030403020204" pitchFamily="34" charset="0"/>
                <a:ea typeface="Source Sans Pro" panose="020B0503030403020204" pitchFamily="34" charset="0"/>
              </a:rPr>
              <a:t>Advancing Preschool Education in Morocco: Goals for Inclusion, Quality, and Sustainable Governance</a:t>
            </a:r>
            <a:r>
              <a:rPr lang="en-GB" sz="1000" dirty="0">
                <a:latin typeface="Source Sans Pro" panose="020B0503030403020204" pitchFamily="34" charset="0"/>
                <a:ea typeface="Source Sans Pro" panose="020B0503030403020204" pitchFamily="34" charset="0"/>
              </a:rPr>
              <a:t>. 2024. </a:t>
            </a:r>
            <a:r>
              <a:rPr lang="en-US" sz="1000" u="sng" dirty="0">
                <a:latin typeface="Source Sans Pro" panose="020B0503030403020204" pitchFamily="34" charset="0"/>
                <a:ea typeface="Source Sans Pro" panose="020B0503030403020204" pitchFamily="34" charset="0"/>
                <a:hlinkClick r:id="rId14"/>
              </a:rPr>
              <a:t>Advancing Preschool Education in Morocco: Goals for Inclusion, Quality, and Sustainable Governance - Early childhood care and education</a:t>
            </a:r>
            <a:endParaRPr lang="en-GB" sz="1000" dirty="0">
              <a:latin typeface="Source Sans Pro" panose="020B0503030403020204" pitchFamily="34" charset="0"/>
              <a:ea typeface="Source Sans Pro" panose="020B0503030403020204" pitchFamily="34" charset="0"/>
            </a:endParaRPr>
          </a:p>
          <a:p>
            <a:pPr lvl="0">
              <a:spcBef>
                <a:spcPts val="0"/>
              </a:spcBef>
            </a:pPr>
            <a:r>
              <a:rPr lang="en-GB" sz="1000" dirty="0">
                <a:latin typeface="Source Sans Pro" panose="020B0503030403020204" pitchFamily="34" charset="0"/>
                <a:ea typeface="Source Sans Pro" panose="020B0503030403020204" pitchFamily="34" charset="0"/>
              </a:rPr>
              <a:t>UNHCR. </a:t>
            </a:r>
            <a:r>
              <a:rPr lang="en-GB" sz="1000" i="1" dirty="0">
                <a:latin typeface="Source Sans Pro" panose="020B0503030403020204" pitchFamily="34" charset="0"/>
                <a:ea typeface="Source Sans Pro" panose="020B0503030403020204" pitchFamily="34" charset="0"/>
              </a:rPr>
              <a:t>Regional Child Protection Brief – Sudan Situation</a:t>
            </a:r>
            <a:r>
              <a:rPr lang="en-GB" sz="1000" dirty="0">
                <a:latin typeface="Source Sans Pro" panose="020B0503030403020204" pitchFamily="34" charset="0"/>
                <a:ea typeface="Source Sans Pro" panose="020B0503030403020204" pitchFamily="34" charset="0"/>
              </a:rPr>
              <a:t>. June 2024. </a:t>
            </a:r>
            <a:r>
              <a:rPr lang="en-GB" sz="1000" u="sng" dirty="0">
                <a:latin typeface="Source Sans Pro" panose="020B0503030403020204" pitchFamily="34" charset="0"/>
                <a:ea typeface="Source Sans Pro" panose="020B0503030403020204" pitchFamily="34" charset="0"/>
                <a:hlinkClick r:id="rId15"/>
              </a:rPr>
              <a:t>https://data.unhcr.org/en/documents/download/110032</a:t>
            </a:r>
            <a:r>
              <a:rPr lang="en-US" sz="1000" dirty="0">
                <a:latin typeface="Source Sans Pro" panose="020B0503030403020204" pitchFamily="34" charset="0"/>
                <a:ea typeface="Source Sans Pro" panose="020B0503030403020204" pitchFamily="34" charset="0"/>
              </a:rPr>
              <a:t> </a:t>
            </a:r>
            <a:endParaRPr lang="en-GB" sz="1000" dirty="0">
              <a:latin typeface="Source Sans Pro" panose="020B0503030403020204" pitchFamily="34" charset="0"/>
              <a:ea typeface="Source Sans Pro" panose="020B0503030403020204" pitchFamily="34" charset="0"/>
            </a:endParaRPr>
          </a:p>
          <a:p>
            <a:pPr>
              <a:spcBef>
                <a:spcPts val="0"/>
              </a:spcBef>
            </a:pPr>
            <a:r>
              <a:rPr lang="en-GB" sz="1000" dirty="0">
                <a:latin typeface="Source Sans Pro" panose="020B0503030403020204" pitchFamily="34" charset="0"/>
                <a:ea typeface="Source Sans Pro" panose="020B0503030403020204" pitchFamily="34" charset="0"/>
              </a:rPr>
              <a:t>UNESCWA. </a:t>
            </a:r>
            <a:r>
              <a:rPr lang="en-GB" sz="1000" i="1" dirty="0">
                <a:latin typeface="Source Sans Pro" panose="020B0503030403020204" pitchFamily="34" charset="0"/>
                <a:ea typeface="Source Sans Pro" panose="020B0503030403020204" pitchFamily="34" charset="0"/>
              </a:rPr>
              <a:t>Arab Digital Development Report 2022: Towards Empowerment and Inclusion for All</a:t>
            </a:r>
            <a:r>
              <a:rPr lang="en-GB" sz="1000" dirty="0">
                <a:latin typeface="Source Sans Pro" panose="020B0503030403020204" pitchFamily="34" charset="0"/>
                <a:ea typeface="Source Sans Pro" panose="020B0503030403020204" pitchFamily="34" charset="0"/>
              </a:rPr>
              <a:t>. December 2024. </a:t>
            </a:r>
            <a:r>
              <a:rPr lang="en-US" sz="1000" u="sng" dirty="0">
                <a:latin typeface="Source Sans Pro" panose="020B0503030403020204" pitchFamily="34" charset="0"/>
                <a:ea typeface="Source Sans Pro" panose="020B0503030403020204" pitchFamily="34" charset="0"/>
                <a:hlinkClick r:id="rId16"/>
              </a:rPr>
              <a:t>Arab Digital Development Report 2022: Towards Empowerment and Inclusion for All - United Nations Economic and Social Commission for Western Asia</a:t>
            </a:r>
            <a:endParaRPr lang="en-GB" sz="1000" dirty="0">
              <a:latin typeface="Source Sans Pro" panose="020B0503030403020204" pitchFamily="34" charset="0"/>
              <a:ea typeface="Source Sans Pro" panose="020B0503030403020204" pitchFamily="34" charset="0"/>
            </a:endParaRPr>
          </a:p>
          <a:p>
            <a:pPr lvl="0">
              <a:spcBef>
                <a:spcPts val="0"/>
              </a:spcBef>
            </a:pPr>
            <a:r>
              <a:rPr lang="en-US" sz="1000" dirty="0">
                <a:latin typeface="Source Sans Pro" panose="020B0503030403020204" pitchFamily="34" charset="0"/>
                <a:ea typeface="Source Sans Pro" panose="020B0503030403020204" pitchFamily="34" charset="0"/>
              </a:rPr>
              <a:t>UNESCO &amp; UNICEF</a:t>
            </a:r>
            <a:r>
              <a:rPr lang="en-GB" sz="1000" dirty="0">
                <a:latin typeface="Source Sans Pro" panose="020B0503030403020204" pitchFamily="34" charset="0"/>
                <a:ea typeface="Source Sans Pro" panose="020B0503030403020204" pitchFamily="34" charset="0"/>
              </a:rPr>
              <a:t>. (2024). </a:t>
            </a:r>
            <a:r>
              <a:rPr lang="en-GB" sz="1000" i="1" dirty="0">
                <a:latin typeface="Source Sans Pro" panose="020B0503030403020204" pitchFamily="34" charset="0"/>
                <a:ea typeface="Source Sans Pro" panose="020B0503030403020204" pitchFamily="34" charset="0"/>
              </a:rPr>
              <a:t>Global Report on Early Childhood Care and Education</a:t>
            </a:r>
            <a:r>
              <a:rPr lang="en-GB" sz="1000" dirty="0">
                <a:latin typeface="Source Sans Pro" panose="020B0503030403020204" pitchFamily="34" charset="0"/>
                <a:ea typeface="Source Sans Pro" panose="020B0503030403020204" pitchFamily="34" charset="0"/>
              </a:rPr>
              <a:t>. </a:t>
            </a:r>
            <a:r>
              <a:rPr lang="en-GB" sz="1000" u="sng" dirty="0">
                <a:latin typeface="Source Sans Pro" panose="020B0503030403020204" pitchFamily="34" charset="0"/>
                <a:ea typeface="Source Sans Pro" panose="020B0503030403020204" pitchFamily="34" charset="0"/>
                <a:hlinkClick r:id="rId17"/>
              </a:rPr>
              <a:t>UNICEF Report</a:t>
            </a:r>
            <a:endParaRPr lang="en-GB" sz="1000" dirty="0">
              <a:latin typeface="Source Sans Pro" panose="020B0503030403020204" pitchFamily="34" charset="0"/>
              <a:ea typeface="Source Sans Pro" panose="020B0503030403020204" pitchFamily="34" charset="0"/>
            </a:endParaRPr>
          </a:p>
          <a:p>
            <a:pPr lvl="0">
              <a:spcBef>
                <a:spcPts val="0"/>
              </a:spcBef>
            </a:pPr>
            <a:r>
              <a:rPr lang="en-GB" sz="1000" dirty="0">
                <a:latin typeface="Source Sans Pro" panose="020B0503030403020204" pitchFamily="34" charset="0"/>
                <a:ea typeface="Source Sans Pro" panose="020B0503030403020204" pitchFamily="34" charset="0"/>
              </a:rPr>
              <a:t>UNESCO. (2022). </a:t>
            </a:r>
            <a:r>
              <a:rPr lang="en-GB" sz="1000" i="1" dirty="0">
                <a:latin typeface="Source Sans Pro" panose="020B0503030403020204" pitchFamily="34" charset="0"/>
                <a:ea typeface="Source Sans Pro" panose="020B0503030403020204" pitchFamily="34" charset="0"/>
              </a:rPr>
              <a:t>YEMIS Policy Guidelines</a:t>
            </a:r>
            <a:r>
              <a:rPr lang="en-GB" sz="1000" dirty="0">
                <a:latin typeface="Source Sans Pro" panose="020B0503030403020204" pitchFamily="34" charset="0"/>
                <a:ea typeface="Source Sans Pro" panose="020B0503030403020204" pitchFamily="34" charset="0"/>
              </a:rPr>
              <a:t>. </a:t>
            </a:r>
            <a:r>
              <a:rPr lang="en-GB" sz="1000" u="sng" dirty="0">
                <a:latin typeface="Source Sans Pro" panose="020B0503030403020204" pitchFamily="34" charset="0"/>
                <a:ea typeface="Source Sans Pro" panose="020B0503030403020204" pitchFamily="34" charset="0"/>
                <a:hlinkClick r:id="rId18"/>
              </a:rPr>
              <a:t>YEMIS Publication</a:t>
            </a:r>
            <a:endParaRPr lang="en-GB" sz="1000" dirty="0">
              <a:latin typeface="Source Sans Pro" panose="020B0503030403020204" pitchFamily="34" charset="0"/>
              <a:ea typeface="Source Sans Pro" panose="020B0503030403020204" pitchFamily="34" charset="0"/>
            </a:endParaRPr>
          </a:p>
          <a:p>
            <a:pPr lvl="0">
              <a:spcBef>
                <a:spcPts val="0"/>
              </a:spcBef>
            </a:pPr>
            <a:r>
              <a:rPr lang="en-GB" sz="1000" dirty="0">
                <a:latin typeface="Source Sans Pro" panose="020B0503030403020204" pitchFamily="34" charset="0"/>
                <a:ea typeface="Source Sans Pro" panose="020B0503030403020204" pitchFamily="34" charset="0"/>
              </a:rPr>
              <a:t>UNICEF Lebanon. (2024). </a:t>
            </a:r>
            <a:r>
              <a:rPr lang="en-GB" sz="1000" i="1" dirty="0">
                <a:latin typeface="Source Sans Pro" panose="020B0503030403020204" pitchFamily="34" charset="0"/>
                <a:ea typeface="Source Sans Pro" panose="020B0503030403020204" pitchFamily="34" charset="0"/>
              </a:rPr>
              <a:t>Nutrition and Child Development Programme</a:t>
            </a:r>
            <a:r>
              <a:rPr lang="en-GB" sz="1000" dirty="0">
                <a:latin typeface="Source Sans Pro" panose="020B0503030403020204" pitchFamily="34" charset="0"/>
                <a:ea typeface="Source Sans Pro" panose="020B0503030403020204" pitchFamily="34" charset="0"/>
              </a:rPr>
              <a:t>. </a:t>
            </a:r>
            <a:r>
              <a:rPr lang="en-GB" sz="1000" u="sng" dirty="0">
                <a:latin typeface="Source Sans Pro" panose="020B0503030403020204" pitchFamily="34" charset="0"/>
                <a:ea typeface="Source Sans Pro" panose="020B0503030403020204" pitchFamily="34" charset="0"/>
                <a:hlinkClick r:id="rId19"/>
              </a:rPr>
              <a:t>UNICEF Lebanon</a:t>
            </a:r>
            <a:endParaRPr lang="en-GB" sz="1000" u="sng" dirty="0">
              <a:latin typeface="Source Sans Pro" panose="020B0503030403020204" pitchFamily="34" charset="0"/>
              <a:ea typeface="Source Sans Pro" panose="020B0503030403020204" pitchFamily="34" charset="0"/>
            </a:endParaRPr>
          </a:p>
          <a:p>
            <a:pPr lvl="0">
              <a:spcBef>
                <a:spcPts val="0"/>
              </a:spcBef>
            </a:pPr>
            <a:r>
              <a:rPr lang="en-GB" sz="1000" dirty="0">
                <a:latin typeface="Source Sans Pro" panose="020B0503030403020204" pitchFamily="34" charset="0"/>
                <a:ea typeface="Source Sans Pro" panose="020B0503030403020204" pitchFamily="34" charset="0"/>
              </a:rPr>
              <a:t>IRC.</a:t>
            </a:r>
            <a:r>
              <a:rPr lang="en-GB" sz="1000" i="1" dirty="0">
                <a:latin typeface="Source Sans Pro" panose="020B0503030403020204" pitchFamily="34" charset="0"/>
                <a:ea typeface="Source Sans Pro" panose="020B0503030403020204" pitchFamily="34" charset="0"/>
              </a:rPr>
              <a:t> Transforming Tomorrow: Innovative Solutions for Children in Crisis. </a:t>
            </a:r>
            <a:r>
              <a:rPr lang="en-GB" sz="1000" dirty="0">
                <a:latin typeface="Source Sans Pro" panose="020B0503030403020204" pitchFamily="34" charset="0"/>
                <a:ea typeface="Source Sans Pro" panose="020B0503030403020204" pitchFamily="34" charset="0"/>
              </a:rPr>
              <a:t>Report 2024. </a:t>
            </a:r>
            <a:r>
              <a:rPr lang="en-GB" sz="1000" u="sng" dirty="0">
                <a:latin typeface="Source Sans Pro" panose="020B0503030403020204" pitchFamily="34" charset="0"/>
                <a:ea typeface="Source Sans Pro" panose="020B0503030403020204" pitchFamily="34" charset="0"/>
                <a:hlinkClick r:id="rId20"/>
              </a:rPr>
              <a:t>Transforming Tomorrow: Innovative Solutions for Children in Crisis</a:t>
            </a:r>
            <a:endParaRPr lang="en-GB" sz="1000" u="sng" dirty="0">
              <a:latin typeface="Source Sans Pro" panose="020B0503030403020204" pitchFamily="34" charset="0"/>
              <a:ea typeface="Source Sans Pro" panose="020B0503030403020204" pitchFamily="34" charset="0"/>
            </a:endParaRPr>
          </a:p>
          <a:p>
            <a:pPr lvl="0">
              <a:spcBef>
                <a:spcPts val="0"/>
              </a:spcBef>
            </a:pPr>
            <a:r>
              <a:rPr lang="en-GB" sz="1000" dirty="0">
                <a:latin typeface="Source Sans Pro" panose="020B0503030403020204" pitchFamily="34" charset="0"/>
                <a:ea typeface="Source Sans Pro" panose="020B0503030403020204" pitchFamily="34" charset="0"/>
              </a:rPr>
              <a:t>ITU.</a:t>
            </a:r>
            <a:r>
              <a:rPr lang="en-GB" sz="1000" i="1" dirty="0">
                <a:latin typeface="Source Sans Pro" panose="020B0503030403020204" pitchFamily="34" charset="0"/>
                <a:ea typeface="Source Sans Pro" panose="020B0503030403020204" pitchFamily="34" charset="0"/>
              </a:rPr>
              <a:t> State of digital development and trends in the Arab States region: Challenges and opportunities. 2025. </a:t>
            </a:r>
            <a:r>
              <a:rPr lang="en-US" sz="1000" i="1" u="sng" dirty="0">
                <a:latin typeface="Source Sans Pro" panose="020B0503030403020204" pitchFamily="34" charset="0"/>
                <a:ea typeface="Source Sans Pro" panose="020B0503030403020204" pitchFamily="34" charset="0"/>
                <a:hlinkClick r:id="rId21"/>
              </a:rPr>
              <a:t>State of digital development and trends in the Arab States region: Challenges and opportunities - ITU</a:t>
            </a:r>
            <a:endParaRPr lang="en-GB" sz="1000" dirty="0">
              <a:latin typeface="Source Sans Pro" panose="020B0503030403020204" pitchFamily="34" charset="0"/>
              <a:ea typeface="Source Sans Pro" panose="020B0503030403020204" pitchFamily="34" charset="0"/>
            </a:endParaRPr>
          </a:p>
          <a:p>
            <a:pPr lvl="0">
              <a:spcBef>
                <a:spcPts val="0"/>
              </a:spcBef>
            </a:pPr>
            <a:endParaRPr lang="en-GB" sz="1000" dirty="0">
              <a:latin typeface="Source Sans Pro" panose="020B0503030403020204" pitchFamily="34" charset="0"/>
              <a:ea typeface="Source Sans Pro" panose="020B0503030403020204" pitchFamily="34" charset="0"/>
            </a:endParaRPr>
          </a:p>
        </p:txBody>
      </p:sp>
      <p:pic>
        <p:nvPicPr>
          <p:cNvPr id="307" name="Google Shape;307;p6">
            <a:extLst>
              <a:ext uri="{FF2B5EF4-FFF2-40B4-BE49-F238E27FC236}">
                <a16:creationId xmlns:a16="http://schemas.microsoft.com/office/drawing/2014/main" id="{8296C68A-5A0D-E2F4-601C-3002A0152CA3}"/>
              </a:ext>
            </a:extLst>
          </p:cNvPr>
          <p:cNvPicPr preferRelativeResize="0"/>
          <p:nvPr/>
        </p:nvPicPr>
        <p:blipFill>
          <a:blip r:embed="rId22">
            <a:alphaModFix/>
          </a:blip>
          <a:stretch>
            <a:fillRect/>
          </a:stretch>
        </p:blipFill>
        <p:spPr>
          <a:xfrm>
            <a:off x="6616314" y="181700"/>
            <a:ext cx="2276462" cy="573900"/>
          </a:xfrm>
          <a:prstGeom prst="rect">
            <a:avLst/>
          </a:prstGeom>
          <a:noFill/>
          <a:ln>
            <a:noFill/>
          </a:ln>
        </p:spPr>
      </p:pic>
    </p:spTree>
    <p:extLst>
      <p:ext uri="{BB962C8B-B14F-4D97-AF65-F5344CB8AC3E}">
        <p14:creationId xmlns:p14="http://schemas.microsoft.com/office/powerpoint/2010/main" val="16126604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9"/>
          <p:cNvSpPr txBox="1"/>
          <p:nvPr/>
        </p:nvSpPr>
        <p:spPr>
          <a:xfrm>
            <a:off x="0" y="0"/>
            <a:ext cx="9144000" cy="5143500"/>
          </a:xfrm>
          <a:prstGeom prst="rect">
            <a:avLst/>
          </a:prstGeom>
          <a:solidFill>
            <a:srgbClr val="65C0B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42" name="Google Shape;342;p9"/>
          <p:cNvSpPr txBox="1">
            <a:spLocks noGrp="1"/>
          </p:cNvSpPr>
          <p:nvPr>
            <p:ph type="title"/>
          </p:nvPr>
        </p:nvSpPr>
        <p:spPr>
          <a:xfrm>
            <a:off x="466725" y="2247900"/>
            <a:ext cx="8229600" cy="857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5400"/>
              <a:buFont typeface="Source Sans Pro"/>
              <a:buNone/>
            </a:pPr>
            <a:r>
              <a:rPr lang="en-US" sz="5400" b="0" i="0" u="none">
                <a:solidFill>
                  <a:schemeClr val="lt1"/>
                </a:solidFill>
                <a:latin typeface="Source Sans Pro"/>
                <a:ea typeface="Source Sans Pro"/>
                <a:cs typeface="Source Sans Pro"/>
                <a:sym typeface="Source Sans Pro"/>
              </a:rPr>
              <a:t>THANK YOU!</a:t>
            </a:r>
            <a:endParaRPr/>
          </a:p>
        </p:txBody>
      </p:sp>
      <p:pic>
        <p:nvPicPr>
          <p:cNvPr id="343" name="Google Shape;343;p9" descr="Design3"/>
          <p:cNvPicPr preferRelativeResize="0"/>
          <p:nvPr/>
        </p:nvPicPr>
        <p:blipFill rotWithShape="1">
          <a:blip r:embed="rId3">
            <a:alphaModFix/>
          </a:blip>
          <a:srcRect/>
          <a:stretch/>
        </p:blipFill>
        <p:spPr>
          <a:xfrm>
            <a:off x="5522125" y="2236503"/>
            <a:ext cx="1102519" cy="361950"/>
          </a:xfrm>
          <a:prstGeom prst="rect">
            <a:avLst/>
          </a:prstGeom>
          <a:noFill/>
          <a:ln>
            <a:noFill/>
          </a:ln>
        </p:spPr>
      </p:pic>
      <p:pic>
        <p:nvPicPr>
          <p:cNvPr id="344" name="Google Shape;344;p9"/>
          <p:cNvPicPr preferRelativeResize="0"/>
          <p:nvPr/>
        </p:nvPicPr>
        <p:blipFill>
          <a:blip r:embed="rId4">
            <a:alphaModFix/>
          </a:blip>
          <a:stretch>
            <a:fillRect/>
          </a:stretch>
        </p:blipFill>
        <p:spPr>
          <a:xfrm>
            <a:off x="6624650" y="203800"/>
            <a:ext cx="2276452" cy="5643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2"/>
          <p:cNvPicPr preferRelativeResize="0"/>
          <p:nvPr/>
        </p:nvPicPr>
        <p:blipFill>
          <a:blip r:embed="rId3">
            <a:alphaModFix/>
          </a:blip>
          <a:stretch>
            <a:fillRect/>
          </a:stretch>
        </p:blipFill>
        <p:spPr>
          <a:xfrm>
            <a:off x="9529" y="1764500"/>
            <a:ext cx="9144000" cy="3379000"/>
          </a:xfrm>
          <a:prstGeom prst="rect">
            <a:avLst/>
          </a:prstGeom>
          <a:noFill/>
          <a:ln>
            <a:noFill/>
          </a:ln>
        </p:spPr>
      </p:pic>
      <p:sp>
        <p:nvSpPr>
          <p:cNvPr id="169" name="Google Shape;169;p2"/>
          <p:cNvSpPr txBox="1">
            <a:spLocks noGrp="1"/>
          </p:cNvSpPr>
          <p:nvPr>
            <p:ph type="title"/>
          </p:nvPr>
        </p:nvSpPr>
        <p:spPr>
          <a:xfrm>
            <a:off x="466725" y="1143939"/>
            <a:ext cx="8229600" cy="653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E7CCD6"/>
              </a:buClr>
              <a:buSzPts val="4400"/>
              <a:buFont typeface="Source Sans Pro"/>
              <a:buNone/>
            </a:pPr>
            <a:r>
              <a:rPr lang="en-US" sz="3200" b="0" i="0" u="none" dirty="0">
                <a:solidFill>
                  <a:srgbClr val="F37A87"/>
                </a:solidFill>
                <a:latin typeface="Source Sans Pro"/>
                <a:ea typeface="Source Sans Pro"/>
                <a:cs typeface="Source Sans Pro"/>
                <a:sym typeface="Source Sans Pro"/>
              </a:rPr>
              <a:t>In crisis, what we cannot see, we cannot save.</a:t>
            </a:r>
            <a:endParaRPr sz="3200" dirty="0">
              <a:solidFill>
                <a:srgbClr val="F37A87"/>
              </a:solidFill>
            </a:endParaRPr>
          </a:p>
        </p:txBody>
      </p:sp>
      <p:cxnSp>
        <p:nvCxnSpPr>
          <p:cNvPr id="171" name="Google Shape;171;p2"/>
          <p:cNvCxnSpPr/>
          <p:nvPr/>
        </p:nvCxnSpPr>
        <p:spPr>
          <a:xfrm>
            <a:off x="682625" y="2085975"/>
            <a:ext cx="0" cy="2307300"/>
          </a:xfrm>
          <a:prstGeom prst="straightConnector1">
            <a:avLst/>
          </a:prstGeom>
          <a:noFill/>
          <a:ln w="63500" cap="flat" cmpd="sng">
            <a:solidFill>
              <a:srgbClr val="E7CCD6"/>
            </a:solidFill>
            <a:prstDash val="solid"/>
            <a:miter lim="800000"/>
            <a:headEnd type="none" w="med" len="med"/>
            <a:tailEnd type="none" w="med" len="med"/>
          </a:ln>
        </p:spPr>
      </p:cxnSp>
      <p:pic>
        <p:nvPicPr>
          <p:cNvPr id="172" name="Google Shape;172;p2" descr="star design2"/>
          <p:cNvPicPr preferRelativeResize="0"/>
          <p:nvPr/>
        </p:nvPicPr>
        <p:blipFill rotWithShape="1">
          <a:blip r:embed="rId4">
            <a:alphaModFix/>
          </a:blip>
          <a:srcRect/>
          <a:stretch/>
        </p:blipFill>
        <p:spPr>
          <a:xfrm>
            <a:off x="7559000" y="3573219"/>
            <a:ext cx="3156346" cy="3155157"/>
          </a:xfrm>
          <a:prstGeom prst="rect">
            <a:avLst/>
          </a:prstGeom>
          <a:noFill/>
          <a:ln>
            <a:noFill/>
          </a:ln>
        </p:spPr>
      </p:pic>
      <p:pic>
        <p:nvPicPr>
          <p:cNvPr id="174" name="Google Shape;174;p2"/>
          <p:cNvPicPr preferRelativeResize="0"/>
          <p:nvPr/>
        </p:nvPicPr>
        <p:blipFill>
          <a:blip r:embed="rId5">
            <a:alphaModFix/>
          </a:blip>
          <a:stretch>
            <a:fillRect/>
          </a:stretch>
        </p:blipFill>
        <p:spPr>
          <a:xfrm>
            <a:off x="6616314" y="181700"/>
            <a:ext cx="2276462" cy="573900"/>
          </a:xfrm>
          <a:prstGeom prst="rect">
            <a:avLst/>
          </a:prstGeom>
          <a:noFill/>
          <a:ln>
            <a:noFill/>
          </a:ln>
        </p:spPr>
      </p:pic>
      <p:pic>
        <p:nvPicPr>
          <p:cNvPr id="5" name="Picture 4" descr="People sitting around a fire&#10;&#10;AI-generated content may be incorrect.">
            <a:extLst>
              <a:ext uri="{FF2B5EF4-FFF2-40B4-BE49-F238E27FC236}">
                <a16:creationId xmlns:a16="http://schemas.microsoft.com/office/drawing/2014/main" id="{7EF9772D-06EA-0F78-F33F-E0425E7751C5}"/>
              </a:ext>
            </a:extLst>
          </p:cNvPr>
          <p:cNvPicPr>
            <a:picLocks noChangeAspect="1"/>
          </p:cNvPicPr>
          <p:nvPr/>
        </p:nvPicPr>
        <p:blipFill>
          <a:blip r:embed="rId6"/>
          <a:stretch>
            <a:fillRect/>
          </a:stretch>
        </p:blipFill>
        <p:spPr>
          <a:xfrm>
            <a:off x="1590873" y="3246382"/>
            <a:ext cx="1748777" cy="1165851"/>
          </a:xfrm>
          <a:prstGeom prst="rect">
            <a:avLst/>
          </a:prstGeom>
        </p:spPr>
      </p:pic>
      <p:pic>
        <p:nvPicPr>
          <p:cNvPr id="9" name="Picture 8" descr="A group of children standing in a tent&#10;&#10;AI-generated content may be incorrect.">
            <a:extLst>
              <a:ext uri="{FF2B5EF4-FFF2-40B4-BE49-F238E27FC236}">
                <a16:creationId xmlns:a16="http://schemas.microsoft.com/office/drawing/2014/main" id="{D65B28B6-9C51-2845-73B6-CF1E04F3E1E9}"/>
              </a:ext>
            </a:extLst>
          </p:cNvPr>
          <p:cNvPicPr>
            <a:picLocks noChangeAspect="1"/>
          </p:cNvPicPr>
          <p:nvPr/>
        </p:nvPicPr>
        <p:blipFill>
          <a:blip r:embed="rId7"/>
          <a:stretch>
            <a:fillRect/>
          </a:stretch>
        </p:blipFill>
        <p:spPr>
          <a:xfrm>
            <a:off x="5308107" y="2010559"/>
            <a:ext cx="1748777" cy="1165851"/>
          </a:xfrm>
          <a:prstGeom prst="rect">
            <a:avLst/>
          </a:prstGeom>
        </p:spPr>
      </p:pic>
      <p:pic>
        <p:nvPicPr>
          <p:cNvPr id="11" name="Picture 10" descr="A group of children standing in a line&#10;&#10;AI-generated content may be incorrect.">
            <a:extLst>
              <a:ext uri="{FF2B5EF4-FFF2-40B4-BE49-F238E27FC236}">
                <a16:creationId xmlns:a16="http://schemas.microsoft.com/office/drawing/2014/main" id="{443E7379-C1D1-A2D4-7BE9-E9B3CAFD8DCE}"/>
              </a:ext>
            </a:extLst>
          </p:cNvPr>
          <p:cNvPicPr>
            <a:picLocks noChangeAspect="1"/>
          </p:cNvPicPr>
          <p:nvPr/>
        </p:nvPicPr>
        <p:blipFill>
          <a:blip r:embed="rId8"/>
          <a:stretch>
            <a:fillRect/>
          </a:stretch>
        </p:blipFill>
        <p:spPr>
          <a:xfrm>
            <a:off x="3449489" y="3245983"/>
            <a:ext cx="1748775" cy="1165850"/>
          </a:xfrm>
          <a:prstGeom prst="rect">
            <a:avLst/>
          </a:prstGeom>
        </p:spPr>
      </p:pic>
      <p:pic>
        <p:nvPicPr>
          <p:cNvPr id="13" name="Picture 12" descr="A group of children standing in front of a tent&#10;&#10;AI-generated content may be incorrect.">
            <a:extLst>
              <a:ext uri="{FF2B5EF4-FFF2-40B4-BE49-F238E27FC236}">
                <a16:creationId xmlns:a16="http://schemas.microsoft.com/office/drawing/2014/main" id="{339FCBD0-041C-5763-1B24-75FFCE61409A}"/>
              </a:ext>
            </a:extLst>
          </p:cNvPr>
          <p:cNvPicPr>
            <a:picLocks noChangeAspect="1"/>
          </p:cNvPicPr>
          <p:nvPr/>
        </p:nvPicPr>
        <p:blipFill>
          <a:blip r:embed="rId9"/>
          <a:stretch>
            <a:fillRect/>
          </a:stretch>
        </p:blipFill>
        <p:spPr>
          <a:xfrm>
            <a:off x="3449490" y="2010559"/>
            <a:ext cx="1748777" cy="1165851"/>
          </a:xfrm>
          <a:prstGeom prst="rect">
            <a:avLst/>
          </a:prstGeom>
        </p:spPr>
      </p:pic>
      <p:pic>
        <p:nvPicPr>
          <p:cNvPr id="15" name="Picture 14" descr="A child holding a book&#10;&#10;AI-generated content may be incorrect.">
            <a:extLst>
              <a:ext uri="{FF2B5EF4-FFF2-40B4-BE49-F238E27FC236}">
                <a16:creationId xmlns:a16="http://schemas.microsoft.com/office/drawing/2014/main" id="{2F656F4B-8BCD-5DB9-53F2-D459793E93F0}"/>
              </a:ext>
            </a:extLst>
          </p:cNvPr>
          <p:cNvPicPr>
            <a:picLocks noChangeAspect="1"/>
          </p:cNvPicPr>
          <p:nvPr/>
        </p:nvPicPr>
        <p:blipFill>
          <a:blip r:embed="rId10"/>
          <a:stretch>
            <a:fillRect/>
          </a:stretch>
        </p:blipFill>
        <p:spPr>
          <a:xfrm>
            <a:off x="1590873" y="2010559"/>
            <a:ext cx="1748777" cy="1165851"/>
          </a:xfrm>
          <a:prstGeom prst="rect">
            <a:avLst/>
          </a:prstGeom>
        </p:spPr>
      </p:pic>
      <p:sp>
        <p:nvSpPr>
          <p:cNvPr id="16" name="Google Shape;195;g101d5bc37dd_0_5">
            <a:extLst>
              <a:ext uri="{FF2B5EF4-FFF2-40B4-BE49-F238E27FC236}">
                <a16:creationId xmlns:a16="http://schemas.microsoft.com/office/drawing/2014/main" id="{84B66FE5-C5FB-391A-7632-6BBEAA1945A0}"/>
              </a:ext>
            </a:extLst>
          </p:cNvPr>
          <p:cNvSpPr txBox="1"/>
          <p:nvPr/>
        </p:nvSpPr>
        <p:spPr>
          <a:xfrm>
            <a:off x="1476005" y="4338931"/>
            <a:ext cx="4419466" cy="292357"/>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US" sz="700" i="1" dirty="0">
                <a:latin typeface="Source Sans Pro"/>
                <a:ea typeface="Source Sans Pro"/>
                <a:cs typeface="Source Sans Pro"/>
                <a:sym typeface="Source Sans Pro"/>
              </a:rPr>
              <a:t>Source: Saleh Darwich - Unsplash.com</a:t>
            </a:r>
            <a:endParaRPr sz="700" i="1" dirty="0">
              <a:solidFill>
                <a:srgbClr val="000000"/>
              </a:solidFill>
              <a:latin typeface="Source Sans Pro"/>
              <a:ea typeface="Source Sans Pro"/>
              <a:cs typeface="Source Sans Pro"/>
              <a:sym typeface="Source Sans Pro"/>
            </a:endParaRPr>
          </a:p>
        </p:txBody>
      </p:sp>
      <p:pic>
        <p:nvPicPr>
          <p:cNvPr id="19" name="Graphic 18">
            <a:extLst>
              <a:ext uri="{FF2B5EF4-FFF2-40B4-BE49-F238E27FC236}">
                <a16:creationId xmlns:a16="http://schemas.microsoft.com/office/drawing/2014/main" id="{128282C2-C655-05EC-A84B-11CB7ED61243}"/>
              </a:ext>
            </a:extLst>
          </p:cNvPr>
          <p:cNvPicPr>
            <a:picLocks noChangeAspect="1"/>
          </p:cNvPicPr>
          <p:nvPr/>
        </p:nvPicPr>
        <p:blipFill>
          <a:blip r:embed="rId11">
            <a:extLst>
              <a:ext uri="{96DAC541-7B7A-43D3-8B79-37D633B846F1}">
                <asvg:svgBlip xmlns:asvg="http://schemas.microsoft.com/office/drawing/2016/SVG/main" r:embed="rId12"/>
              </a:ext>
              <a:ext uri="{837473B0-CC2E-450A-ABE3-18F120FF3D39}">
                <a1611:picAttrSrcUrl xmlns:a1611="http://schemas.microsoft.com/office/drawing/2016/11/main" r:id="rId13"/>
              </a:ext>
            </a:extLst>
          </a:blip>
          <a:stretch>
            <a:fillRect/>
          </a:stretch>
        </p:blipFill>
        <p:spPr>
          <a:xfrm rot="19046226" flipH="1">
            <a:off x="6984333" y="3276134"/>
            <a:ext cx="771760" cy="476104"/>
          </a:xfrm>
          <a:prstGeom prst="rect">
            <a:avLst/>
          </a:prstGeom>
        </p:spPr>
      </p:pic>
      <p:sp>
        <p:nvSpPr>
          <p:cNvPr id="21" name="TextBox 20">
            <a:extLst>
              <a:ext uri="{FF2B5EF4-FFF2-40B4-BE49-F238E27FC236}">
                <a16:creationId xmlns:a16="http://schemas.microsoft.com/office/drawing/2014/main" id="{10463581-23D5-85E6-894F-175AA3A5507E}"/>
              </a:ext>
            </a:extLst>
          </p:cNvPr>
          <p:cNvSpPr txBox="1"/>
          <p:nvPr/>
        </p:nvSpPr>
        <p:spPr>
          <a:xfrm rot="20914878">
            <a:off x="7166363" y="2497778"/>
            <a:ext cx="2590024" cy="577081"/>
          </a:xfrm>
          <a:prstGeom prst="rect">
            <a:avLst/>
          </a:prstGeom>
          <a:noFill/>
        </p:spPr>
        <p:txBody>
          <a:bodyPr wrap="square">
            <a:spAutoFit/>
          </a:bodyPr>
          <a:lstStyle/>
          <a:p>
            <a:pPr>
              <a:defRPr sz="1400"/>
            </a:pPr>
            <a:r>
              <a:rPr lang="en-US" sz="1050" dirty="0">
                <a:latin typeface="Dreaming Outloud Script Pro" panose="020F0502020204030204" pitchFamily="66" charset="0"/>
                <a:ea typeface="Source Sans Pro" panose="020B0503030403020204" pitchFamily="34" charset="0"/>
                <a:cs typeface="Dreaming Outloud Script Pro" panose="020F0502020204030204" pitchFamily="66" charset="0"/>
              </a:rPr>
              <a:t>developmental delays, </a:t>
            </a:r>
          </a:p>
          <a:p>
            <a:pPr>
              <a:defRPr sz="1400"/>
            </a:pPr>
            <a:r>
              <a:rPr lang="en-US" sz="1050" dirty="0">
                <a:latin typeface="Dreaming Outloud Script Pro" panose="020F0502020204030204" pitchFamily="66" charset="0"/>
                <a:ea typeface="Source Sans Pro" panose="020B0503030403020204" pitchFamily="34" charset="0"/>
                <a:cs typeface="Dreaming Outloud Script Pro" panose="020F0502020204030204" pitchFamily="66" charset="0"/>
              </a:rPr>
              <a:t>trauma, </a:t>
            </a:r>
          </a:p>
          <a:p>
            <a:pPr>
              <a:defRPr sz="1400"/>
            </a:pPr>
            <a:r>
              <a:rPr lang="en-US" sz="1050" dirty="0">
                <a:latin typeface="Dreaming Outloud Script Pro" panose="020F0502020204030204" pitchFamily="66" charset="0"/>
                <a:ea typeface="Source Sans Pro" panose="020B0503030403020204" pitchFamily="34" charset="0"/>
                <a:cs typeface="Dreaming Outloud Script Pro" panose="020F0502020204030204" pitchFamily="66" charset="0"/>
              </a:rPr>
              <a:t>hunger goes undocumented</a:t>
            </a:r>
          </a:p>
        </p:txBody>
      </p:sp>
      <p:pic>
        <p:nvPicPr>
          <p:cNvPr id="7" name="Picture 6" descr="A child eating food outside&#10;&#10;AI-generated content may be incorrect.">
            <a:extLst>
              <a:ext uri="{FF2B5EF4-FFF2-40B4-BE49-F238E27FC236}">
                <a16:creationId xmlns:a16="http://schemas.microsoft.com/office/drawing/2014/main" id="{96946775-1584-9624-930A-CD88877686B2}"/>
              </a:ext>
            </a:extLst>
          </p:cNvPr>
          <p:cNvPicPr>
            <a:picLocks noChangeAspect="1"/>
          </p:cNvPicPr>
          <p:nvPr/>
        </p:nvPicPr>
        <p:blipFill>
          <a:blip r:embed="rId14"/>
          <a:stretch>
            <a:fillRect/>
          </a:stretch>
        </p:blipFill>
        <p:spPr>
          <a:xfrm>
            <a:off x="5308103" y="3245984"/>
            <a:ext cx="1748775" cy="1165850"/>
          </a:xfrm>
          <a:prstGeom prst="rect">
            <a:avLst/>
          </a:prstGeom>
        </p:spPr>
      </p:pic>
      <p:sp>
        <p:nvSpPr>
          <p:cNvPr id="2" name="TextBox 1">
            <a:extLst>
              <a:ext uri="{FF2B5EF4-FFF2-40B4-BE49-F238E27FC236}">
                <a16:creationId xmlns:a16="http://schemas.microsoft.com/office/drawing/2014/main" id="{2FB61BAD-141E-C6E7-064F-64C68934D109}"/>
              </a:ext>
            </a:extLst>
          </p:cNvPr>
          <p:cNvSpPr txBox="1"/>
          <p:nvPr/>
        </p:nvSpPr>
        <p:spPr>
          <a:xfrm>
            <a:off x="9528" y="4546540"/>
            <a:ext cx="8979923" cy="492443"/>
          </a:xfrm>
          <a:prstGeom prst="rect">
            <a:avLst/>
          </a:prstGeom>
          <a:noFill/>
        </p:spPr>
        <p:txBody>
          <a:bodyPr wrap="square">
            <a:spAutoFit/>
          </a:bodyPr>
          <a:lstStyle/>
          <a:p>
            <a:pPr>
              <a:defRPr sz="1400"/>
            </a:pPr>
            <a:r>
              <a:rPr lang="en-GB" sz="1300" b="0" i="0" u="none" strike="noStrike" cap="none" dirty="0">
                <a:solidFill>
                  <a:srgbClr val="000000"/>
                </a:solidFill>
                <a:effectLst/>
                <a:latin typeface="Arial"/>
                <a:ea typeface="Arial"/>
                <a:cs typeface="Arial"/>
                <a:sym typeface="Arial"/>
              </a:rPr>
              <a:t>During Lebanon’s multidimensional crisis, the youngest and most vulnerable, especially those in refugee camps and informal settlements, are systematically excluded from research and policy due to data collection barriers</a:t>
            </a:r>
            <a:endParaRPr lang="en-US" sz="1300" dirty="0">
              <a:latin typeface="Aptos" panose="020B0004020202020204" pitchFamily="34" charset="0"/>
              <a:ea typeface="Source Sans Pro" panose="020B0503030403020204" pitchFamily="34" charset="0"/>
              <a:cs typeface="Dreaming Outloud Script Pro" panose="020F0502020204030204" pitchFamily="66"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1">
          <a:extLst>
            <a:ext uri="{FF2B5EF4-FFF2-40B4-BE49-F238E27FC236}">
              <a16:creationId xmlns:a16="http://schemas.microsoft.com/office/drawing/2014/main" id="{B17A94D5-7277-B038-ED6C-64136B51A418}"/>
            </a:ext>
          </a:extLst>
        </p:cNvPr>
        <p:cNvGrpSpPr/>
        <p:nvPr/>
      </p:nvGrpSpPr>
      <p:grpSpPr>
        <a:xfrm>
          <a:off x="0" y="0"/>
          <a:ext cx="0" cy="0"/>
          <a:chOff x="0" y="0"/>
          <a:chExt cx="0" cy="0"/>
        </a:xfrm>
      </p:grpSpPr>
      <p:sp>
        <p:nvSpPr>
          <p:cNvPr id="262" name="Google Shape;262;g101d5bc37dd_0_62">
            <a:extLst>
              <a:ext uri="{FF2B5EF4-FFF2-40B4-BE49-F238E27FC236}">
                <a16:creationId xmlns:a16="http://schemas.microsoft.com/office/drawing/2014/main" id="{C0213C45-D165-2C8B-F0C5-6856058262C9}"/>
              </a:ext>
            </a:extLst>
          </p:cNvPr>
          <p:cNvSpPr txBox="1"/>
          <p:nvPr/>
        </p:nvSpPr>
        <p:spPr>
          <a:xfrm>
            <a:off x="8926" y="1710725"/>
            <a:ext cx="9134700" cy="3432900"/>
          </a:xfrm>
          <a:prstGeom prst="rect">
            <a:avLst/>
          </a:prstGeom>
          <a:solidFill>
            <a:srgbClr val="65C0B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263" name="Google Shape;263;g101d5bc37dd_0_62" descr="star design2">
            <a:extLst>
              <a:ext uri="{FF2B5EF4-FFF2-40B4-BE49-F238E27FC236}">
                <a16:creationId xmlns:a16="http://schemas.microsoft.com/office/drawing/2014/main" id="{CE70F185-645C-D9E1-3767-B11FC875F7D6}"/>
              </a:ext>
            </a:extLst>
          </p:cNvPr>
          <p:cNvPicPr preferRelativeResize="0"/>
          <p:nvPr/>
        </p:nvPicPr>
        <p:blipFill rotWithShape="1">
          <a:blip r:embed="rId3">
            <a:alphaModFix/>
          </a:blip>
          <a:srcRect/>
          <a:stretch/>
        </p:blipFill>
        <p:spPr>
          <a:xfrm>
            <a:off x="7565400" y="3598069"/>
            <a:ext cx="3156348" cy="3155157"/>
          </a:xfrm>
          <a:prstGeom prst="rect">
            <a:avLst/>
          </a:prstGeom>
          <a:noFill/>
          <a:ln>
            <a:noFill/>
          </a:ln>
        </p:spPr>
      </p:pic>
      <p:cxnSp>
        <p:nvCxnSpPr>
          <p:cNvPr id="266" name="Google Shape;266;g101d5bc37dd_0_62">
            <a:extLst>
              <a:ext uri="{FF2B5EF4-FFF2-40B4-BE49-F238E27FC236}">
                <a16:creationId xmlns:a16="http://schemas.microsoft.com/office/drawing/2014/main" id="{51C2B2A5-5B95-301D-7381-1C0730B21E52}"/>
              </a:ext>
            </a:extLst>
          </p:cNvPr>
          <p:cNvCxnSpPr/>
          <p:nvPr/>
        </p:nvCxnSpPr>
        <p:spPr>
          <a:xfrm rot="10800000">
            <a:off x="8900" y="1710763"/>
            <a:ext cx="9144000" cy="20400"/>
          </a:xfrm>
          <a:prstGeom prst="straightConnector1">
            <a:avLst/>
          </a:prstGeom>
          <a:noFill/>
          <a:ln w="63500" cap="flat" cmpd="sng">
            <a:solidFill>
              <a:srgbClr val="E7CCD6"/>
            </a:solidFill>
            <a:prstDash val="solid"/>
            <a:miter lim="800000"/>
            <a:headEnd type="none" w="sm" len="sm"/>
            <a:tailEnd type="none" w="sm" len="sm"/>
          </a:ln>
        </p:spPr>
      </p:cxnSp>
      <p:pic>
        <p:nvPicPr>
          <p:cNvPr id="267" name="Google Shape;267;g101d5bc37dd_0_62">
            <a:extLst>
              <a:ext uri="{FF2B5EF4-FFF2-40B4-BE49-F238E27FC236}">
                <a16:creationId xmlns:a16="http://schemas.microsoft.com/office/drawing/2014/main" id="{640A8C70-C05E-8944-A17F-33F74351E2F9}"/>
              </a:ext>
            </a:extLst>
          </p:cNvPr>
          <p:cNvPicPr preferRelativeResize="0"/>
          <p:nvPr/>
        </p:nvPicPr>
        <p:blipFill>
          <a:blip r:embed="rId4">
            <a:alphaModFix/>
          </a:blip>
          <a:stretch>
            <a:fillRect/>
          </a:stretch>
        </p:blipFill>
        <p:spPr>
          <a:xfrm>
            <a:off x="6616314" y="181700"/>
            <a:ext cx="2276462" cy="573900"/>
          </a:xfrm>
          <a:prstGeom prst="rect">
            <a:avLst/>
          </a:prstGeom>
          <a:noFill/>
          <a:ln>
            <a:noFill/>
          </a:ln>
        </p:spPr>
      </p:pic>
      <p:sp>
        <p:nvSpPr>
          <p:cNvPr id="264" name="Google Shape;264;g101d5bc37dd_0_62">
            <a:extLst>
              <a:ext uri="{FF2B5EF4-FFF2-40B4-BE49-F238E27FC236}">
                <a16:creationId xmlns:a16="http://schemas.microsoft.com/office/drawing/2014/main" id="{2849D900-5A69-F3C4-FA4D-0C0A6AB09FC6}"/>
              </a:ext>
            </a:extLst>
          </p:cNvPr>
          <p:cNvSpPr txBox="1"/>
          <p:nvPr/>
        </p:nvSpPr>
        <p:spPr>
          <a:xfrm>
            <a:off x="329283" y="2277370"/>
            <a:ext cx="7804064" cy="653700"/>
          </a:xfrm>
          <a:prstGeom prst="rect">
            <a:avLst/>
          </a:prstGeom>
          <a:noFill/>
          <a:ln>
            <a:noFill/>
          </a:ln>
        </p:spPr>
        <p:txBody>
          <a:bodyPr spcFirstLastPara="1" wrap="square" lIns="91425" tIns="45700" rIns="91425" bIns="45700" anchor="ctr" anchorCtr="0">
            <a:noAutofit/>
          </a:bodyPr>
          <a:lstStyle/>
          <a:p>
            <a:pPr marL="0" lvl="0" indent="0" rtl="0">
              <a:lnSpc>
                <a:spcPts val="125"/>
              </a:lnSpc>
              <a:spcBef>
                <a:spcPts val="0"/>
              </a:spcBef>
              <a:spcAft>
                <a:spcPts val="0"/>
              </a:spcAft>
              <a:buNone/>
            </a:pPr>
            <a:r>
              <a:rPr lang="en-US" sz="4000" dirty="0">
                <a:solidFill>
                  <a:srgbClr val="F37A87"/>
                </a:solidFill>
                <a:latin typeface="Source Sans Pro"/>
                <a:ea typeface="Source Sans Pro"/>
                <a:cs typeface="Source Sans Pro"/>
                <a:sym typeface="Source Sans Pro"/>
              </a:rPr>
              <a:t>In crisis contexts, </a:t>
            </a:r>
          </a:p>
          <a:p>
            <a:pPr marL="0" lvl="0" indent="0" rtl="0">
              <a:spcBef>
                <a:spcPts val="0"/>
              </a:spcBef>
              <a:spcAft>
                <a:spcPts val="0"/>
              </a:spcAft>
              <a:buNone/>
            </a:pPr>
            <a:r>
              <a:rPr lang="en-US" sz="4000" dirty="0">
                <a:solidFill>
                  <a:schemeClr val="bg1"/>
                </a:solidFill>
                <a:latin typeface="Source Sans Pro"/>
                <a:ea typeface="Source Sans Pro"/>
                <a:cs typeface="Source Sans Pro"/>
                <a:sym typeface="Source Sans Pro"/>
              </a:rPr>
              <a:t>digital gaps are research gaps, and research gaps become policy blind spots.</a:t>
            </a:r>
            <a:endParaRPr sz="4000" dirty="0">
              <a:solidFill>
                <a:schemeClr val="bg1"/>
              </a:solidFill>
            </a:endParaRPr>
          </a:p>
        </p:txBody>
      </p:sp>
      <p:sp>
        <p:nvSpPr>
          <p:cNvPr id="2" name="TextBox 1">
            <a:extLst>
              <a:ext uri="{FF2B5EF4-FFF2-40B4-BE49-F238E27FC236}">
                <a16:creationId xmlns:a16="http://schemas.microsoft.com/office/drawing/2014/main" id="{2210A36E-1CE1-6C0C-56EA-F756CF711C44}"/>
              </a:ext>
            </a:extLst>
          </p:cNvPr>
          <p:cNvSpPr txBox="1"/>
          <p:nvPr/>
        </p:nvSpPr>
        <p:spPr>
          <a:xfrm>
            <a:off x="8900" y="4416424"/>
            <a:ext cx="8979923" cy="523220"/>
          </a:xfrm>
          <a:prstGeom prst="rect">
            <a:avLst/>
          </a:prstGeom>
          <a:noFill/>
        </p:spPr>
        <p:txBody>
          <a:bodyPr wrap="square">
            <a:spAutoFit/>
          </a:bodyPr>
          <a:lstStyle/>
          <a:p>
            <a:r>
              <a:rPr lang="en-GB" sz="1400" b="0" i="0" u="none" strike="noStrike" cap="none" dirty="0">
                <a:solidFill>
                  <a:srgbClr val="000000"/>
                </a:solidFill>
                <a:effectLst/>
                <a:latin typeface="Arial"/>
                <a:ea typeface="Arial"/>
                <a:cs typeface="Arial"/>
                <a:sym typeface="Arial"/>
              </a:rPr>
              <a:t>Without overcoming digital barriers, we cannot close the gap between research and policy in the Arab region, and underserved children remain unseen.</a:t>
            </a:r>
          </a:p>
        </p:txBody>
      </p:sp>
      <p:sp>
        <p:nvSpPr>
          <p:cNvPr id="3" name="TextBox 2">
            <a:extLst>
              <a:ext uri="{FF2B5EF4-FFF2-40B4-BE49-F238E27FC236}">
                <a16:creationId xmlns:a16="http://schemas.microsoft.com/office/drawing/2014/main" id="{D42FAD09-9A48-6129-4C69-F21E93BA845C}"/>
              </a:ext>
            </a:extLst>
          </p:cNvPr>
          <p:cNvSpPr txBox="1"/>
          <p:nvPr/>
        </p:nvSpPr>
        <p:spPr>
          <a:xfrm>
            <a:off x="8900" y="3987810"/>
            <a:ext cx="8979923" cy="307777"/>
          </a:xfrm>
          <a:prstGeom prst="rect">
            <a:avLst/>
          </a:prstGeom>
          <a:noFill/>
        </p:spPr>
        <p:txBody>
          <a:bodyPr wrap="square">
            <a:spAutoFit/>
          </a:bodyPr>
          <a:lstStyle/>
          <a:p>
            <a:r>
              <a:rPr lang="en-GB" sz="1400" b="0" i="0" u="none" strike="noStrike" cap="none" dirty="0">
                <a:solidFill>
                  <a:srgbClr val="000000"/>
                </a:solidFill>
                <a:effectLst/>
                <a:latin typeface="Arial"/>
                <a:ea typeface="Arial"/>
                <a:cs typeface="Arial"/>
                <a:sym typeface="Arial"/>
              </a:rPr>
              <a:t>This is the core challenge of </a:t>
            </a:r>
            <a:r>
              <a:rPr lang="en-GB" sz="1400" b="0" i="0" u="sng" strike="noStrike" cap="none" dirty="0">
                <a:solidFill>
                  <a:srgbClr val="000000"/>
                </a:solidFill>
                <a:effectLst/>
                <a:latin typeface="Arial"/>
                <a:ea typeface="Arial"/>
                <a:cs typeface="Arial"/>
                <a:sym typeface="Arial"/>
              </a:rPr>
              <a:t>evidence invisibility</a:t>
            </a:r>
            <a:r>
              <a:rPr lang="en-GB" sz="1400" b="0" i="0" u="none" strike="noStrike" cap="none" dirty="0">
                <a:solidFill>
                  <a:srgbClr val="000000"/>
                </a:solidFill>
                <a:effectLst/>
                <a:latin typeface="Arial"/>
                <a:ea typeface="Arial"/>
                <a:cs typeface="Arial"/>
                <a:sym typeface="Arial"/>
              </a:rPr>
              <a:t> in ECD crisis research.</a:t>
            </a:r>
          </a:p>
        </p:txBody>
      </p:sp>
    </p:spTree>
    <p:extLst>
      <p:ext uri="{BB962C8B-B14F-4D97-AF65-F5344CB8AC3E}">
        <p14:creationId xmlns:p14="http://schemas.microsoft.com/office/powerpoint/2010/main" val="2293535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
          <p:cNvSpPr txBox="1"/>
          <p:nvPr/>
        </p:nvSpPr>
        <p:spPr>
          <a:xfrm>
            <a:off x="0" y="2118113"/>
            <a:ext cx="9144000" cy="3025500"/>
          </a:xfrm>
          <a:prstGeom prst="rect">
            <a:avLst/>
          </a:prstGeom>
          <a:solidFill>
            <a:srgbClr val="65C0B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80" name="Google Shape;180;p3"/>
          <p:cNvSpPr txBox="1">
            <a:spLocks noGrp="1"/>
          </p:cNvSpPr>
          <p:nvPr>
            <p:ph type="title"/>
          </p:nvPr>
        </p:nvSpPr>
        <p:spPr>
          <a:xfrm>
            <a:off x="457200" y="1455699"/>
            <a:ext cx="8229600" cy="653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4400"/>
              <a:buFont typeface="Source Sans Pro"/>
              <a:buNone/>
            </a:pPr>
            <a:r>
              <a:rPr lang="en-US" sz="3200" b="0" i="0" u="none" dirty="0">
                <a:solidFill>
                  <a:srgbClr val="F37A87"/>
                </a:solidFill>
                <a:latin typeface="Source Sans Pro"/>
                <a:ea typeface="Source Sans Pro"/>
                <a:cs typeface="Source Sans Pro"/>
                <a:sym typeface="Source Sans Pro"/>
              </a:rPr>
              <a:t>Why Digital ECD Research in Crises is Different</a:t>
            </a:r>
            <a:endParaRPr sz="3200" dirty="0">
              <a:solidFill>
                <a:srgbClr val="F37A87"/>
              </a:solidFill>
            </a:endParaRPr>
          </a:p>
        </p:txBody>
      </p:sp>
      <p:sp>
        <p:nvSpPr>
          <p:cNvPr id="181" name="Google Shape;181;p3"/>
          <p:cNvSpPr txBox="1">
            <a:spLocks noGrp="1"/>
          </p:cNvSpPr>
          <p:nvPr>
            <p:ph type="body" idx="1"/>
          </p:nvPr>
        </p:nvSpPr>
        <p:spPr>
          <a:xfrm>
            <a:off x="739775" y="2296706"/>
            <a:ext cx="7392900" cy="2075100"/>
          </a:xfrm>
          <a:prstGeom prst="rect">
            <a:avLst/>
          </a:prstGeom>
          <a:noFill/>
          <a:ln>
            <a:noFill/>
          </a:ln>
        </p:spPr>
        <p:txBody>
          <a:bodyPr spcFirstLastPara="1" wrap="square" lIns="91425" tIns="45700" rIns="91425" bIns="45700" anchor="t" anchorCtr="0">
            <a:noAutofit/>
          </a:bodyPr>
          <a:lstStyle/>
          <a:p>
            <a:pPr marL="342900">
              <a:lnSpc>
                <a:spcPct val="150000"/>
              </a:lnSpc>
              <a:spcBef>
                <a:spcPts val="0"/>
              </a:spcBef>
              <a:buClr>
                <a:schemeClr val="lt1"/>
              </a:buClr>
              <a:buSzPts val="1600"/>
              <a:buFont typeface="+mj-lt"/>
              <a:buAutoNum type="arabicPeriod"/>
            </a:pPr>
            <a:r>
              <a:rPr lang="en-US" sz="1800" b="1" i="0" u="none" dirty="0">
                <a:solidFill>
                  <a:schemeClr val="lt1"/>
                </a:solidFill>
                <a:latin typeface="Source Sans Pro"/>
                <a:ea typeface="Source Sans Pro"/>
                <a:cs typeface="Source Sans Pro"/>
                <a:sym typeface="Source Sans Pro"/>
              </a:rPr>
              <a:t>Volatile Access: </a:t>
            </a:r>
            <a:r>
              <a:rPr lang="en-US" sz="1800" b="0" i="0" u="none" dirty="0">
                <a:solidFill>
                  <a:schemeClr val="lt1"/>
                </a:solidFill>
                <a:latin typeface="Source Sans Pro"/>
                <a:ea typeface="Source Sans Pro"/>
                <a:cs typeface="Source Sans Pro"/>
                <a:sym typeface="Source Sans Pro"/>
              </a:rPr>
              <a:t>unstable electricity, costly data (UNICEF, 2023).</a:t>
            </a:r>
          </a:p>
          <a:p>
            <a:pPr marL="342900">
              <a:lnSpc>
                <a:spcPct val="150000"/>
              </a:lnSpc>
              <a:spcBef>
                <a:spcPts val="0"/>
              </a:spcBef>
              <a:buClr>
                <a:schemeClr val="lt1"/>
              </a:buClr>
              <a:buSzPts val="1600"/>
              <a:buFont typeface="+mj-lt"/>
              <a:buAutoNum type="arabicPeriod"/>
            </a:pPr>
            <a:r>
              <a:rPr lang="en-US" sz="1800" b="1" i="0" u="none" dirty="0">
                <a:solidFill>
                  <a:schemeClr val="lt1"/>
                </a:solidFill>
                <a:latin typeface="Source Sans Pro"/>
                <a:ea typeface="Source Sans Pro"/>
                <a:cs typeface="Source Sans Pro"/>
                <a:sym typeface="Source Sans Pro"/>
              </a:rPr>
              <a:t>Ecology of Stress: </a:t>
            </a:r>
            <a:r>
              <a:rPr lang="en-US" sz="1800" b="0" i="0" u="none" dirty="0">
                <a:solidFill>
                  <a:schemeClr val="lt1"/>
                </a:solidFill>
                <a:latin typeface="Source Sans Pro"/>
                <a:ea typeface="Source Sans Pro"/>
                <a:cs typeface="Source Sans Pro"/>
                <a:sym typeface="Source Sans Pro"/>
              </a:rPr>
              <a:t>displacement, caregiver burden (Brookings, 2023).</a:t>
            </a:r>
          </a:p>
          <a:p>
            <a:pPr marL="342900">
              <a:lnSpc>
                <a:spcPct val="150000"/>
              </a:lnSpc>
              <a:spcBef>
                <a:spcPts val="0"/>
              </a:spcBef>
              <a:buClr>
                <a:schemeClr val="lt1"/>
              </a:buClr>
              <a:buSzPts val="1600"/>
              <a:buFont typeface="+mj-lt"/>
              <a:buAutoNum type="arabicPeriod"/>
            </a:pPr>
            <a:r>
              <a:rPr lang="en-US" sz="1800" b="1" i="0" u="none" dirty="0">
                <a:solidFill>
                  <a:schemeClr val="lt1"/>
                </a:solidFill>
                <a:latin typeface="Source Sans Pro"/>
                <a:ea typeface="Source Sans Pro"/>
                <a:cs typeface="Source Sans Pro"/>
                <a:sym typeface="Source Sans Pro"/>
              </a:rPr>
              <a:t>Ethics at the Edge: </a:t>
            </a:r>
            <a:r>
              <a:rPr lang="en-US" sz="1800" b="0" i="0" u="none" dirty="0">
                <a:solidFill>
                  <a:schemeClr val="lt1"/>
                </a:solidFill>
                <a:latin typeface="Source Sans Pro"/>
                <a:ea typeface="Source Sans Pro"/>
                <a:cs typeface="Source Sans Pro"/>
                <a:sym typeface="Source Sans Pro"/>
              </a:rPr>
              <a:t>higher safeguarding risks (UNCRC GC25, 2021).</a:t>
            </a:r>
          </a:p>
          <a:p>
            <a:pPr marL="342900">
              <a:lnSpc>
                <a:spcPct val="150000"/>
              </a:lnSpc>
              <a:spcBef>
                <a:spcPts val="0"/>
              </a:spcBef>
              <a:buClr>
                <a:schemeClr val="lt1"/>
              </a:buClr>
              <a:buSzPts val="1600"/>
              <a:buFont typeface="+mj-lt"/>
              <a:buAutoNum type="arabicPeriod"/>
            </a:pPr>
            <a:r>
              <a:rPr lang="en-US" sz="1800" b="1" i="0" u="none" dirty="0">
                <a:solidFill>
                  <a:schemeClr val="lt1"/>
                </a:solidFill>
                <a:latin typeface="Source Sans Pro"/>
                <a:ea typeface="Source Sans Pro"/>
                <a:cs typeface="Source Sans Pro"/>
                <a:sym typeface="Source Sans Pro"/>
              </a:rPr>
              <a:t>System Fragmentation: </a:t>
            </a:r>
            <a:r>
              <a:rPr lang="en-US" sz="1800" b="0" i="0" u="none" dirty="0">
                <a:solidFill>
                  <a:schemeClr val="lt1"/>
                </a:solidFill>
                <a:latin typeface="Source Sans Pro"/>
                <a:ea typeface="Source Sans Pro"/>
                <a:cs typeface="Source Sans Pro"/>
                <a:sym typeface="Source Sans Pro"/>
              </a:rPr>
              <a:t>incompatible data standards (ESCWA, 2024).</a:t>
            </a:r>
          </a:p>
        </p:txBody>
      </p:sp>
      <p:cxnSp>
        <p:nvCxnSpPr>
          <p:cNvPr id="182" name="Google Shape;182;p3"/>
          <p:cNvCxnSpPr/>
          <p:nvPr/>
        </p:nvCxnSpPr>
        <p:spPr>
          <a:xfrm>
            <a:off x="682625" y="2379150"/>
            <a:ext cx="0" cy="2014200"/>
          </a:xfrm>
          <a:prstGeom prst="straightConnector1">
            <a:avLst/>
          </a:prstGeom>
          <a:noFill/>
          <a:ln w="63500" cap="flat" cmpd="sng">
            <a:solidFill>
              <a:srgbClr val="E7CCD6"/>
            </a:solidFill>
            <a:prstDash val="solid"/>
            <a:miter lim="800000"/>
            <a:headEnd type="none" w="med" len="med"/>
            <a:tailEnd type="none" w="med" len="med"/>
          </a:ln>
        </p:spPr>
      </p:cxnSp>
      <p:pic>
        <p:nvPicPr>
          <p:cNvPr id="183" name="Google Shape;183;p3" descr="star design2"/>
          <p:cNvPicPr preferRelativeResize="0"/>
          <p:nvPr/>
        </p:nvPicPr>
        <p:blipFill rotWithShape="1">
          <a:blip r:embed="rId3">
            <a:alphaModFix/>
          </a:blip>
          <a:srcRect/>
          <a:stretch/>
        </p:blipFill>
        <p:spPr>
          <a:xfrm>
            <a:off x="7527700" y="3609294"/>
            <a:ext cx="3156346" cy="3155157"/>
          </a:xfrm>
          <a:prstGeom prst="rect">
            <a:avLst/>
          </a:prstGeom>
          <a:noFill/>
          <a:ln>
            <a:noFill/>
          </a:ln>
        </p:spPr>
      </p:pic>
      <p:pic>
        <p:nvPicPr>
          <p:cNvPr id="184" name="Google Shape;184;p3"/>
          <p:cNvPicPr preferRelativeResize="0"/>
          <p:nvPr/>
        </p:nvPicPr>
        <p:blipFill>
          <a:blip r:embed="rId4">
            <a:alphaModFix/>
          </a:blip>
          <a:stretch>
            <a:fillRect/>
          </a:stretch>
        </p:blipFill>
        <p:spPr>
          <a:xfrm>
            <a:off x="6616314" y="181700"/>
            <a:ext cx="2276462" cy="5739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g101d5bc37dd_0_134"/>
          <p:cNvPicPr preferRelativeResize="0"/>
          <p:nvPr/>
        </p:nvPicPr>
        <p:blipFill>
          <a:blip r:embed="rId3">
            <a:alphaModFix/>
          </a:blip>
          <a:stretch>
            <a:fillRect/>
          </a:stretch>
        </p:blipFill>
        <p:spPr>
          <a:xfrm>
            <a:off x="7863718" y="1760876"/>
            <a:ext cx="1364174" cy="2071313"/>
          </a:xfrm>
          <a:prstGeom prst="rect">
            <a:avLst/>
          </a:prstGeom>
          <a:noFill/>
          <a:ln>
            <a:noFill/>
          </a:ln>
        </p:spPr>
      </p:pic>
      <p:sp>
        <p:nvSpPr>
          <p:cNvPr id="216" name="Google Shape;216;g101d5bc37dd_0_134"/>
          <p:cNvSpPr txBox="1">
            <a:spLocks noGrp="1"/>
          </p:cNvSpPr>
          <p:nvPr>
            <p:ph type="title"/>
          </p:nvPr>
        </p:nvSpPr>
        <p:spPr>
          <a:xfrm>
            <a:off x="466725" y="1168003"/>
            <a:ext cx="8229600" cy="653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E7CCD6"/>
              </a:buClr>
              <a:buSzPts val="4400"/>
              <a:buFont typeface="Source Sans Pro"/>
              <a:buNone/>
            </a:pPr>
            <a:r>
              <a:rPr lang="en-US" sz="3200" b="0" i="0" u="none" dirty="0">
                <a:solidFill>
                  <a:srgbClr val="F37A87"/>
                </a:solidFill>
                <a:latin typeface="Source Sans Pro"/>
                <a:ea typeface="Source Sans Pro"/>
                <a:cs typeface="Source Sans Pro"/>
                <a:sym typeface="Source Sans Pro"/>
              </a:rPr>
              <a:t>Access Gaps Leave Millions of Children Invisible </a:t>
            </a:r>
            <a:endParaRPr sz="3200" dirty="0">
              <a:solidFill>
                <a:srgbClr val="F37A87"/>
              </a:solidFill>
            </a:endParaRPr>
          </a:p>
        </p:txBody>
      </p:sp>
      <p:pic>
        <p:nvPicPr>
          <p:cNvPr id="217" name="Google Shape;217;g101d5bc37dd_0_134"/>
          <p:cNvPicPr preferRelativeResize="0"/>
          <p:nvPr/>
        </p:nvPicPr>
        <p:blipFill>
          <a:blip r:embed="rId4">
            <a:alphaModFix/>
          </a:blip>
          <a:stretch>
            <a:fillRect/>
          </a:stretch>
        </p:blipFill>
        <p:spPr>
          <a:xfrm>
            <a:off x="6616314" y="181700"/>
            <a:ext cx="2276462" cy="573900"/>
          </a:xfrm>
          <a:prstGeom prst="rect">
            <a:avLst/>
          </a:prstGeom>
          <a:noFill/>
          <a:ln>
            <a:noFill/>
          </a:ln>
        </p:spPr>
      </p:pic>
      <p:graphicFrame>
        <p:nvGraphicFramePr>
          <p:cNvPr id="2" name="Table 1">
            <a:extLst>
              <a:ext uri="{FF2B5EF4-FFF2-40B4-BE49-F238E27FC236}">
                <a16:creationId xmlns:a16="http://schemas.microsoft.com/office/drawing/2014/main" id="{F2D34BE0-23FD-EEB7-0E61-533A6A7185F0}"/>
              </a:ext>
            </a:extLst>
          </p:cNvPr>
          <p:cNvGraphicFramePr>
            <a:graphicFrameLocks noGrp="1"/>
          </p:cNvGraphicFramePr>
          <p:nvPr>
            <p:extLst>
              <p:ext uri="{D42A27DB-BD31-4B8C-83A1-F6EECF244321}">
                <p14:modId xmlns:p14="http://schemas.microsoft.com/office/powerpoint/2010/main" val="1609485447"/>
              </p:ext>
            </p:extLst>
          </p:nvPr>
        </p:nvGraphicFramePr>
        <p:xfrm>
          <a:off x="520313" y="2242811"/>
          <a:ext cx="8022108" cy="2469557"/>
        </p:xfrm>
        <a:graphic>
          <a:graphicData uri="http://schemas.openxmlformats.org/drawingml/2006/table">
            <a:tbl>
              <a:tblPr firstRow="1" bandRow="1">
                <a:tableStyleId>{5C22544A-7EE6-4342-B048-85BDC9FD1C3A}</a:tableStyleId>
              </a:tblPr>
              <a:tblGrid>
                <a:gridCol w="2674036">
                  <a:extLst>
                    <a:ext uri="{9D8B030D-6E8A-4147-A177-3AD203B41FA5}">
                      <a16:colId xmlns:a16="http://schemas.microsoft.com/office/drawing/2014/main" val="1766657519"/>
                    </a:ext>
                  </a:extLst>
                </a:gridCol>
                <a:gridCol w="2674036">
                  <a:extLst>
                    <a:ext uri="{9D8B030D-6E8A-4147-A177-3AD203B41FA5}">
                      <a16:colId xmlns:a16="http://schemas.microsoft.com/office/drawing/2014/main" val="396977012"/>
                    </a:ext>
                  </a:extLst>
                </a:gridCol>
                <a:gridCol w="2674036">
                  <a:extLst>
                    <a:ext uri="{9D8B030D-6E8A-4147-A177-3AD203B41FA5}">
                      <a16:colId xmlns:a16="http://schemas.microsoft.com/office/drawing/2014/main" val="2245088763"/>
                    </a:ext>
                  </a:extLst>
                </a:gridCol>
              </a:tblGrid>
              <a:tr h="52223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dirty="0">
                          <a:solidFill>
                            <a:srgbClr val="FFFFFF"/>
                          </a:solidFill>
                          <a:latin typeface="Source Sans Pro"/>
                          <a:ea typeface="Source Sans Pro"/>
                          <a:cs typeface="Source Sans Pro"/>
                          <a:sym typeface="Source Sans Pro"/>
                        </a:rPr>
                        <a:t>Challenge</a:t>
                      </a:r>
                    </a:p>
                  </a:txBody>
                  <a:tcPr anchor="ctr">
                    <a:solidFill>
                      <a:srgbClr val="65C0BA"/>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dirty="0">
                          <a:solidFill>
                            <a:srgbClr val="FFFFFF"/>
                          </a:solidFill>
                          <a:latin typeface="Source Sans Pro"/>
                          <a:ea typeface="Source Sans Pro"/>
                          <a:cs typeface="Source Sans Pro"/>
                          <a:sym typeface="Source Sans Pro"/>
                        </a:rPr>
                        <a:t>Data</a:t>
                      </a:r>
                    </a:p>
                  </a:txBody>
                  <a:tcPr anchor="ctr">
                    <a:solidFill>
                      <a:srgbClr val="E7CCD6"/>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dirty="0">
                          <a:solidFill>
                            <a:srgbClr val="FFFFFF"/>
                          </a:solidFill>
                          <a:latin typeface="Source Sans Pro"/>
                          <a:ea typeface="Source Sans Pro"/>
                          <a:cs typeface="Source Sans Pro"/>
                          <a:sym typeface="Source Sans Pro"/>
                        </a:rPr>
                        <a:t>Response</a:t>
                      </a:r>
                    </a:p>
                  </a:txBody>
                  <a:tcPr anchor="ctr">
                    <a:solidFill>
                      <a:srgbClr val="F37A87"/>
                    </a:solidFill>
                  </a:tcPr>
                </a:tc>
                <a:extLst>
                  <a:ext uri="{0D108BD9-81ED-4DB2-BD59-A6C34878D82A}">
                    <a16:rowId xmlns:a16="http://schemas.microsoft.com/office/drawing/2014/main" val="156807709"/>
                  </a:ext>
                </a:extLst>
              </a:tr>
              <a:tr h="88052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solidFill>
                            <a:schemeClr val="dk1"/>
                          </a:solidFill>
                          <a:latin typeface="Source Sans Pro"/>
                          <a:ea typeface="Source Sans Pro"/>
                          <a:cs typeface="Source Sans Pro"/>
                          <a:sym typeface="Source Sans Pro"/>
                        </a:rPr>
                        <a:t>Limited devices and internet</a:t>
                      </a:r>
                    </a:p>
                  </a:txBody>
                  <a:tcPr anchor="ctr">
                    <a:solidFill>
                      <a:srgbClr val="EFEFEF"/>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solidFill>
                            <a:schemeClr val="dk1"/>
                          </a:solidFill>
                          <a:latin typeface="Source Sans Pro"/>
                          <a:ea typeface="Source Sans Pro"/>
                          <a:cs typeface="Source Sans Pro"/>
                          <a:sym typeface="Source Sans Pro"/>
                        </a:rPr>
                        <a:t>Only 14% of children in Africa have reliable internet (UNICEF/UNESCO, 2024)</a:t>
                      </a:r>
                      <a:endParaRPr lang="en-GB" sz="1600" dirty="0"/>
                    </a:p>
                  </a:txBody>
                  <a:tcPr anchor="ctr">
                    <a:solidFill>
                      <a:srgbClr val="EFEFEF"/>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solidFill>
                            <a:schemeClr val="dk1"/>
                          </a:solidFill>
                          <a:latin typeface="Source Sans Pro"/>
                          <a:ea typeface="Source Sans Pro"/>
                          <a:cs typeface="Source Sans Pro"/>
                          <a:sym typeface="Source Sans Pro"/>
                        </a:rPr>
                        <a:t>Multimodal stack: SMS, USSD, IVR, WhatsApp, radio</a:t>
                      </a:r>
                      <a:endParaRPr lang="en-GB" sz="1600" b="1" dirty="0"/>
                    </a:p>
                  </a:txBody>
                  <a:tcPr anchor="ctr">
                    <a:solidFill>
                      <a:srgbClr val="EFEFEF"/>
                    </a:solidFill>
                  </a:tcPr>
                </a:tc>
                <a:extLst>
                  <a:ext uri="{0D108BD9-81ED-4DB2-BD59-A6C34878D82A}">
                    <a16:rowId xmlns:a16="http://schemas.microsoft.com/office/drawing/2014/main" val="2527921306"/>
                  </a:ext>
                </a:extLst>
              </a:tr>
              <a:tr h="103594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solidFill>
                            <a:schemeClr val="dk1"/>
                          </a:solidFill>
                          <a:latin typeface="Source Sans Pro"/>
                          <a:ea typeface="Source Sans Pro"/>
                          <a:cs typeface="Source Sans Pro"/>
                          <a:sym typeface="Source Sans Pro"/>
                        </a:rPr>
                        <a:t>Gender barriers</a:t>
                      </a:r>
                      <a:endParaRPr lang="en-GB" sz="1600" dirty="0"/>
                    </a:p>
                  </a:txBody>
                  <a:tcPr anchor="ctr">
                    <a:solidFill>
                      <a:srgbClr val="EFEFEF"/>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solidFill>
                            <a:schemeClr val="dk1"/>
                          </a:solidFill>
                          <a:latin typeface="Source Sans Pro"/>
                          <a:ea typeface="Source Sans Pro"/>
                          <a:cs typeface="Source Sans Pro"/>
                          <a:sym typeface="Source Sans Pro"/>
                        </a:rPr>
                        <a:t>Women/girls often lack personal devices in conservative/displaced communities</a:t>
                      </a:r>
                      <a:endParaRPr lang="en-GB" sz="1600" dirty="0"/>
                    </a:p>
                  </a:txBody>
                  <a:tcPr anchor="ctr">
                    <a:solidFill>
                      <a:srgbClr val="EFEFEF"/>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solidFill>
                            <a:schemeClr val="dk1"/>
                          </a:solidFill>
                          <a:latin typeface="Source Sans Pro"/>
                          <a:ea typeface="Source Sans Pro"/>
                          <a:cs typeface="Source Sans Pro"/>
                          <a:sym typeface="Source Sans Pro"/>
                        </a:rPr>
                        <a:t>Community Wi-Fi hubs, airtime/device subsidies</a:t>
                      </a:r>
                      <a:endParaRPr lang="en-GB" sz="1600" dirty="0"/>
                    </a:p>
                  </a:txBody>
                  <a:tcPr anchor="ctr">
                    <a:solidFill>
                      <a:srgbClr val="EFEFEF"/>
                    </a:solidFill>
                  </a:tcPr>
                </a:tc>
                <a:extLst>
                  <a:ext uri="{0D108BD9-81ED-4DB2-BD59-A6C34878D82A}">
                    <a16:rowId xmlns:a16="http://schemas.microsoft.com/office/drawing/2014/main" val="1314858513"/>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8">
          <a:extLst>
            <a:ext uri="{FF2B5EF4-FFF2-40B4-BE49-F238E27FC236}">
              <a16:creationId xmlns:a16="http://schemas.microsoft.com/office/drawing/2014/main" id="{5376BA7B-0D59-281D-0AB9-F99BBAB10886}"/>
            </a:ext>
          </a:extLst>
        </p:cNvPr>
        <p:cNvGrpSpPr/>
        <p:nvPr/>
      </p:nvGrpSpPr>
      <p:grpSpPr>
        <a:xfrm>
          <a:off x="0" y="0"/>
          <a:ext cx="0" cy="0"/>
          <a:chOff x="0" y="0"/>
          <a:chExt cx="0" cy="0"/>
        </a:xfrm>
      </p:grpSpPr>
      <p:sp>
        <p:nvSpPr>
          <p:cNvPr id="189" name="Google Shape;189;g101d5bc37dd_0_5">
            <a:extLst>
              <a:ext uri="{FF2B5EF4-FFF2-40B4-BE49-F238E27FC236}">
                <a16:creationId xmlns:a16="http://schemas.microsoft.com/office/drawing/2014/main" id="{B8E087FE-1B51-9EA8-9B2B-189276AA24BB}"/>
              </a:ext>
            </a:extLst>
          </p:cNvPr>
          <p:cNvSpPr/>
          <p:nvPr/>
        </p:nvSpPr>
        <p:spPr>
          <a:xfrm>
            <a:off x="5017925" y="2503900"/>
            <a:ext cx="3278100" cy="34797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0" name="Google Shape;190;g101d5bc37dd_0_5">
            <a:extLst>
              <a:ext uri="{FF2B5EF4-FFF2-40B4-BE49-F238E27FC236}">
                <a16:creationId xmlns:a16="http://schemas.microsoft.com/office/drawing/2014/main" id="{B2EF9A30-E9CC-4A53-98E2-5B7196D9468C}"/>
              </a:ext>
            </a:extLst>
          </p:cNvPr>
          <p:cNvPicPr preferRelativeResize="0"/>
          <p:nvPr/>
        </p:nvPicPr>
        <p:blipFill>
          <a:blip r:embed="rId3">
            <a:alphaModFix/>
          </a:blip>
          <a:stretch>
            <a:fillRect/>
          </a:stretch>
        </p:blipFill>
        <p:spPr>
          <a:xfrm>
            <a:off x="-12" y="2069285"/>
            <a:ext cx="1235869" cy="2078831"/>
          </a:xfrm>
          <a:prstGeom prst="rect">
            <a:avLst/>
          </a:prstGeom>
          <a:noFill/>
          <a:ln>
            <a:noFill/>
          </a:ln>
        </p:spPr>
      </p:pic>
      <p:sp>
        <p:nvSpPr>
          <p:cNvPr id="191" name="Google Shape;191;g101d5bc37dd_0_5">
            <a:extLst>
              <a:ext uri="{FF2B5EF4-FFF2-40B4-BE49-F238E27FC236}">
                <a16:creationId xmlns:a16="http://schemas.microsoft.com/office/drawing/2014/main" id="{5934941F-3B1C-0D33-1F3A-52691704C7DF}"/>
              </a:ext>
            </a:extLst>
          </p:cNvPr>
          <p:cNvSpPr/>
          <p:nvPr/>
        </p:nvSpPr>
        <p:spPr>
          <a:xfrm>
            <a:off x="1087325" y="2503900"/>
            <a:ext cx="3278100" cy="34797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g101d5bc37dd_0_5">
            <a:extLst>
              <a:ext uri="{FF2B5EF4-FFF2-40B4-BE49-F238E27FC236}">
                <a16:creationId xmlns:a16="http://schemas.microsoft.com/office/drawing/2014/main" id="{BE63905F-087D-E575-9473-A738DB8486FF}"/>
              </a:ext>
            </a:extLst>
          </p:cNvPr>
          <p:cNvSpPr/>
          <p:nvPr/>
        </p:nvSpPr>
        <p:spPr>
          <a:xfrm>
            <a:off x="5017925" y="2247644"/>
            <a:ext cx="3278100" cy="401100"/>
          </a:xfrm>
          <a:prstGeom prst="roundRect">
            <a:avLst>
              <a:gd name="adj" fmla="val 16667"/>
            </a:avLst>
          </a:prstGeom>
          <a:solidFill>
            <a:srgbClr val="F37A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g101d5bc37dd_0_5">
            <a:extLst>
              <a:ext uri="{FF2B5EF4-FFF2-40B4-BE49-F238E27FC236}">
                <a16:creationId xmlns:a16="http://schemas.microsoft.com/office/drawing/2014/main" id="{F952F9A6-B612-C00E-CE8A-62E7FE6B6B63}"/>
              </a:ext>
            </a:extLst>
          </p:cNvPr>
          <p:cNvSpPr/>
          <p:nvPr/>
        </p:nvSpPr>
        <p:spPr>
          <a:xfrm>
            <a:off x="1087325" y="2247644"/>
            <a:ext cx="3278100" cy="401100"/>
          </a:xfrm>
          <a:prstGeom prst="roundRect">
            <a:avLst>
              <a:gd name="adj" fmla="val 16667"/>
            </a:avLst>
          </a:prstGeom>
          <a:solidFill>
            <a:srgbClr val="F37A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g101d5bc37dd_0_5">
            <a:extLst>
              <a:ext uri="{FF2B5EF4-FFF2-40B4-BE49-F238E27FC236}">
                <a16:creationId xmlns:a16="http://schemas.microsoft.com/office/drawing/2014/main" id="{E9E6B129-B9D5-DB36-622A-E943983083CB}"/>
              </a:ext>
            </a:extLst>
          </p:cNvPr>
          <p:cNvSpPr txBox="1"/>
          <p:nvPr/>
        </p:nvSpPr>
        <p:spPr>
          <a:xfrm>
            <a:off x="1087325" y="2247644"/>
            <a:ext cx="3278100" cy="401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200" dirty="0">
                <a:solidFill>
                  <a:srgbClr val="FFFFFF"/>
                </a:solidFill>
                <a:latin typeface="Source Sans Pro"/>
                <a:ea typeface="Source Sans Pro"/>
                <a:cs typeface="Source Sans Pro"/>
                <a:sym typeface="Source Sans Pro"/>
              </a:rPr>
              <a:t>Key Issue</a:t>
            </a:r>
            <a:endParaRPr sz="4400" dirty="0">
              <a:solidFill>
                <a:srgbClr val="FFFFFF"/>
              </a:solidFill>
            </a:endParaRPr>
          </a:p>
        </p:txBody>
      </p:sp>
      <p:sp>
        <p:nvSpPr>
          <p:cNvPr id="196" name="Google Shape;196;g101d5bc37dd_0_5">
            <a:extLst>
              <a:ext uri="{FF2B5EF4-FFF2-40B4-BE49-F238E27FC236}">
                <a16:creationId xmlns:a16="http://schemas.microsoft.com/office/drawing/2014/main" id="{E957EDD1-7D83-6624-E8DA-89D995CF7490}"/>
              </a:ext>
            </a:extLst>
          </p:cNvPr>
          <p:cNvSpPr txBox="1"/>
          <p:nvPr/>
        </p:nvSpPr>
        <p:spPr>
          <a:xfrm>
            <a:off x="5017925" y="2247644"/>
            <a:ext cx="3278100" cy="401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200" dirty="0">
                <a:solidFill>
                  <a:srgbClr val="FFFFFF"/>
                </a:solidFill>
                <a:latin typeface="Source Sans Pro"/>
                <a:ea typeface="Source Sans Pro"/>
                <a:cs typeface="Source Sans Pro"/>
                <a:sym typeface="Source Sans Pro"/>
              </a:rPr>
              <a:t>Response</a:t>
            </a:r>
            <a:endParaRPr sz="4400" dirty="0">
              <a:solidFill>
                <a:srgbClr val="FFFFFF"/>
              </a:solidFill>
            </a:endParaRPr>
          </a:p>
        </p:txBody>
      </p:sp>
      <p:sp>
        <p:nvSpPr>
          <p:cNvPr id="197" name="Google Shape;197;g101d5bc37dd_0_5">
            <a:extLst>
              <a:ext uri="{FF2B5EF4-FFF2-40B4-BE49-F238E27FC236}">
                <a16:creationId xmlns:a16="http://schemas.microsoft.com/office/drawing/2014/main" id="{25037FCA-5947-2CF8-CB08-1A4A2EFE73BF}"/>
              </a:ext>
            </a:extLst>
          </p:cNvPr>
          <p:cNvSpPr txBox="1"/>
          <p:nvPr/>
        </p:nvSpPr>
        <p:spPr>
          <a:xfrm>
            <a:off x="5017925" y="2731038"/>
            <a:ext cx="3278100" cy="1015632"/>
          </a:xfrm>
          <a:prstGeom prst="rect">
            <a:avLst/>
          </a:prstGeom>
          <a:noFill/>
          <a:ln>
            <a:noFill/>
          </a:ln>
        </p:spPr>
        <p:txBody>
          <a:bodyPr spcFirstLastPara="1" wrap="square" lIns="91425" tIns="91425" rIns="91425" bIns="91425" anchor="t" anchorCtr="0">
            <a:spAutoFit/>
          </a:bodyPr>
          <a:lstStyle/>
          <a:p>
            <a:pPr marL="285750" lvl="0" indent="-285750" rtl="0">
              <a:spcBef>
                <a:spcPts val="0"/>
              </a:spcBef>
              <a:spcAft>
                <a:spcPts val="0"/>
              </a:spcAft>
              <a:buClr>
                <a:schemeClr val="dk1"/>
              </a:buClr>
              <a:buSzPts val="1100"/>
              <a:buFont typeface="Arial" panose="020B0604020202020204" pitchFamily="34" charset="0"/>
              <a:buChar char="•"/>
            </a:pPr>
            <a:r>
              <a:rPr lang="en-US" sz="1800" dirty="0">
                <a:solidFill>
                  <a:schemeClr val="dk1"/>
                </a:solidFill>
                <a:latin typeface="Source Sans Pro"/>
                <a:ea typeface="Source Sans Pro"/>
                <a:cs typeface="Source Sans Pro"/>
                <a:sym typeface="Source Sans Pro"/>
              </a:rPr>
              <a:t>Cross-validate</a:t>
            </a:r>
          </a:p>
          <a:p>
            <a:pPr marL="285750" lvl="0" indent="-285750" rtl="0">
              <a:spcBef>
                <a:spcPts val="0"/>
              </a:spcBef>
              <a:spcAft>
                <a:spcPts val="0"/>
              </a:spcAft>
              <a:buClr>
                <a:schemeClr val="dk1"/>
              </a:buClr>
              <a:buSzPts val="1100"/>
              <a:buFont typeface="Arial" panose="020B0604020202020204" pitchFamily="34" charset="0"/>
              <a:buChar char="•"/>
            </a:pPr>
            <a:r>
              <a:rPr lang="en-US" sz="1800" dirty="0">
                <a:solidFill>
                  <a:schemeClr val="dk1"/>
                </a:solidFill>
                <a:latin typeface="Source Sans Pro"/>
                <a:ea typeface="Source Sans Pro"/>
                <a:cs typeface="Source Sans Pro"/>
                <a:sym typeface="Source Sans Pro"/>
              </a:rPr>
              <a:t>Use short audio-first tasks</a:t>
            </a:r>
          </a:p>
          <a:p>
            <a:pPr marL="285750" lvl="0" indent="-285750" rtl="0">
              <a:spcBef>
                <a:spcPts val="0"/>
              </a:spcBef>
              <a:spcAft>
                <a:spcPts val="0"/>
              </a:spcAft>
              <a:buClr>
                <a:schemeClr val="dk1"/>
              </a:buClr>
              <a:buSzPts val="1100"/>
              <a:buFont typeface="Arial" panose="020B0604020202020204" pitchFamily="34" charset="0"/>
              <a:buChar char="•"/>
            </a:pPr>
            <a:r>
              <a:rPr lang="en-US" sz="1800" dirty="0">
                <a:solidFill>
                  <a:schemeClr val="dk1"/>
                </a:solidFill>
                <a:latin typeface="Source Sans Pro"/>
                <a:ea typeface="Source Sans Pro"/>
                <a:cs typeface="Source Sans Pro"/>
                <a:sym typeface="Source Sans Pro"/>
              </a:rPr>
              <a:t>Add attention checks</a:t>
            </a:r>
            <a:endParaRPr sz="1800" dirty="0">
              <a:latin typeface="Source Sans Pro"/>
              <a:ea typeface="Source Sans Pro"/>
              <a:cs typeface="Source Sans Pro"/>
              <a:sym typeface="Source Sans Pro"/>
            </a:endParaRPr>
          </a:p>
        </p:txBody>
      </p:sp>
      <p:pic>
        <p:nvPicPr>
          <p:cNvPr id="198" name="Google Shape;198;g101d5bc37dd_0_5">
            <a:extLst>
              <a:ext uri="{FF2B5EF4-FFF2-40B4-BE49-F238E27FC236}">
                <a16:creationId xmlns:a16="http://schemas.microsoft.com/office/drawing/2014/main" id="{9CFF5BEE-A694-3472-37F7-1F8EE7BC9895}"/>
              </a:ext>
            </a:extLst>
          </p:cNvPr>
          <p:cNvPicPr preferRelativeResize="0"/>
          <p:nvPr/>
        </p:nvPicPr>
        <p:blipFill>
          <a:blip r:embed="rId4">
            <a:alphaModFix/>
          </a:blip>
          <a:stretch>
            <a:fillRect/>
          </a:stretch>
        </p:blipFill>
        <p:spPr>
          <a:xfrm>
            <a:off x="6616314" y="181700"/>
            <a:ext cx="2276462" cy="573900"/>
          </a:xfrm>
          <a:prstGeom prst="rect">
            <a:avLst/>
          </a:prstGeom>
          <a:noFill/>
          <a:ln>
            <a:noFill/>
          </a:ln>
        </p:spPr>
      </p:pic>
      <p:sp>
        <p:nvSpPr>
          <p:cNvPr id="2" name="Google Shape;231;g101d5bc37dd_0_20">
            <a:extLst>
              <a:ext uri="{FF2B5EF4-FFF2-40B4-BE49-F238E27FC236}">
                <a16:creationId xmlns:a16="http://schemas.microsoft.com/office/drawing/2014/main" id="{9F6F1BB9-3D80-13DB-0803-430E203C30F3}"/>
              </a:ext>
            </a:extLst>
          </p:cNvPr>
          <p:cNvSpPr/>
          <p:nvPr/>
        </p:nvSpPr>
        <p:spPr>
          <a:xfrm>
            <a:off x="536575" y="1297354"/>
            <a:ext cx="6858138" cy="320025"/>
          </a:xfrm>
          <a:prstGeom prst="roundRect">
            <a:avLst>
              <a:gd name="adj" fmla="val 3600"/>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3200" dirty="0">
                <a:solidFill>
                  <a:srgbClr val="F37A87"/>
                </a:solidFill>
                <a:latin typeface="Source Sans Pro"/>
                <a:ea typeface="Source Sans Pro"/>
                <a:cs typeface="Source Sans Pro"/>
                <a:sym typeface="Source Sans Pro"/>
              </a:rPr>
              <a:t>Remote Measures Risk Losing Accuracy </a:t>
            </a:r>
            <a:endParaRPr sz="3200" dirty="0">
              <a:solidFill>
                <a:srgbClr val="F37A87"/>
              </a:solidFill>
              <a:latin typeface="Source Sans Pro"/>
              <a:ea typeface="Source Sans Pro"/>
              <a:cs typeface="Source Sans Pro"/>
              <a:sym typeface="Source Sans Pro"/>
            </a:endParaRPr>
          </a:p>
        </p:txBody>
      </p:sp>
      <p:sp>
        <p:nvSpPr>
          <p:cNvPr id="4" name="Google Shape;195;g101d5bc37dd_0_5">
            <a:extLst>
              <a:ext uri="{FF2B5EF4-FFF2-40B4-BE49-F238E27FC236}">
                <a16:creationId xmlns:a16="http://schemas.microsoft.com/office/drawing/2014/main" id="{0CCE28EA-37C3-801A-C135-43B30E9C62D8}"/>
              </a:ext>
            </a:extLst>
          </p:cNvPr>
          <p:cNvSpPr txBox="1"/>
          <p:nvPr/>
        </p:nvSpPr>
        <p:spPr>
          <a:xfrm>
            <a:off x="1087175" y="2817500"/>
            <a:ext cx="3278100" cy="1846629"/>
          </a:xfrm>
          <a:prstGeom prst="rect">
            <a:avLst/>
          </a:prstGeom>
          <a:noFill/>
          <a:ln>
            <a:noFill/>
          </a:ln>
        </p:spPr>
        <p:txBody>
          <a:bodyPr spcFirstLastPara="1" wrap="square" lIns="91425" tIns="91425" rIns="91425" bIns="91425" anchor="t" anchorCtr="0">
            <a:spAutoFit/>
          </a:bodyPr>
          <a:lstStyle/>
          <a:p>
            <a:pPr marL="285750" lvl="0" indent="-285750">
              <a:buClr>
                <a:schemeClr val="dk1"/>
              </a:buClr>
              <a:buSzPts val="1100"/>
              <a:buFont typeface="Arial" panose="020B0604020202020204" pitchFamily="34" charset="0"/>
              <a:buChar char="•"/>
            </a:pPr>
            <a:r>
              <a:rPr lang="en-US" sz="1800" dirty="0">
                <a:solidFill>
                  <a:schemeClr val="dk1"/>
                </a:solidFill>
                <a:latin typeface="Source Sans Pro"/>
                <a:ea typeface="Source Sans Pro"/>
                <a:cs typeface="Source Sans Pro"/>
                <a:sym typeface="Source Sans Pro"/>
              </a:rPr>
              <a:t>Socio-emotional and interaction measures degrade remotely (Brookings, 2023)</a:t>
            </a:r>
          </a:p>
          <a:p>
            <a:pPr marL="285750" lvl="0" indent="-285750">
              <a:buClr>
                <a:schemeClr val="dk1"/>
              </a:buClr>
              <a:buSzPts val="1100"/>
              <a:buFont typeface="Arial" panose="020B0604020202020204" pitchFamily="34" charset="0"/>
              <a:buChar char="•"/>
            </a:pPr>
            <a:r>
              <a:rPr lang="en-US" sz="1800" dirty="0">
                <a:solidFill>
                  <a:schemeClr val="dk1"/>
                </a:solidFill>
                <a:latin typeface="Source Sans Pro"/>
                <a:ea typeface="Source Sans Pro"/>
                <a:cs typeface="Source Sans Pro"/>
                <a:sym typeface="Source Sans Pro"/>
              </a:rPr>
              <a:t>Bias: noise, caregiver prompting </a:t>
            </a:r>
          </a:p>
        </p:txBody>
      </p:sp>
    </p:spTree>
    <p:extLst>
      <p:ext uri="{BB962C8B-B14F-4D97-AF65-F5344CB8AC3E}">
        <p14:creationId xmlns:p14="http://schemas.microsoft.com/office/powerpoint/2010/main" val="1754354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8">
          <a:extLst>
            <a:ext uri="{FF2B5EF4-FFF2-40B4-BE49-F238E27FC236}">
              <a16:creationId xmlns:a16="http://schemas.microsoft.com/office/drawing/2014/main" id="{F00491CB-EFFF-0ECB-0608-112947CE34EC}"/>
            </a:ext>
          </a:extLst>
        </p:cNvPr>
        <p:cNvGrpSpPr/>
        <p:nvPr/>
      </p:nvGrpSpPr>
      <p:grpSpPr>
        <a:xfrm>
          <a:off x="0" y="0"/>
          <a:ext cx="0" cy="0"/>
          <a:chOff x="0" y="0"/>
          <a:chExt cx="0" cy="0"/>
        </a:xfrm>
      </p:grpSpPr>
      <p:sp>
        <p:nvSpPr>
          <p:cNvPr id="189" name="Google Shape;189;g101d5bc37dd_0_5">
            <a:extLst>
              <a:ext uri="{FF2B5EF4-FFF2-40B4-BE49-F238E27FC236}">
                <a16:creationId xmlns:a16="http://schemas.microsoft.com/office/drawing/2014/main" id="{15AA0B4E-28D6-F9AE-416B-279F5800C324}"/>
              </a:ext>
            </a:extLst>
          </p:cNvPr>
          <p:cNvSpPr/>
          <p:nvPr/>
        </p:nvSpPr>
        <p:spPr>
          <a:xfrm>
            <a:off x="5017925" y="2590362"/>
            <a:ext cx="3278100" cy="34797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0" name="Google Shape;190;g101d5bc37dd_0_5">
            <a:extLst>
              <a:ext uri="{FF2B5EF4-FFF2-40B4-BE49-F238E27FC236}">
                <a16:creationId xmlns:a16="http://schemas.microsoft.com/office/drawing/2014/main" id="{26ED2581-C24C-18EC-4B58-260F4590EB9A}"/>
              </a:ext>
            </a:extLst>
          </p:cNvPr>
          <p:cNvPicPr preferRelativeResize="0"/>
          <p:nvPr/>
        </p:nvPicPr>
        <p:blipFill>
          <a:blip r:embed="rId3">
            <a:alphaModFix/>
          </a:blip>
          <a:stretch>
            <a:fillRect/>
          </a:stretch>
        </p:blipFill>
        <p:spPr>
          <a:xfrm>
            <a:off x="-12" y="1939177"/>
            <a:ext cx="1235869" cy="2078831"/>
          </a:xfrm>
          <a:prstGeom prst="rect">
            <a:avLst/>
          </a:prstGeom>
          <a:noFill/>
          <a:ln>
            <a:noFill/>
          </a:ln>
        </p:spPr>
      </p:pic>
      <p:sp>
        <p:nvSpPr>
          <p:cNvPr id="191" name="Google Shape;191;g101d5bc37dd_0_5">
            <a:extLst>
              <a:ext uri="{FF2B5EF4-FFF2-40B4-BE49-F238E27FC236}">
                <a16:creationId xmlns:a16="http://schemas.microsoft.com/office/drawing/2014/main" id="{576556C3-2BA2-9E8B-8764-A727984CF191}"/>
              </a:ext>
            </a:extLst>
          </p:cNvPr>
          <p:cNvSpPr/>
          <p:nvPr/>
        </p:nvSpPr>
        <p:spPr>
          <a:xfrm>
            <a:off x="1087325" y="2590362"/>
            <a:ext cx="3278100" cy="34797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g101d5bc37dd_0_5">
            <a:extLst>
              <a:ext uri="{FF2B5EF4-FFF2-40B4-BE49-F238E27FC236}">
                <a16:creationId xmlns:a16="http://schemas.microsoft.com/office/drawing/2014/main" id="{EEA53293-311A-9B71-4DE5-DE09E3F572EC}"/>
              </a:ext>
            </a:extLst>
          </p:cNvPr>
          <p:cNvSpPr/>
          <p:nvPr/>
        </p:nvSpPr>
        <p:spPr>
          <a:xfrm>
            <a:off x="5017925" y="2334106"/>
            <a:ext cx="3278100" cy="401100"/>
          </a:xfrm>
          <a:prstGeom prst="roundRect">
            <a:avLst>
              <a:gd name="adj" fmla="val 16667"/>
            </a:avLst>
          </a:prstGeom>
          <a:solidFill>
            <a:srgbClr val="F37A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g101d5bc37dd_0_5">
            <a:extLst>
              <a:ext uri="{FF2B5EF4-FFF2-40B4-BE49-F238E27FC236}">
                <a16:creationId xmlns:a16="http://schemas.microsoft.com/office/drawing/2014/main" id="{5DFF965D-CEDF-8415-3940-E7AF2DE62C64}"/>
              </a:ext>
            </a:extLst>
          </p:cNvPr>
          <p:cNvSpPr/>
          <p:nvPr/>
        </p:nvSpPr>
        <p:spPr>
          <a:xfrm>
            <a:off x="1087325" y="2334106"/>
            <a:ext cx="3278100" cy="401100"/>
          </a:xfrm>
          <a:prstGeom prst="roundRect">
            <a:avLst>
              <a:gd name="adj" fmla="val 16667"/>
            </a:avLst>
          </a:prstGeom>
          <a:solidFill>
            <a:srgbClr val="F37A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g101d5bc37dd_0_5">
            <a:extLst>
              <a:ext uri="{FF2B5EF4-FFF2-40B4-BE49-F238E27FC236}">
                <a16:creationId xmlns:a16="http://schemas.microsoft.com/office/drawing/2014/main" id="{20938C1F-2538-7F57-1C06-20505F290DAD}"/>
              </a:ext>
            </a:extLst>
          </p:cNvPr>
          <p:cNvSpPr txBox="1"/>
          <p:nvPr/>
        </p:nvSpPr>
        <p:spPr>
          <a:xfrm>
            <a:off x="1087325" y="2334106"/>
            <a:ext cx="3278100" cy="401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200" dirty="0">
                <a:solidFill>
                  <a:srgbClr val="FFFFFF"/>
                </a:solidFill>
                <a:latin typeface="Source Sans Pro"/>
                <a:ea typeface="Source Sans Pro"/>
                <a:cs typeface="Source Sans Pro"/>
                <a:sym typeface="Source Sans Pro"/>
              </a:rPr>
              <a:t>Risks</a:t>
            </a:r>
            <a:endParaRPr sz="4400" dirty="0">
              <a:solidFill>
                <a:srgbClr val="FFFFFF"/>
              </a:solidFill>
            </a:endParaRPr>
          </a:p>
        </p:txBody>
      </p:sp>
      <p:sp>
        <p:nvSpPr>
          <p:cNvPr id="196" name="Google Shape;196;g101d5bc37dd_0_5">
            <a:extLst>
              <a:ext uri="{FF2B5EF4-FFF2-40B4-BE49-F238E27FC236}">
                <a16:creationId xmlns:a16="http://schemas.microsoft.com/office/drawing/2014/main" id="{AA75AF0A-F8D5-33C5-EC0B-2A3937FD0E19}"/>
              </a:ext>
            </a:extLst>
          </p:cNvPr>
          <p:cNvSpPr txBox="1"/>
          <p:nvPr/>
        </p:nvSpPr>
        <p:spPr>
          <a:xfrm>
            <a:off x="5017925" y="2334106"/>
            <a:ext cx="3278100" cy="401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200" dirty="0">
                <a:solidFill>
                  <a:srgbClr val="FFFFFF"/>
                </a:solidFill>
                <a:latin typeface="Source Sans Pro"/>
                <a:ea typeface="Source Sans Pro"/>
                <a:cs typeface="Source Sans Pro"/>
                <a:sym typeface="Source Sans Pro"/>
              </a:rPr>
              <a:t>Solutions</a:t>
            </a:r>
            <a:endParaRPr sz="4400" dirty="0">
              <a:solidFill>
                <a:srgbClr val="FFFFFF"/>
              </a:solidFill>
            </a:endParaRPr>
          </a:p>
        </p:txBody>
      </p:sp>
      <p:sp>
        <p:nvSpPr>
          <p:cNvPr id="197" name="Google Shape;197;g101d5bc37dd_0_5">
            <a:extLst>
              <a:ext uri="{FF2B5EF4-FFF2-40B4-BE49-F238E27FC236}">
                <a16:creationId xmlns:a16="http://schemas.microsoft.com/office/drawing/2014/main" id="{37516BBC-CA09-E3ED-E552-5A8A7CDCEF24}"/>
              </a:ext>
            </a:extLst>
          </p:cNvPr>
          <p:cNvSpPr txBox="1"/>
          <p:nvPr/>
        </p:nvSpPr>
        <p:spPr>
          <a:xfrm>
            <a:off x="5017925" y="2817500"/>
            <a:ext cx="3278100" cy="1846629"/>
          </a:xfrm>
          <a:prstGeom prst="rect">
            <a:avLst/>
          </a:prstGeom>
          <a:noFill/>
          <a:ln>
            <a:noFill/>
          </a:ln>
        </p:spPr>
        <p:txBody>
          <a:bodyPr spcFirstLastPara="1" wrap="square" lIns="91425" tIns="91425" rIns="91425" bIns="91425" anchor="t" anchorCtr="0">
            <a:spAutoFit/>
          </a:bodyPr>
          <a:lstStyle/>
          <a:p>
            <a:pPr marL="285750" lvl="0" indent="-285750" rtl="0">
              <a:spcBef>
                <a:spcPts val="0"/>
              </a:spcBef>
              <a:spcAft>
                <a:spcPts val="0"/>
              </a:spcAft>
              <a:buClr>
                <a:schemeClr val="dk1"/>
              </a:buClr>
              <a:buSzPts val="1100"/>
              <a:buFont typeface="Arial" panose="020B0604020202020204" pitchFamily="34" charset="0"/>
              <a:buChar char="•"/>
            </a:pPr>
            <a:r>
              <a:rPr lang="en-US" sz="1800" dirty="0">
                <a:solidFill>
                  <a:schemeClr val="dk1"/>
                </a:solidFill>
                <a:latin typeface="Source Sans Pro"/>
                <a:ea typeface="Source Sans Pro"/>
                <a:cs typeface="Source Sans Pro"/>
                <a:sym typeface="Source Sans Pro"/>
              </a:rPr>
              <a:t>Trauma-informed consent in plain Arabic</a:t>
            </a:r>
          </a:p>
          <a:p>
            <a:pPr marL="285750" lvl="0" indent="-285750" rtl="0">
              <a:spcBef>
                <a:spcPts val="0"/>
              </a:spcBef>
              <a:spcAft>
                <a:spcPts val="0"/>
              </a:spcAft>
              <a:buClr>
                <a:schemeClr val="dk1"/>
              </a:buClr>
              <a:buSzPts val="1100"/>
              <a:buFont typeface="Arial" panose="020B0604020202020204" pitchFamily="34" charset="0"/>
              <a:buChar char="•"/>
            </a:pPr>
            <a:r>
              <a:rPr lang="en-US" sz="1800" dirty="0">
                <a:solidFill>
                  <a:schemeClr val="dk1"/>
                </a:solidFill>
                <a:latin typeface="Source Sans Pro"/>
                <a:ea typeface="Source Sans Pro"/>
                <a:cs typeface="Source Sans Pro"/>
                <a:sym typeface="Source Sans Pro"/>
              </a:rPr>
              <a:t>End-to-end encryption and local hosting</a:t>
            </a:r>
          </a:p>
          <a:p>
            <a:pPr marL="285750" lvl="0" indent="-285750" rtl="0">
              <a:spcBef>
                <a:spcPts val="0"/>
              </a:spcBef>
              <a:spcAft>
                <a:spcPts val="0"/>
              </a:spcAft>
              <a:buClr>
                <a:schemeClr val="dk1"/>
              </a:buClr>
              <a:buSzPts val="1100"/>
              <a:buFont typeface="Arial" panose="020B0604020202020204" pitchFamily="34" charset="0"/>
              <a:buChar char="•"/>
            </a:pPr>
            <a:r>
              <a:rPr lang="en-US" sz="1800" dirty="0">
                <a:solidFill>
                  <a:schemeClr val="dk1"/>
                </a:solidFill>
                <a:latin typeface="Source Sans Pro"/>
                <a:ea typeface="Source Sans Pro"/>
                <a:cs typeface="Source Sans Pro"/>
                <a:sym typeface="Source Sans Pro"/>
              </a:rPr>
              <a:t>Align with GDPR and UNCRC GC25</a:t>
            </a:r>
          </a:p>
        </p:txBody>
      </p:sp>
      <p:pic>
        <p:nvPicPr>
          <p:cNvPr id="198" name="Google Shape;198;g101d5bc37dd_0_5">
            <a:extLst>
              <a:ext uri="{FF2B5EF4-FFF2-40B4-BE49-F238E27FC236}">
                <a16:creationId xmlns:a16="http://schemas.microsoft.com/office/drawing/2014/main" id="{E1E4E671-2B21-F401-26C5-30E312C5E5A3}"/>
              </a:ext>
            </a:extLst>
          </p:cNvPr>
          <p:cNvPicPr preferRelativeResize="0"/>
          <p:nvPr/>
        </p:nvPicPr>
        <p:blipFill>
          <a:blip r:embed="rId4">
            <a:alphaModFix/>
          </a:blip>
          <a:stretch>
            <a:fillRect/>
          </a:stretch>
        </p:blipFill>
        <p:spPr>
          <a:xfrm>
            <a:off x="6616314" y="181700"/>
            <a:ext cx="2276462" cy="573900"/>
          </a:xfrm>
          <a:prstGeom prst="rect">
            <a:avLst/>
          </a:prstGeom>
          <a:noFill/>
          <a:ln>
            <a:noFill/>
          </a:ln>
        </p:spPr>
      </p:pic>
      <p:sp>
        <p:nvSpPr>
          <p:cNvPr id="2" name="Google Shape;216;g101d5bc37dd_0_134">
            <a:extLst>
              <a:ext uri="{FF2B5EF4-FFF2-40B4-BE49-F238E27FC236}">
                <a16:creationId xmlns:a16="http://schemas.microsoft.com/office/drawing/2014/main" id="{FF5C1AF7-5C0C-BB37-6FA8-C4FFF2BB40DE}"/>
              </a:ext>
            </a:extLst>
          </p:cNvPr>
          <p:cNvSpPr txBox="1">
            <a:spLocks noGrp="1"/>
          </p:cNvSpPr>
          <p:nvPr>
            <p:ph type="title"/>
          </p:nvPr>
        </p:nvSpPr>
        <p:spPr>
          <a:xfrm>
            <a:off x="466725" y="1168003"/>
            <a:ext cx="8593054" cy="653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E7CCD6"/>
              </a:buClr>
              <a:buSzPts val="4400"/>
              <a:buFont typeface="Source Sans Pro"/>
              <a:buNone/>
            </a:pPr>
            <a:r>
              <a:rPr lang="en-US" sz="3200" b="0" i="0" u="none" dirty="0">
                <a:solidFill>
                  <a:srgbClr val="F37A87"/>
                </a:solidFill>
                <a:latin typeface="Source Sans Pro"/>
                <a:ea typeface="Source Sans Pro"/>
                <a:cs typeface="Source Sans Pro"/>
                <a:sym typeface="Source Sans Pro"/>
              </a:rPr>
              <a:t>Protecting Children’s Data is Protecting Their Safety </a:t>
            </a:r>
            <a:endParaRPr sz="3200" dirty="0">
              <a:solidFill>
                <a:srgbClr val="F37A87"/>
              </a:solidFill>
            </a:endParaRPr>
          </a:p>
        </p:txBody>
      </p:sp>
      <p:sp>
        <p:nvSpPr>
          <p:cNvPr id="7" name="Google Shape;195;g101d5bc37dd_0_5">
            <a:extLst>
              <a:ext uri="{FF2B5EF4-FFF2-40B4-BE49-F238E27FC236}">
                <a16:creationId xmlns:a16="http://schemas.microsoft.com/office/drawing/2014/main" id="{C696A97B-BE0A-68DB-2FE4-59327D08C7DE}"/>
              </a:ext>
            </a:extLst>
          </p:cNvPr>
          <p:cNvSpPr txBox="1"/>
          <p:nvPr/>
        </p:nvSpPr>
        <p:spPr>
          <a:xfrm>
            <a:off x="1087175" y="2817500"/>
            <a:ext cx="3278100" cy="1292631"/>
          </a:xfrm>
          <a:prstGeom prst="rect">
            <a:avLst/>
          </a:prstGeom>
          <a:noFill/>
          <a:ln>
            <a:noFill/>
          </a:ln>
        </p:spPr>
        <p:txBody>
          <a:bodyPr spcFirstLastPara="1" wrap="square" lIns="91425" tIns="91425" rIns="91425" bIns="91425" anchor="t" anchorCtr="0">
            <a:spAutoFit/>
          </a:bodyPr>
          <a:lstStyle/>
          <a:p>
            <a:pPr marL="285750" lvl="0" indent="-285750">
              <a:buClr>
                <a:schemeClr val="dk1"/>
              </a:buClr>
              <a:buSzPts val="1100"/>
              <a:buFont typeface="Arial" panose="020B0604020202020204" pitchFamily="34" charset="0"/>
              <a:buChar char="•"/>
            </a:pPr>
            <a:r>
              <a:rPr lang="en-US" sz="1800" dirty="0">
                <a:solidFill>
                  <a:schemeClr val="dk1"/>
                </a:solidFill>
                <a:latin typeface="Source Sans Pro"/>
                <a:ea typeface="Source Sans Pro"/>
                <a:cs typeface="Source Sans Pro"/>
                <a:sym typeface="Source Sans Pro"/>
              </a:rPr>
              <a:t>Sensitive data over consumer apps in high-risk zones (UNCRC General Comment No. 25, 2021)</a:t>
            </a:r>
          </a:p>
        </p:txBody>
      </p:sp>
    </p:spTree>
    <p:extLst>
      <p:ext uri="{BB962C8B-B14F-4D97-AF65-F5344CB8AC3E}">
        <p14:creationId xmlns:p14="http://schemas.microsoft.com/office/powerpoint/2010/main" val="3185501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8">
          <a:extLst>
            <a:ext uri="{FF2B5EF4-FFF2-40B4-BE49-F238E27FC236}">
              <a16:creationId xmlns:a16="http://schemas.microsoft.com/office/drawing/2014/main" id="{89A593F6-334C-1D24-DF3E-2FB38081DEF1}"/>
            </a:ext>
          </a:extLst>
        </p:cNvPr>
        <p:cNvGrpSpPr/>
        <p:nvPr/>
      </p:nvGrpSpPr>
      <p:grpSpPr>
        <a:xfrm>
          <a:off x="0" y="0"/>
          <a:ext cx="0" cy="0"/>
          <a:chOff x="0" y="0"/>
          <a:chExt cx="0" cy="0"/>
        </a:xfrm>
      </p:grpSpPr>
      <p:sp>
        <p:nvSpPr>
          <p:cNvPr id="189" name="Google Shape;189;g101d5bc37dd_0_5">
            <a:extLst>
              <a:ext uri="{FF2B5EF4-FFF2-40B4-BE49-F238E27FC236}">
                <a16:creationId xmlns:a16="http://schemas.microsoft.com/office/drawing/2014/main" id="{140200BB-173C-CF17-16FE-5CABB15C6192}"/>
              </a:ext>
            </a:extLst>
          </p:cNvPr>
          <p:cNvSpPr/>
          <p:nvPr/>
        </p:nvSpPr>
        <p:spPr>
          <a:xfrm>
            <a:off x="5017925" y="2590362"/>
            <a:ext cx="3278100" cy="34797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0" name="Google Shape;190;g101d5bc37dd_0_5">
            <a:extLst>
              <a:ext uri="{FF2B5EF4-FFF2-40B4-BE49-F238E27FC236}">
                <a16:creationId xmlns:a16="http://schemas.microsoft.com/office/drawing/2014/main" id="{4BFA2128-3D68-295E-8602-D7595BD7AD91}"/>
              </a:ext>
            </a:extLst>
          </p:cNvPr>
          <p:cNvPicPr preferRelativeResize="0"/>
          <p:nvPr/>
        </p:nvPicPr>
        <p:blipFill>
          <a:blip r:embed="rId3">
            <a:alphaModFix/>
          </a:blip>
          <a:stretch>
            <a:fillRect/>
          </a:stretch>
        </p:blipFill>
        <p:spPr>
          <a:xfrm>
            <a:off x="-12" y="1939177"/>
            <a:ext cx="1235869" cy="2078831"/>
          </a:xfrm>
          <a:prstGeom prst="rect">
            <a:avLst/>
          </a:prstGeom>
          <a:noFill/>
          <a:ln>
            <a:noFill/>
          </a:ln>
        </p:spPr>
      </p:pic>
      <p:sp>
        <p:nvSpPr>
          <p:cNvPr id="191" name="Google Shape;191;g101d5bc37dd_0_5">
            <a:extLst>
              <a:ext uri="{FF2B5EF4-FFF2-40B4-BE49-F238E27FC236}">
                <a16:creationId xmlns:a16="http://schemas.microsoft.com/office/drawing/2014/main" id="{93D8A5E5-A40C-7D2A-0EDD-A38BCE72A86D}"/>
              </a:ext>
            </a:extLst>
          </p:cNvPr>
          <p:cNvSpPr/>
          <p:nvPr/>
        </p:nvSpPr>
        <p:spPr>
          <a:xfrm>
            <a:off x="1087325" y="2590362"/>
            <a:ext cx="3278100" cy="34797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g101d5bc37dd_0_5">
            <a:extLst>
              <a:ext uri="{FF2B5EF4-FFF2-40B4-BE49-F238E27FC236}">
                <a16:creationId xmlns:a16="http://schemas.microsoft.com/office/drawing/2014/main" id="{2D2B6F9C-25CA-4CDD-8E3F-6A7103F3ED4B}"/>
              </a:ext>
            </a:extLst>
          </p:cNvPr>
          <p:cNvSpPr/>
          <p:nvPr/>
        </p:nvSpPr>
        <p:spPr>
          <a:xfrm>
            <a:off x="5017925" y="2334106"/>
            <a:ext cx="3278100" cy="401100"/>
          </a:xfrm>
          <a:prstGeom prst="roundRect">
            <a:avLst>
              <a:gd name="adj" fmla="val 16667"/>
            </a:avLst>
          </a:prstGeom>
          <a:solidFill>
            <a:srgbClr val="F37A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g101d5bc37dd_0_5">
            <a:extLst>
              <a:ext uri="{FF2B5EF4-FFF2-40B4-BE49-F238E27FC236}">
                <a16:creationId xmlns:a16="http://schemas.microsoft.com/office/drawing/2014/main" id="{80FAD8BD-0D59-56C2-C0D3-E8FC103B07A8}"/>
              </a:ext>
            </a:extLst>
          </p:cNvPr>
          <p:cNvSpPr/>
          <p:nvPr/>
        </p:nvSpPr>
        <p:spPr>
          <a:xfrm>
            <a:off x="1087325" y="2334106"/>
            <a:ext cx="3278100" cy="401100"/>
          </a:xfrm>
          <a:prstGeom prst="roundRect">
            <a:avLst>
              <a:gd name="adj" fmla="val 16667"/>
            </a:avLst>
          </a:prstGeom>
          <a:solidFill>
            <a:srgbClr val="F37A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g101d5bc37dd_0_5">
            <a:extLst>
              <a:ext uri="{FF2B5EF4-FFF2-40B4-BE49-F238E27FC236}">
                <a16:creationId xmlns:a16="http://schemas.microsoft.com/office/drawing/2014/main" id="{9FA921F7-25C4-16B3-2D02-60D4C0886D21}"/>
              </a:ext>
            </a:extLst>
          </p:cNvPr>
          <p:cNvSpPr txBox="1"/>
          <p:nvPr/>
        </p:nvSpPr>
        <p:spPr>
          <a:xfrm>
            <a:off x="1087325" y="2334106"/>
            <a:ext cx="3278100" cy="401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200" dirty="0">
                <a:solidFill>
                  <a:srgbClr val="FFFFFF"/>
                </a:solidFill>
                <a:latin typeface="Source Sans Pro"/>
                <a:ea typeface="Source Sans Pro"/>
                <a:cs typeface="Source Sans Pro"/>
                <a:sym typeface="Source Sans Pro"/>
              </a:rPr>
              <a:t>Problems</a:t>
            </a:r>
            <a:endParaRPr sz="4400" dirty="0">
              <a:solidFill>
                <a:srgbClr val="FFFFFF"/>
              </a:solidFill>
            </a:endParaRPr>
          </a:p>
        </p:txBody>
      </p:sp>
      <p:sp>
        <p:nvSpPr>
          <p:cNvPr id="195" name="Google Shape;195;g101d5bc37dd_0_5">
            <a:extLst>
              <a:ext uri="{FF2B5EF4-FFF2-40B4-BE49-F238E27FC236}">
                <a16:creationId xmlns:a16="http://schemas.microsoft.com/office/drawing/2014/main" id="{55EFE067-4006-E609-4B71-C66F1DFCB82F}"/>
              </a:ext>
            </a:extLst>
          </p:cNvPr>
          <p:cNvSpPr txBox="1"/>
          <p:nvPr/>
        </p:nvSpPr>
        <p:spPr>
          <a:xfrm>
            <a:off x="1087175" y="2817500"/>
            <a:ext cx="3278100" cy="1292631"/>
          </a:xfrm>
          <a:prstGeom prst="rect">
            <a:avLst/>
          </a:prstGeom>
          <a:noFill/>
          <a:ln>
            <a:noFill/>
          </a:ln>
        </p:spPr>
        <p:txBody>
          <a:bodyPr spcFirstLastPara="1" wrap="square" lIns="91425" tIns="91425" rIns="91425" bIns="91425" anchor="t" anchorCtr="0">
            <a:spAutoFit/>
          </a:bodyPr>
          <a:lstStyle/>
          <a:p>
            <a:pPr marL="285750" lvl="0" indent="-285750">
              <a:buClr>
                <a:schemeClr val="dk1"/>
              </a:buClr>
              <a:buSzPts val="1100"/>
              <a:buFont typeface="Arial" panose="020B0604020202020204" pitchFamily="34" charset="0"/>
              <a:buChar char="•"/>
            </a:pPr>
            <a:r>
              <a:rPr lang="en-US" sz="1800" dirty="0">
                <a:solidFill>
                  <a:schemeClr val="dk1"/>
                </a:solidFill>
                <a:latin typeface="Source Sans Pro"/>
                <a:ea typeface="Source Sans Pro"/>
                <a:cs typeface="Source Sans Pro"/>
                <a:sym typeface="Source Sans Pro"/>
              </a:rPr>
              <a:t>Limited ICT skills among field staff</a:t>
            </a:r>
          </a:p>
          <a:p>
            <a:pPr marL="285750" lvl="0" indent="-285750">
              <a:buClr>
                <a:schemeClr val="dk1"/>
              </a:buClr>
              <a:buSzPts val="1100"/>
              <a:buFont typeface="Arial" panose="020B0604020202020204" pitchFamily="34" charset="0"/>
              <a:buChar char="•"/>
            </a:pPr>
            <a:r>
              <a:rPr lang="en-US" sz="1800" dirty="0">
                <a:solidFill>
                  <a:schemeClr val="dk1"/>
                </a:solidFill>
                <a:latin typeface="Source Sans Pro"/>
                <a:ea typeface="Source Sans Pro"/>
                <a:cs typeface="Source Sans Pro"/>
                <a:sym typeface="Source Sans Pro"/>
              </a:rPr>
              <a:t>Siloed humanitarian data systems</a:t>
            </a:r>
          </a:p>
        </p:txBody>
      </p:sp>
      <p:sp>
        <p:nvSpPr>
          <p:cNvPr id="196" name="Google Shape;196;g101d5bc37dd_0_5">
            <a:extLst>
              <a:ext uri="{FF2B5EF4-FFF2-40B4-BE49-F238E27FC236}">
                <a16:creationId xmlns:a16="http://schemas.microsoft.com/office/drawing/2014/main" id="{55A9A6D9-C5AF-8247-8172-AAC1AF0797C5}"/>
              </a:ext>
            </a:extLst>
          </p:cNvPr>
          <p:cNvSpPr txBox="1"/>
          <p:nvPr/>
        </p:nvSpPr>
        <p:spPr>
          <a:xfrm>
            <a:off x="5017925" y="2334106"/>
            <a:ext cx="3278100" cy="401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200" dirty="0">
                <a:solidFill>
                  <a:srgbClr val="FFFFFF"/>
                </a:solidFill>
                <a:latin typeface="Source Sans Pro"/>
                <a:ea typeface="Source Sans Pro"/>
                <a:cs typeface="Source Sans Pro"/>
                <a:sym typeface="Source Sans Pro"/>
              </a:rPr>
              <a:t>Solutions</a:t>
            </a:r>
            <a:endParaRPr sz="4400" dirty="0">
              <a:solidFill>
                <a:srgbClr val="FFFFFF"/>
              </a:solidFill>
            </a:endParaRPr>
          </a:p>
        </p:txBody>
      </p:sp>
      <p:sp>
        <p:nvSpPr>
          <p:cNvPr id="197" name="Google Shape;197;g101d5bc37dd_0_5">
            <a:extLst>
              <a:ext uri="{FF2B5EF4-FFF2-40B4-BE49-F238E27FC236}">
                <a16:creationId xmlns:a16="http://schemas.microsoft.com/office/drawing/2014/main" id="{5BAF232F-49C4-7834-6562-B3CC31BA8413}"/>
              </a:ext>
            </a:extLst>
          </p:cNvPr>
          <p:cNvSpPr txBox="1"/>
          <p:nvPr/>
        </p:nvSpPr>
        <p:spPr>
          <a:xfrm>
            <a:off x="5017925" y="2817500"/>
            <a:ext cx="3278100" cy="1292631"/>
          </a:xfrm>
          <a:prstGeom prst="rect">
            <a:avLst/>
          </a:prstGeom>
          <a:noFill/>
          <a:ln>
            <a:noFill/>
          </a:ln>
        </p:spPr>
        <p:txBody>
          <a:bodyPr spcFirstLastPara="1" wrap="square" lIns="91425" tIns="91425" rIns="91425" bIns="91425" anchor="t" anchorCtr="0">
            <a:spAutoFit/>
          </a:bodyPr>
          <a:lstStyle/>
          <a:p>
            <a:pPr marL="285750" lvl="0" indent="-285750" rtl="0">
              <a:spcBef>
                <a:spcPts val="0"/>
              </a:spcBef>
              <a:spcAft>
                <a:spcPts val="0"/>
              </a:spcAft>
              <a:buClr>
                <a:schemeClr val="dk1"/>
              </a:buClr>
              <a:buSzPts val="1100"/>
              <a:buFont typeface="Arial" panose="020B0604020202020204" pitchFamily="34" charset="0"/>
              <a:buChar char="•"/>
            </a:pPr>
            <a:r>
              <a:rPr lang="en-US" sz="1800" dirty="0">
                <a:solidFill>
                  <a:schemeClr val="dk1"/>
                </a:solidFill>
                <a:latin typeface="Source Sans Pro"/>
                <a:ea typeface="Source Sans Pro"/>
                <a:cs typeface="Source Sans Pro"/>
                <a:sym typeface="Source Sans Pro"/>
              </a:rPr>
              <a:t>Just-in-time modular training + mentorship</a:t>
            </a:r>
          </a:p>
          <a:p>
            <a:pPr marL="285750" lvl="0" indent="-285750" rtl="0">
              <a:spcBef>
                <a:spcPts val="0"/>
              </a:spcBef>
              <a:spcAft>
                <a:spcPts val="0"/>
              </a:spcAft>
              <a:buClr>
                <a:schemeClr val="dk1"/>
              </a:buClr>
              <a:buSzPts val="1100"/>
              <a:buFont typeface="Arial" panose="020B0604020202020204" pitchFamily="34" charset="0"/>
              <a:buChar char="•"/>
            </a:pPr>
            <a:r>
              <a:rPr lang="en-US" sz="1800" dirty="0">
                <a:solidFill>
                  <a:schemeClr val="dk1"/>
                </a:solidFill>
                <a:latin typeface="Source Sans Pro"/>
                <a:ea typeface="Source Sans Pro"/>
                <a:cs typeface="Source Sans Pro"/>
                <a:sym typeface="Source Sans Pro"/>
              </a:rPr>
              <a:t>Common data dictionaries and APIs for interoperability</a:t>
            </a:r>
          </a:p>
        </p:txBody>
      </p:sp>
      <p:pic>
        <p:nvPicPr>
          <p:cNvPr id="198" name="Google Shape;198;g101d5bc37dd_0_5">
            <a:extLst>
              <a:ext uri="{FF2B5EF4-FFF2-40B4-BE49-F238E27FC236}">
                <a16:creationId xmlns:a16="http://schemas.microsoft.com/office/drawing/2014/main" id="{AEFA1672-7B59-7CAA-7EEF-9422DFD55833}"/>
              </a:ext>
            </a:extLst>
          </p:cNvPr>
          <p:cNvPicPr preferRelativeResize="0"/>
          <p:nvPr/>
        </p:nvPicPr>
        <p:blipFill>
          <a:blip r:embed="rId4">
            <a:alphaModFix/>
          </a:blip>
          <a:stretch>
            <a:fillRect/>
          </a:stretch>
        </p:blipFill>
        <p:spPr>
          <a:xfrm>
            <a:off x="6616314" y="181700"/>
            <a:ext cx="2276462" cy="573900"/>
          </a:xfrm>
          <a:prstGeom prst="rect">
            <a:avLst/>
          </a:prstGeom>
          <a:noFill/>
          <a:ln>
            <a:noFill/>
          </a:ln>
        </p:spPr>
      </p:pic>
      <p:sp>
        <p:nvSpPr>
          <p:cNvPr id="2" name="Google Shape;216;g101d5bc37dd_0_134">
            <a:extLst>
              <a:ext uri="{FF2B5EF4-FFF2-40B4-BE49-F238E27FC236}">
                <a16:creationId xmlns:a16="http://schemas.microsoft.com/office/drawing/2014/main" id="{1D40CCCE-B16F-13E5-5804-A7742CE711C3}"/>
              </a:ext>
            </a:extLst>
          </p:cNvPr>
          <p:cNvSpPr txBox="1">
            <a:spLocks noGrp="1"/>
          </p:cNvSpPr>
          <p:nvPr>
            <p:ph type="title"/>
          </p:nvPr>
        </p:nvSpPr>
        <p:spPr>
          <a:xfrm>
            <a:off x="466725" y="1168003"/>
            <a:ext cx="9110412" cy="653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E7CCD6"/>
              </a:buClr>
              <a:buSzPts val="4400"/>
              <a:buFont typeface="Source Sans Pro"/>
              <a:buNone/>
            </a:pPr>
            <a:r>
              <a:rPr lang="en-US" sz="3200" b="0" i="0" u="none" dirty="0">
                <a:solidFill>
                  <a:srgbClr val="F37A87"/>
                </a:solidFill>
                <a:latin typeface="Source Sans Pro"/>
                <a:ea typeface="Source Sans Pro"/>
                <a:cs typeface="Source Sans Pro"/>
                <a:sym typeface="Source Sans Pro"/>
              </a:rPr>
              <a:t>Without Skills and Coordination, Digital Tools Fail </a:t>
            </a:r>
            <a:endParaRPr sz="3200" dirty="0">
              <a:solidFill>
                <a:srgbClr val="F37A87"/>
              </a:solidFill>
            </a:endParaRPr>
          </a:p>
        </p:txBody>
      </p:sp>
    </p:spTree>
    <p:extLst>
      <p:ext uri="{BB962C8B-B14F-4D97-AF65-F5344CB8AC3E}">
        <p14:creationId xmlns:p14="http://schemas.microsoft.com/office/powerpoint/2010/main" val="1403342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g101d5bc37dd_0_44"/>
          <p:cNvPicPr preferRelativeResize="0"/>
          <p:nvPr/>
        </p:nvPicPr>
        <p:blipFill>
          <a:blip r:embed="rId3">
            <a:alphaModFix/>
          </a:blip>
          <a:stretch>
            <a:fillRect/>
          </a:stretch>
        </p:blipFill>
        <p:spPr>
          <a:xfrm>
            <a:off x="9525" y="1393538"/>
            <a:ext cx="9144000" cy="3749963"/>
          </a:xfrm>
          <a:prstGeom prst="rect">
            <a:avLst/>
          </a:prstGeom>
          <a:noFill/>
          <a:ln>
            <a:noFill/>
          </a:ln>
        </p:spPr>
      </p:pic>
      <p:sp>
        <p:nvSpPr>
          <p:cNvPr id="246" name="Google Shape;246;g101d5bc37dd_0_44"/>
          <p:cNvSpPr txBox="1"/>
          <p:nvPr/>
        </p:nvSpPr>
        <p:spPr>
          <a:xfrm>
            <a:off x="316375" y="761738"/>
            <a:ext cx="6602100" cy="631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3200" dirty="0">
                <a:solidFill>
                  <a:srgbClr val="F37A87"/>
                </a:solidFill>
                <a:latin typeface="Source Sans Pro"/>
                <a:ea typeface="Source Sans Pro"/>
                <a:cs typeface="Source Sans Pro"/>
                <a:sym typeface="Source Sans Pro"/>
              </a:rPr>
              <a:t>Arab Region in Focus</a:t>
            </a:r>
            <a:endParaRPr sz="3200" dirty="0">
              <a:solidFill>
                <a:srgbClr val="F37A87"/>
              </a:solidFill>
            </a:endParaRPr>
          </a:p>
        </p:txBody>
      </p:sp>
      <p:sp>
        <p:nvSpPr>
          <p:cNvPr id="247" name="Google Shape;247;g101d5bc37dd_0_44"/>
          <p:cNvSpPr txBox="1"/>
          <p:nvPr/>
        </p:nvSpPr>
        <p:spPr>
          <a:xfrm>
            <a:off x="1392982" y="1650293"/>
            <a:ext cx="1023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Source Sans Pro"/>
              <a:buNone/>
            </a:pPr>
            <a:endParaRPr sz="1400" b="0" i="0" u="none" strike="noStrike" cap="none">
              <a:solidFill>
                <a:srgbClr val="000000"/>
              </a:solidFill>
              <a:latin typeface="Arial"/>
              <a:ea typeface="Arial"/>
              <a:cs typeface="Arial"/>
              <a:sym typeface="Arial"/>
            </a:endParaRPr>
          </a:p>
        </p:txBody>
      </p:sp>
      <p:sp>
        <p:nvSpPr>
          <p:cNvPr id="248" name="Google Shape;248;g101d5bc37dd_0_44"/>
          <p:cNvSpPr txBox="1"/>
          <p:nvPr/>
        </p:nvSpPr>
        <p:spPr>
          <a:xfrm>
            <a:off x="137082" y="3027822"/>
            <a:ext cx="1632300" cy="116952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dirty="0">
                <a:solidFill>
                  <a:srgbClr val="F37A87"/>
                </a:solidFill>
                <a:latin typeface="Source Sans Pro"/>
                <a:ea typeface="Source Sans Pro"/>
                <a:cs typeface="Source Sans Pro"/>
                <a:sym typeface="Source Sans Pro"/>
              </a:rPr>
              <a:t>1-</a:t>
            </a:r>
            <a:r>
              <a:rPr lang="en-US" sz="1600" dirty="0">
                <a:solidFill>
                  <a:srgbClr val="000000"/>
                </a:solidFill>
                <a:latin typeface="Source Sans Pro"/>
                <a:ea typeface="Source Sans Pro"/>
                <a:cs typeface="Source Sans Pro"/>
                <a:sym typeface="Source Sans Pro"/>
              </a:rPr>
              <a:t> </a:t>
            </a:r>
            <a:r>
              <a:rPr lang="en-US" sz="1600" dirty="0">
                <a:latin typeface="Source Sans Pro"/>
                <a:ea typeface="Source Sans Pro"/>
                <a:cs typeface="Source Sans Pro"/>
                <a:sym typeface="Source Sans Pro"/>
              </a:rPr>
              <a:t>71M children under 5 globally in conflict (UNICEF, 2024)</a:t>
            </a:r>
          </a:p>
        </p:txBody>
      </p:sp>
      <p:sp>
        <p:nvSpPr>
          <p:cNvPr id="249" name="Google Shape;249;g101d5bc37dd_0_44"/>
          <p:cNvSpPr txBox="1"/>
          <p:nvPr/>
        </p:nvSpPr>
        <p:spPr>
          <a:xfrm>
            <a:off x="1833231" y="3025977"/>
            <a:ext cx="1552769" cy="141574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dirty="0">
                <a:solidFill>
                  <a:srgbClr val="F37A87"/>
                </a:solidFill>
                <a:latin typeface="Source Sans Pro"/>
                <a:ea typeface="Source Sans Pro"/>
                <a:cs typeface="Source Sans Pro"/>
                <a:sym typeface="Source Sans Pro"/>
              </a:rPr>
              <a:t>2-</a:t>
            </a:r>
            <a:r>
              <a:rPr lang="en-US" sz="1600" dirty="0">
                <a:solidFill>
                  <a:srgbClr val="000000"/>
                </a:solidFill>
                <a:latin typeface="Source Sans Pro"/>
                <a:ea typeface="Source Sans Pro"/>
                <a:cs typeface="Source Sans Pro"/>
                <a:sym typeface="Source Sans Pro"/>
              </a:rPr>
              <a:t> </a:t>
            </a:r>
            <a:r>
              <a:rPr lang="en-US" sz="1600" dirty="0">
                <a:latin typeface="Source Sans Pro"/>
                <a:ea typeface="Source Sans Pro"/>
                <a:cs typeface="Source Sans Pro"/>
                <a:sym typeface="Source Sans Pro"/>
              </a:rPr>
              <a:t>40% of Arab States’ children lack preschool access (UNESCO, 2024)</a:t>
            </a:r>
            <a:endParaRPr sz="1200" dirty="0"/>
          </a:p>
        </p:txBody>
      </p:sp>
      <p:sp>
        <p:nvSpPr>
          <p:cNvPr id="250" name="Google Shape;250;g101d5bc37dd_0_44"/>
          <p:cNvSpPr txBox="1"/>
          <p:nvPr/>
        </p:nvSpPr>
        <p:spPr>
          <a:xfrm>
            <a:off x="3465382" y="3027834"/>
            <a:ext cx="1744324" cy="120029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dirty="0">
                <a:solidFill>
                  <a:srgbClr val="E7CCD6"/>
                </a:solidFill>
                <a:latin typeface="Source Sans Pro"/>
                <a:ea typeface="Source Sans Pro"/>
                <a:cs typeface="Source Sans Pro"/>
                <a:sym typeface="Source Sans Pro"/>
              </a:rPr>
              <a:t>3-</a:t>
            </a:r>
            <a:r>
              <a:rPr lang="en-US" sz="1800" dirty="0">
                <a:solidFill>
                  <a:srgbClr val="000000"/>
                </a:solidFill>
                <a:latin typeface="Source Sans Pro"/>
                <a:ea typeface="Source Sans Pro"/>
                <a:cs typeface="Source Sans Pro"/>
                <a:sym typeface="Source Sans Pro"/>
              </a:rPr>
              <a:t> </a:t>
            </a:r>
            <a:r>
              <a:rPr lang="en-US" sz="1600" dirty="0">
                <a:solidFill>
                  <a:schemeClr val="dk1"/>
                </a:solidFill>
                <a:latin typeface="Source Sans Pro"/>
                <a:ea typeface="Source Sans Pro"/>
                <a:cs typeface="Source Sans Pro"/>
                <a:sym typeface="Source Sans Pro"/>
              </a:rPr>
              <a:t>Device access disparity: e.g., Lebanon 38% (UNESCWA, 2024)</a:t>
            </a:r>
          </a:p>
        </p:txBody>
      </p:sp>
      <p:pic>
        <p:nvPicPr>
          <p:cNvPr id="255" name="Google Shape;255;g101d5bc37dd_0_44"/>
          <p:cNvPicPr preferRelativeResize="0"/>
          <p:nvPr/>
        </p:nvPicPr>
        <p:blipFill>
          <a:blip r:embed="rId4">
            <a:alphaModFix/>
          </a:blip>
          <a:srcRect t="-2" r="39928" b="-1091"/>
          <a:stretch>
            <a:fillRect/>
          </a:stretch>
        </p:blipFill>
        <p:spPr>
          <a:xfrm>
            <a:off x="230758" y="2812960"/>
            <a:ext cx="4800787" cy="213017"/>
          </a:xfrm>
          <a:prstGeom prst="rect">
            <a:avLst/>
          </a:prstGeom>
          <a:noFill/>
          <a:ln>
            <a:noFill/>
          </a:ln>
        </p:spPr>
      </p:pic>
      <p:pic>
        <p:nvPicPr>
          <p:cNvPr id="257" name="Google Shape;257;g101d5bc37dd_0_44"/>
          <p:cNvPicPr preferRelativeResize="0"/>
          <p:nvPr/>
        </p:nvPicPr>
        <p:blipFill>
          <a:blip r:embed="rId5">
            <a:alphaModFix/>
          </a:blip>
          <a:stretch>
            <a:fillRect/>
          </a:stretch>
        </p:blipFill>
        <p:spPr>
          <a:xfrm>
            <a:off x="6616314" y="181700"/>
            <a:ext cx="2276462" cy="573900"/>
          </a:xfrm>
          <a:prstGeom prst="rect">
            <a:avLst/>
          </a:prstGeom>
          <a:noFill/>
          <a:ln>
            <a:noFill/>
          </a:ln>
        </p:spPr>
      </p:pic>
      <p:pic>
        <p:nvPicPr>
          <p:cNvPr id="3" name="Picture 2" descr="A map of different countries/regions&#10;&#10;AI-generated content may be incorrect.">
            <a:extLst>
              <a:ext uri="{FF2B5EF4-FFF2-40B4-BE49-F238E27FC236}">
                <a16:creationId xmlns:a16="http://schemas.microsoft.com/office/drawing/2014/main" id="{89C599EA-A795-F0E4-A616-5E49385A0929}"/>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4422324" y="1077637"/>
            <a:ext cx="4693758" cy="2672325"/>
          </a:xfrm>
          <a:prstGeom prst="rect">
            <a:avLst/>
          </a:prstGeom>
        </p:spPr>
      </p:pic>
    </p:spTree>
  </p:cSld>
  <p:clrMapOvr>
    <a:masterClrMapping/>
  </p:clrMapOvr>
</p:sld>
</file>

<file path=ppt/theme/theme1.xml><?xml version="1.0" encoding="utf-8"?>
<a:theme xmlns:a="http://schemas.openxmlformats.org/drawingml/2006/main" name="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TotalTime>
  <Words>2911</Words>
  <Application>Microsoft Macintosh PowerPoint</Application>
  <PresentationFormat>On-screen Show (16:9)</PresentationFormat>
  <Paragraphs>217</Paragraphs>
  <Slides>17</Slides>
  <Notes>17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17</vt:i4>
      </vt:variant>
    </vt:vector>
  </HeadingPairs>
  <TitlesOfParts>
    <vt:vector size="23" baseType="lpstr">
      <vt:lpstr>Aptos</vt:lpstr>
      <vt:lpstr>Arial</vt:lpstr>
      <vt:lpstr>Source Sans Pro</vt:lpstr>
      <vt:lpstr>Dreaming Outloud Script Pro</vt:lpstr>
      <vt:lpstr>Default Design</vt:lpstr>
      <vt:lpstr>1_Default Design</vt:lpstr>
      <vt:lpstr>PowerPoint Presentation</vt:lpstr>
      <vt:lpstr>In crisis, what we cannot see, we cannot save.</vt:lpstr>
      <vt:lpstr>PowerPoint Presentation</vt:lpstr>
      <vt:lpstr>Why Digital ECD Research in Crises is Different</vt:lpstr>
      <vt:lpstr>Access Gaps Leave Millions of Children Invisible </vt:lpstr>
      <vt:lpstr>PowerPoint Presentation</vt:lpstr>
      <vt:lpstr>Protecting Children’s Data is Protecting Their Safety </vt:lpstr>
      <vt:lpstr>Without Skills and Coordination, Digital Tools Fail </vt:lpstr>
      <vt:lpstr>PowerPoint Presentation</vt:lpstr>
      <vt:lpstr>Regional Realities</vt:lpstr>
      <vt:lpstr>Regional Realities</vt:lpstr>
      <vt:lpstr>PowerPoint Presentation</vt:lpstr>
      <vt:lpstr>Implementation Playbook</vt:lpstr>
      <vt:lpstr>Turning Evidence into Policy and Action </vt:lpstr>
      <vt:lpstr>PowerPoint Presentation</vt:lpstr>
      <vt:lpstr>References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nailapc</dc:creator>
  <cp:lastModifiedBy>Dr. Nael Alami</cp:lastModifiedBy>
  <cp:revision>4</cp:revision>
  <dcterms:created xsi:type="dcterms:W3CDTF">2021-04-26T10:07:52Z</dcterms:created>
  <dcterms:modified xsi:type="dcterms:W3CDTF">2025-08-16T06:19:07Z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1033-11.2.0.10114</vt:lpwstr>
  </property>
</Properties>
</file>