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Tajawal Black"/>
      <p:bold r:id="rId35"/>
    </p:embeddedFont>
    <p:embeddedFont>
      <p:font typeface="Tajawal Medium"/>
      <p:regular r:id="rId36"/>
      <p:bold r:id="rId37"/>
    </p:embeddedFont>
    <p:embeddedFont>
      <p:font typeface="Tajawal"/>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56">
          <p15:clr>
            <a:srgbClr val="747775"/>
          </p15:clr>
        </p15:guide>
      </p15:sldGuideLst>
    </p:ext>
    <p:ext uri="GoogleSlidesCustomDataVersion2">
      <go:slidesCustomData xmlns:go="http://customooxmlschemas.google.com/" r:id="rId40" roundtripDataSignature="AMtx7mguRcYxGZxbEirl5QxvGp8fxk72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56"/>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TajawalBlack-bold.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TajawalMedium-bold.fntdata"/><Relationship Id="rId14" Type="http://schemas.openxmlformats.org/officeDocument/2006/relationships/slide" Target="slides/slide9.xml"/><Relationship Id="rId36" Type="http://schemas.openxmlformats.org/officeDocument/2006/relationships/font" Target="fonts/TajawalMedium-regular.fntdata"/><Relationship Id="rId17" Type="http://schemas.openxmlformats.org/officeDocument/2006/relationships/slide" Target="slides/slide12.xml"/><Relationship Id="rId39" Type="http://schemas.openxmlformats.org/officeDocument/2006/relationships/font" Target="fonts/Tajawal-bold.fntdata"/><Relationship Id="rId16" Type="http://schemas.openxmlformats.org/officeDocument/2006/relationships/slide" Target="slides/slide11.xml"/><Relationship Id="rId38" Type="http://schemas.openxmlformats.org/officeDocument/2006/relationships/font" Target="fonts/Tajawal-regular.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jawal" panose="020B0604020202020204" charset="-78"/>
              <a:ea typeface="+mn-ea"/>
              <a:cs typeface="Tajawal" panose="020B0604020202020204" charset="-78"/>
            </a:defRPr>
          </a:pPr>
          <a:endParaRPr lang="en-US"/>
        </a:p>
      </c:txPr>
    </c:title>
    <c:autoTitleDeleted val="0"/>
    <c:plotArea>
      <c:layout>
        <c:manualLayout>
          <c:layoutTarget val="inner"/>
          <c:xMode val="edge"/>
          <c:yMode val="edge"/>
          <c:x val="0.28733463812798532"/>
          <c:y val="0.16084662732520777"/>
          <c:w val="0.4759874572912427"/>
          <c:h val="0.71398112121254154"/>
        </c:manualLayout>
      </c:layout>
      <c:pieChart>
        <c:varyColors val="1"/>
        <c:ser>
          <c:idx val="0"/>
          <c:order val="0"/>
          <c:tx>
            <c:strRef>
              <c:f>Sheet1!$B$1</c:f>
              <c:strCache>
                <c:ptCount val="1"/>
                <c:pt idx="0">
                  <c:v>مقياس بيروت للضيق النفسيّ BDS-22</c:v>
                </c:pt>
              </c:strCache>
            </c:strRef>
          </c:tx>
          <c:dPt>
            <c:idx val="0"/>
            <c:bubble3D val="0"/>
            <c:spPr>
              <a:solidFill>
                <a:srgbClr val="65C0BA"/>
              </a:solidFill>
              <a:ln w="19050">
                <a:solidFill>
                  <a:schemeClr val="lt1"/>
                </a:solidFill>
              </a:ln>
              <a:effectLst/>
            </c:spPr>
            <c:extLst>
              <c:ext xmlns:c16="http://schemas.microsoft.com/office/drawing/2014/chart" uri="{C3380CC4-5D6E-409C-BE32-E72D297353CC}">
                <c16:uniqueId val="{00000001-F063-41F5-94D0-8CCB860509A2}"/>
              </c:ext>
            </c:extLst>
          </c:dPt>
          <c:dPt>
            <c:idx val="1"/>
            <c:bubble3D val="0"/>
            <c:spPr>
              <a:solidFill>
                <a:srgbClr val="F37A87"/>
              </a:solidFill>
              <a:ln w="19050">
                <a:solidFill>
                  <a:schemeClr val="lt1"/>
                </a:solidFill>
              </a:ln>
              <a:effectLst/>
            </c:spPr>
            <c:extLst>
              <c:ext xmlns:c16="http://schemas.microsoft.com/office/drawing/2014/chart" uri="{C3380CC4-5D6E-409C-BE32-E72D297353CC}">
                <c16:uniqueId val="{00000003-F063-41F5-94D0-8CCB860509A2}"/>
              </c:ext>
            </c:extLst>
          </c:dPt>
          <c:dPt>
            <c:idx val="2"/>
            <c:bubble3D val="0"/>
            <c:spPr>
              <a:solidFill>
                <a:srgbClr val="5D77B9"/>
              </a:solidFill>
              <a:ln w="19050">
                <a:solidFill>
                  <a:schemeClr val="lt1"/>
                </a:solidFill>
              </a:ln>
              <a:effectLst/>
            </c:spPr>
            <c:extLst>
              <c:ext xmlns:c16="http://schemas.microsoft.com/office/drawing/2014/chart" uri="{C3380CC4-5D6E-409C-BE32-E72D297353CC}">
                <c16:uniqueId val="{00000002-F063-41F5-94D0-8CCB860509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E4-431F-BE7A-333B7B45A25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ajawal" panose="020B0604020202020204" charset="-78"/>
                    <a:ea typeface="+mn-ea"/>
                    <a:cs typeface="Tajawal" panose="020B0604020202020204" charset="-78"/>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مستوى منخفض</c:v>
                </c:pt>
                <c:pt idx="1">
                  <c:v>مستوى متوسط</c:v>
                </c:pt>
                <c:pt idx="2">
                  <c:v>مستوى مرتفع</c:v>
                </c:pt>
              </c:strCache>
            </c:strRef>
          </c:cat>
          <c:val>
            <c:numRef>
              <c:f>Sheet1!$B$2:$B$5</c:f>
              <c:numCache>
                <c:formatCode>0.00%</c:formatCode>
                <c:ptCount val="4"/>
                <c:pt idx="0">
                  <c:v>0.56299999999999994</c:v>
                </c:pt>
                <c:pt idx="1">
                  <c:v>0.33700000000000002</c:v>
                </c:pt>
                <c:pt idx="2">
                  <c:v>0.10100000000000001</c:v>
                </c:pt>
              </c:numCache>
            </c:numRef>
          </c:val>
          <c:extLst>
            <c:ext xmlns:c16="http://schemas.microsoft.com/office/drawing/2014/chart" uri="{C3380CC4-5D6E-409C-BE32-E72D297353CC}">
              <c16:uniqueId val="{00000000-F063-41F5-94D0-8CCB860509A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ajawal" panose="020B0604020202020204" charset="-78"/>
                <a:ea typeface="+mn-ea"/>
                <a:cs typeface="Tajawal" panose="020B0604020202020204" charset="-78"/>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ajawal" panose="020B0604020202020204" charset="-78"/>
                <a:ea typeface="+mn-ea"/>
                <a:cs typeface="Tajawal" panose="020B0604020202020204" charset="-78"/>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ajawal" panose="020B0604020202020204" charset="-78"/>
                <a:ea typeface="+mn-ea"/>
                <a:cs typeface="Tajawal" panose="020B0604020202020204" charset="-78"/>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Clr>
                <a:schemeClr val="dk1"/>
              </a:buClr>
              <a:buSzPts val="1100"/>
              <a:buFont typeface="Arial"/>
              <a:buNone/>
            </a:pPr>
            <a:r>
              <a:rPr b="1" lang="ar-LB" sz="1100">
                <a:solidFill>
                  <a:schemeClr val="dk1"/>
                </a:solidFill>
              </a:rPr>
              <a:t> العينة: من؟</a:t>
            </a:r>
            <a:endParaRPr/>
          </a:p>
          <a:p>
            <a:pPr indent="-304800" lvl="0" marL="457200" rtl="1" algn="r">
              <a:lnSpc>
                <a:spcPct val="115000"/>
              </a:lnSpc>
              <a:spcBef>
                <a:spcPts val="0"/>
              </a:spcBef>
              <a:spcAft>
                <a:spcPts val="0"/>
              </a:spcAft>
              <a:buClr>
                <a:schemeClr val="dk1"/>
              </a:buClr>
              <a:buSzPts val="1200"/>
              <a:buChar char="-"/>
            </a:pPr>
            <a:r>
              <a:rPr lang="ar-LB" sz="1100">
                <a:solidFill>
                  <a:schemeClr val="dk1"/>
                </a:solidFill>
              </a:rPr>
              <a:t>عينة هذه الدراسة هي 915 من مربي ومربيات الطفولة المبكرة (ذكور وإناث)  --  اللبنانيين</a:t>
            </a:r>
            <a:endParaRPr/>
          </a:p>
          <a:p>
            <a:pPr indent="-304800" lvl="0" marL="457200" rtl="1" algn="r">
              <a:lnSpc>
                <a:spcPct val="115000"/>
              </a:lnSpc>
              <a:spcBef>
                <a:spcPts val="0"/>
              </a:spcBef>
              <a:spcAft>
                <a:spcPts val="0"/>
              </a:spcAft>
              <a:buClr>
                <a:schemeClr val="dk1"/>
              </a:buClr>
              <a:buSzPts val="1200"/>
              <a:buChar char="-"/>
            </a:pPr>
            <a:r>
              <a:rPr lang="ar-LB" sz="1100">
                <a:solidFill>
                  <a:schemeClr val="dk1"/>
                </a:solidFill>
              </a:rPr>
              <a:t>من مختلف المحافظات اللبنانية ، والمستويات التعليمية ، ويعملون في مختلف المؤسسات التعليمية وغير التعليمية الحكومية والخاصة والدولية كذلك مختلف طبيعة التوظيف (دوام كامل وجزئي وتعاقد).</a:t>
            </a:r>
            <a:endParaRPr/>
          </a:p>
          <a:p>
            <a:pPr indent="-304800" lvl="0" marL="457200" rtl="1" algn="r">
              <a:lnSpc>
                <a:spcPct val="115000"/>
              </a:lnSpc>
              <a:spcBef>
                <a:spcPts val="0"/>
              </a:spcBef>
              <a:spcAft>
                <a:spcPts val="0"/>
              </a:spcAft>
              <a:buClr>
                <a:schemeClr val="dk1"/>
              </a:buClr>
              <a:buSzPts val="1200"/>
              <a:buChar char="-"/>
            </a:pPr>
            <a:r>
              <a:rPr lang="ar-LB" sz="1100">
                <a:solidFill>
                  <a:schemeClr val="dk1"/>
                </a:solidFill>
              </a:rPr>
              <a:t>Frontliners: counselers, psychologists, special educators, babysitters, educators, daycare staff</a:t>
            </a:r>
            <a:endParaRPr/>
          </a:p>
          <a:p>
            <a:pPr indent="-304800" lvl="0" marL="457200" rtl="1" algn="r">
              <a:lnSpc>
                <a:spcPct val="115000"/>
              </a:lnSpc>
              <a:spcBef>
                <a:spcPts val="0"/>
              </a:spcBef>
              <a:spcAft>
                <a:spcPts val="0"/>
              </a:spcAft>
              <a:buClr>
                <a:schemeClr val="dk1"/>
              </a:buClr>
              <a:buSzPts val="1200"/>
              <a:buChar char="-"/>
            </a:pPr>
            <a:r>
              <a:rPr lang="ar-LB" sz="1100">
                <a:solidFill>
                  <a:schemeClr val="dk1"/>
                </a:solidFill>
              </a:rPr>
              <a:t>Data collection took place from March 2023 till April 2023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b="0" i="0" lang="ar-LB" sz="1100" u="none" cap="none" strike="noStrike">
                <a:solidFill>
                  <a:srgbClr val="000000"/>
                </a:solidFill>
                <a:latin typeface="Arial"/>
                <a:ea typeface="Arial"/>
                <a:cs typeface="Arial"/>
                <a:sym typeface="Arial"/>
              </a:rPr>
              <a:t>العوارض الإكتئابيّة، فقدان الدافعيّة، عوارض سيكوسوماتيّة، تدهوّر في المزاج (تقلّب المزاج وسرعة الانفعال)، الصّد المعرفيّ (الصعوبة في التركيز ومشكلات في الذاكرة)، عوارض قلق (نوبات هلع).</a:t>
            </a:r>
            <a:endParaRPr/>
          </a:p>
          <a:p>
            <a:pPr indent="0" lvl="0" marL="0" rtl="1" algn="r">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1" algn="r">
              <a:lnSpc>
                <a:spcPct val="100000"/>
              </a:lnSpc>
              <a:spcBef>
                <a:spcPts val="0"/>
              </a:spcBef>
              <a:spcAft>
                <a:spcPts val="0"/>
              </a:spcAft>
              <a:buSzPts val="1100"/>
              <a:buNone/>
            </a:pPr>
            <a:r>
              <a:rPr b="0" i="0" lang="ar-LB" sz="1100" u="none" cap="none" strike="noStrike">
                <a:solidFill>
                  <a:srgbClr val="000000"/>
                </a:solidFill>
                <a:latin typeface="Arial"/>
                <a:ea typeface="Arial"/>
                <a:cs typeface="Arial"/>
                <a:sym typeface="Arial"/>
              </a:rPr>
              <a:t>الرفاهيّة الجسديّة، النفسيّة، الرعاية الذاتيّة، المجال المهنيّ، العلاقات الشّخصيّة، الدعم العاطفيّ الإجتماعيّ، الدعم المجتمعيّ والخدماتيّ، تحقيق الذات، والإشباع الروحيّ، والتصوّر العام لجودة الحياة.</a:t>
            </a:r>
            <a:endParaRPr/>
          </a:p>
          <a:p>
            <a:pPr indent="0" lvl="0" marL="0" rtl="1" algn="r">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1" algn="r">
              <a:lnSpc>
                <a:spcPct val="100000"/>
              </a:lnSpc>
              <a:spcBef>
                <a:spcPts val="0"/>
              </a:spcBef>
              <a:spcAft>
                <a:spcPts val="0"/>
              </a:spcAft>
              <a:buSzPts val="1100"/>
              <a:buNone/>
            </a:pPr>
            <a:r>
              <a:rPr b="0" i="0" lang="ar-LB" sz="1100" u="none" cap="none" strike="noStrike">
                <a:solidFill>
                  <a:srgbClr val="000000"/>
                </a:solidFill>
                <a:latin typeface="Arial"/>
                <a:ea typeface="Arial"/>
                <a:cs typeface="Arial"/>
                <a:sym typeface="Arial"/>
              </a:rPr>
              <a:t>استخدام الدعم الاجتماعي الفعال، سوء استخدام المواد، استخدام الدعم الاجتماعيّ العاطفيّ</a:t>
            </a:r>
            <a:endParaRPr/>
          </a:p>
          <a:p>
            <a:pPr indent="0" lvl="0" marL="0" rtl="1" algn="r">
              <a:lnSpc>
                <a:spcPct val="100000"/>
              </a:lnSpc>
              <a:spcBef>
                <a:spcPts val="0"/>
              </a:spcBef>
              <a:spcAft>
                <a:spcPts val="0"/>
              </a:spcAft>
              <a:buSzPts val="1100"/>
              <a:buNone/>
            </a:pPr>
            <a:r>
              <a:rPr b="0" i="0" lang="ar-LB" sz="1100" u="none" cap="none" strike="noStrike">
                <a:solidFill>
                  <a:srgbClr val="000000"/>
                </a:solidFill>
                <a:latin typeface="Arial"/>
                <a:ea typeface="Arial"/>
                <a:cs typeface="Arial"/>
                <a:sym typeface="Arial"/>
              </a:rPr>
              <a:t>اللجوء إلى الدين</a:t>
            </a:r>
            <a:endParaRPr/>
          </a:p>
          <a:p>
            <a:pPr indent="0" lvl="0" marL="0" rtl="1" algn="r">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1" algn="r">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SzPts val="1100"/>
              <a:buNone/>
            </a:pPr>
            <a:r>
              <a:rPr b="1" lang="ar-LB"/>
              <a:t>حسن الحال الجسدية</a:t>
            </a:r>
            <a:r>
              <a:rPr lang="ar-LB"/>
              <a:t> (الشعور بالنشاط، وخلوّ الجسم من الألم والمشاكل الجسدية)</a:t>
            </a:r>
            <a:endParaRPr/>
          </a:p>
          <a:p>
            <a:pPr indent="0" lvl="0" marL="0" rtl="1" algn="r">
              <a:lnSpc>
                <a:spcPct val="100000"/>
              </a:lnSpc>
              <a:spcBef>
                <a:spcPts val="0"/>
              </a:spcBef>
              <a:spcAft>
                <a:spcPts val="0"/>
              </a:spcAft>
              <a:buSzPts val="1100"/>
              <a:buNone/>
            </a:pPr>
            <a:r>
              <a:rPr b="1" lang="ar-LB"/>
              <a:t>حسن الحال النفسية/العاطفية</a:t>
            </a:r>
            <a:r>
              <a:rPr lang="ar-LB"/>
              <a:t> (الشعور بالارتياح والراحة مع نفسك)</a:t>
            </a:r>
            <a:endParaRPr/>
          </a:p>
          <a:p>
            <a:pPr indent="0" lvl="0" marL="0" rtl="1" algn="r">
              <a:lnSpc>
                <a:spcPct val="100000"/>
              </a:lnSpc>
              <a:spcBef>
                <a:spcPts val="0"/>
              </a:spcBef>
              <a:spcAft>
                <a:spcPts val="0"/>
              </a:spcAft>
              <a:buSzPts val="1100"/>
              <a:buNone/>
            </a:pPr>
            <a:r>
              <a:rPr b="1" lang="ar-LB"/>
              <a:t>الإشباع الروحي</a:t>
            </a:r>
            <a:r>
              <a:rPr lang="ar-LB"/>
              <a:t> (اختبار الإيمان، والتديّن، والتجاوز لما هو مادي عادي في الحياة).</a:t>
            </a:r>
            <a:endParaRPr/>
          </a:p>
          <a:p>
            <a:pPr indent="0" lvl="0" marL="0" rtl="1" algn="r">
              <a:lnSpc>
                <a:spcPct val="100000"/>
              </a:lnSpc>
              <a:spcBef>
                <a:spcPts val="0"/>
              </a:spcBef>
              <a:spcAft>
                <a:spcPts val="0"/>
              </a:spcAft>
              <a:buSzPts val="1100"/>
              <a:buNone/>
            </a:pPr>
            <a:r>
              <a:rPr b="1" lang="ar-LB"/>
              <a:t>الأداء المهني</a:t>
            </a:r>
            <a:r>
              <a:rPr lang="ar-LB"/>
              <a:t> (القدرة على القيام بمهام العمل أو المدرسة أو مسؤوليات المنزل)</a:t>
            </a:r>
            <a:endParaRPr/>
          </a:p>
          <a:p>
            <a:pPr indent="0" lvl="0" marL="0" rtl="1" algn="r">
              <a:lnSpc>
                <a:spcPct val="100000"/>
              </a:lnSpc>
              <a:spcBef>
                <a:spcPts val="0"/>
              </a:spcBef>
              <a:spcAft>
                <a:spcPts val="0"/>
              </a:spcAft>
              <a:buSzPts val="1100"/>
              <a:buNone/>
            </a:pPr>
            <a:r>
              <a:rPr b="1" lang="ar-LB"/>
              <a:t>الأداء التفاعلي/العلاقات الشخصية</a:t>
            </a:r>
            <a:r>
              <a:rPr lang="ar-LB"/>
              <a:t> (القدرة على التفاعل والتواصل بشكل جيد مع العائلة والأصدقاء والمجموعات)</a:t>
            </a:r>
            <a:endParaRPr/>
          </a:p>
        </p:txBody>
      </p:sp>
      <p:sp>
        <p:nvSpPr>
          <p:cNvPr id="242" name="Google Shape;24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ar-LB">
                <a:solidFill>
                  <a:schemeClr val="dk1"/>
                </a:solidFill>
                <a:latin typeface="Tajawal"/>
                <a:ea typeface="Tajawal"/>
                <a:cs typeface="Tajawal"/>
                <a:sym typeface="Tajawal"/>
              </a:rPr>
              <a:t>(89.1%) </a:t>
            </a:r>
            <a:r>
              <a:rPr lang="ar-LB">
                <a:solidFill>
                  <a:schemeClr val="dk1"/>
                </a:solidFill>
                <a:latin typeface="Tajawal"/>
                <a:ea typeface="Tajawal"/>
                <a:cs typeface="Tajawal"/>
                <a:sym typeface="Tajawal"/>
              </a:rPr>
              <a:t> فجوة العلاج في لبنان سنة 2022</a:t>
            </a:r>
            <a:endParaRPr/>
          </a:p>
          <a:p>
            <a:pPr indent="0" lvl="0" marL="0" marR="0" rtl="0" algn="l">
              <a:lnSpc>
                <a:spcPct val="100000"/>
              </a:lnSpc>
              <a:spcBef>
                <a:spcPts val="0"/>
              </a:spcBef>
              <a:spcAft>
                <a:spcPts val="0"/>
              </a:spcAft>
              <a:buClr>
                <a:srgbClr val="000000"/>
              </a:buClr>
              <a:buSzPts val="1100"/>
              <a:buFont typeface="Arial"/>
              <a:buNone/>
            </a:pPr>
            <a:r>
              <a:rPr b="1" lang="ar-LB">
                <a:solidFill>
                  <a:schemeClr val="dk1"/>
                </a:solidFill>
                <a:latin typeface="Tajawal"/>
                <a:ea typeface="Tajawal"/>
                <a:cs typeface="Tajawal"/>
                <a:sym typeface="Tajawal"/>
              </a:rPr>
              <a:t>+ التحدث عن الفجوات، ما هي</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ar-LB"/>
              <a:t>بحسب العبء العالمي للأمراض فإن جائجة كورونا أدت إلى ارتفاع في...</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ar-LB"/>
              <a:t>80% من اللبنانيين تحت خط الفقر، و70% غير قادرين على تلبية الحاجات الأساسية</a:t>
            </a:r>
            <a:endParaRPr/>
          </a:p>
          <a:p>
            <a:pPr indent="0" lvl="0" marL="0" rtl="0" algn="l">
              <a:lnSpc>
                <a:spcPct val="100000"/>
              </a:lnSpc>
              <a:spcBef>
                <a:spcPts val="0"/>
              </a:spcBef>
              <a:spcAft>
                <a:spcPts val="0"/>
              </a:spcAft>
              <a:buSzPts val="1100"/>
              <a:buNone/>
            </a:pPr>
            <a:r>
              <a:t/>
            </a:r>
            <a:endParaRPr/>
          </a:p>
        </p:txBody>
      </p:sp>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ar-LB"/>
              <a:t>حاليّاً</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SzPts val="1100"/>
              <a:buNone/>
            </a:pPr>
            <a:r>
              <a:rPr b="0" i="0" lang="ar-LB" sz="1100" u="none" cap="none" strike="noStrike">
                <a:solidFill>
                  <a:srgbClr val="000000"/>
                </a:solidFill>
                <a:latin typeface="Arial"/>
                <a:ea typeface="Arial"/>
                <a:cs typeface="Arial"/>
                <a:sym typeface="Arial"/>
              </a:rPr>
              <a:t>يعاني واحد من كل خمسة من الأشخاص (22٪) الذين شهدوا حروباً أو نزاعات خلال العشر سنوات الماضية من الاكتئاب أو القلق أو اضطراب الكرب التالي للرضح أو الاضطراب الثنائي القطب أو الفصام.</a:t>
            </a:r>
            <a:endParaRPr/>
          </a:p>
          <a:p>
            <a:pPr indent="0" lvl="0" marL="0" rtl="1" algn="r">
              <a:lnSpc>
                <a:spcPct val="115000"/>
              </a:lnSpc>
              <a:spcBef>
                <a:spcPts val="0"/>
              </a:spcBef>
              <a:spcAft>
                <a:spcPts val="0"/>
              </a:spcAft>
              <a:buSzPts val="1100"/>
              <a:buNone/>
            </a:pPr>
            <a:r>
              <a:t/>
            </a:r>
            <a:endParaRPr/>
          </a:p>
          <a:p>
            <a:pPr indent="0" lvl="0" marL="0" rtl="1" algn="r">
              <a:lnSpc>
                <a:spcPct val="115000"/>
              </a:lnSpc>
              <a:spcBef>
                <a:spcPts val="0"/>
              </a:spcBef>
              <a:spcAft>
                <a:spcPts val="0"/>
              </a:spcAft>
              <a:buSzPts val="1100"/>
              <a:buNone/>
            </a:pPr>
            <a:r>
              <a:rPr lang="ar-LB"/>
              <a:t>https://www.who.int/ar/news-room/fact-sheets/detail/mental-health-in-emergencies</a:t>
            </a:r>
            <a:endParaRPr/>
          </a:p>
          <a:p>
            <a:pPr indent="0" lvl="0" marL="0" rtl="1" algn="r">
              <a:lnSpc>
                <a:spcPct val="115000"/>
              </a:lnSpc>
              <a:spcBef>
                <a:spcPts val="0"/>
              </a:spcBef>
              <a:spcAft>
                <a:spcPts val="0"/>
              </a:spcAft>
              <a:buSzPts val="1100"/>
              <a:buNone/>
            </a:pPr>
            <a:r>
              <a:t/>
            </a:r>
            <a:endParaRPr/>
          </a:p>
          <a:p>
            <a:pPr indent="0" lvl="0" marL="0" rtl="1" algn="r">
              <a:lnSpc>
                <a:spcPct val="115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1" algn="r">
              <a:lnSpc>
                <a:spcPct val="115000"/>
              </a:lnSpc>
              <a:spcBef>
                <a:spcPts val="0"/>
              </a:spcBef>
              <a:spcAft>
                <a:spcPts val="0"/>
              </a:spcAft>
              <a:buClr>
                <a:schemeClr val="dk1"/>
              </a:buClr>
              <a:buSzPts val="1100"/>
              <a:buFont typeface="Arial"/>
              <a:buNone/>
            </a:pPr>
            <a:r>
              <a:rPr b="1" lang="ar-LB" sz="1200">
                <a:solidFill>
                  <a:schemeClr val="dk1"/>
                </a:solidFill>
              </a:rPr>
              <a:t>1- الأهداف: لماذا؟</a:t>
            </a:r>
            <a:endParaRPr b="1" sz="1200">
              <a:solidFill>
                <a:schemeClr val="dk1"/>
              </a:solidFill>
            </a:endParaRPr>
          </a:p>
          <a:p>
            <a:pPr indent="-304800" lvl="0" marL="457200" rtl="1" algn="r">
              <a:lnSpc>
                <a:spcPct val="115000"/>
              </a:lnSpc>
              <a:spcBef>
                <a:spcPts val="0"/>
              </a:spcBef>
              <a:spcAft>
                <a:spcPts val="0"/>
              </a:spcAft>
              <a:buClr>
                <a:schemeClr val="dk1"/>
              </a:buClr>
              <a:buSzPts val="1200"/>
              <a:buChar char="-"/>
            </a:pPr>
            <a:r>
              <a:rPr lang="ar-LB" sz="1200">
                <a:solidFill>
                  <a:schemeClr val="dk1"/>
                </a:solidFill>
              </a:rPr>
              <a:t>تقييم مستويات الصحة النفسية عند المربين والمربيات في مرحلة الطفولة المبكرة</a:t>
            </a:r>
            <a:endParaRPr sz="1200">
              <a:solidFill>
                <a:schemeClr val="dk1"/>
              </a:solidFill>
            </a:endParaRPr>
          </a:p>
          <a:p>
            <a:pPr indent="-304800" lvl="0" marL="457200" rtl="1" algn="r">
              <a:lnSpc>
                <a:spcPct val="115000"/>
              </a:lnSpc>
              <a:spcBef>
                <a:spcPts val="0"/>
              </a:spcBef>
              <a:spcAft>
                <a:spcPts val="0"/>
              </a:spcAft>
              <a:buClr>
                <a:schemeClr val="dk1"/>
              </a:buClr>
              <a:buSzPts val="1200"/>
              <a:buChar char="-"/>
            </a:pPr>
            <a:r>
              <a:rPr lang="ar-LB" sz="1200">
                <a:solidFill>
                  <a:schemeClr val="dk1"/>
                </a:solidFill>
              </a:rPr>
              <a:t>تقييم العلاقة بين الصحة النفسية ونوعية الحياة ومهارات التأقلم وأداء العمل لديهم</a:t>
            </a:r>
            <a:endParaRPr sz="1200">
              <a:solidFill>
                <a:schemeClr val="dk1"/>
              </a:solidFill>
            </a:endParaRPr>
          </a:p>
          <a:p>
            <a:pPr indent="-304800" lvl="0" marL="457200" rtl="1" algn="r">
              <a:lnSpc>
                <a:spcPct val="115000"/>
              </a:lnSpc>
              <a:spcBef>
                <a:spcPts val="0"/>
              </a:spcBef>
              <a:spcAft>
                <a:spcPts val="0"/>
              </a:spcAft>
              <a:buClr>
                <a:schemeClr val="dk1"/>
              </a:buClr>
              <a:buSzPts val="1200"/>
              <a:buChar char="-"/>
            </a:pPr>
            <a:r>
              <a:rPr lang="ar-LB" sz="1200">
                <a:solidFill>
                  <a:schemeClr val="dk1"/>
                </a:solidFill>
              </a:rPr>
              <a:t>تحديد ما إذا كان المربون والمربيات بصحة نفسية جيدة كذلك آليّات التأقلم التي يستخدمونها لتحسين صحتهم النفسية</a:t>
            </a:r>
            <a:endParaRPr sz="1200">
              <a:solidFill>
                <a:schemeClr val="dk1"/>
              </a:solidFill>
            </a:endParaRPr>
          </a:p>
          <a:p>
            <a:pPr indent="-304800" lvl="0" marL="457200" rtl="1" algn="r">
              <a:lnSpc>
                <a:spcPct val="115000"/>
              </a:lnSpc>
              <a:spcBef>
                <a:spcPts val="0"/>
              </a:spcBef>
              <a:spcAft>
                <a:spcPts val="0"/>
              </a:spcAft>
              <a:buClr>
                <a:schemeClr val="dk1"/>
              </a:buClr>
              <a:buSzPts val="1200"/>
              <a:buChar char="-"/>
            </a:pPr>
            <a:r>
              <a:rPr lang="ar-LB" sz="1200">
                <a:solidFill>
                  <a:schemeClr val="dk1"/>
                </a:solidFill>
              </a:rPr>
              <a:t>تحديد كيف تؤثر أعراض الضيق على نوعية حياتهم وأدائهم المهني</a:t>
            </a:r>
            <a:endParaRPr sz="1200">
              <a:solidFill>
                <a:schemeClr val="dk1"/>
              </a:solidFill>
            </a:endParaRPr>
          </a:p>
          <a:p>
            <a:pPr indent="-304800" lvl="0" marL="457200" rtl="1" algn="r">
              <a:lnSpc>
                <a:spcPct val="115000"/>
              </a:lnSpc>
              <a:spcBef>
                <a:spcPts val="0"/>
              </a:spcBef>
              <a:spcAft>
                <a:spcPts val="0"/>
              </a:spcAft>
              <a:buClr>
                <a:schemeClr val="dk1"/>
              </a:buClr>
              <a:buSzPts val="1200"/>
              <a:buChar char="-"/>
            </a:pPr>
            <a:r>
              <a:rPr b="1" lang="ar-LB" sz="1200">
                <a:solidFill>
                  <a:schemeClr val="dk1"/>
                </a:solidFill>
              </a:rPr>
              <a:t>الهدف الأساسي للدراسة</a:t>
            </a:r>
            <a:r>
              <a:rPr lang="ar-LB" sz="1200">
                <a:solidFill>
                  <a:schemeClr val="dk1"/>
                </a:solidFill>
              </a:rPr>
              <a:t> هو تقديم رؤى حول كيفية دعم الصحة النفسية لمربي ومربيات الطفولة المبكرة في لبنان.</a:t>
            </a:r>
            <a:endParaRPr sz="1200">
              <a:solidFill>
                <a:schemeClr val="dk1"/>
              </a:solidFill>
            </a:endParaRPr>
          </a:p>
          <a:p>
            <a:pPr indent="0" lvl="0" marL="0" rtl="1" algn="r">
              <a:lnSpc>
                <a:spcPct val="115000"/>
              </a:lnSpc>
              <a:spcBef>
                <a:spcPts val="0"/>
              </a:spcBef>
              <a:spcAft>
                <a:spcPts val="0"/>
              </a:spcAft>
              <a:buClr>
                <a:schemeClr val="dk1"/>
              </a:buClr>
              <a:buSzPts val="1100"/>
              <a:buFont typeface="Arial"/>
              <a:buNone/>
            </a:pPr>
            <a:r>
              <a:t/>
            </a:r>
            <a:endParaRPr b="1"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1" name="Google Shape;51;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6" name="Google Shape;5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0" name="Google Shape;6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 name="Google Shape;16;p28"/>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8"/>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8"/>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 type="body"/>
          </p:nvPr>
        </p:nvSpPr>
        <p:spPr>
          <a:xfrm>
            <a:off x="457200" y="1200150"/>
            <a:ext cx="4032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9"/>
          <p:cNvSpPr txBox="1"/>
          <p:nvPr>
            <p:ph idx="2" type="body"/>
          </p:nvPr>
        </p:nvSpPr>
        <p:spPr>
          <a:xfrm>
            <a:off x="4654296" y="1200150"/>
            <a:ext cx="4032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29"/>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29"/>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29"/>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2" name="Google Shape;3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7" name="Google Shape;4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r-L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7.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26.png"/><Relationship Id="rId6" Type="http://schemas.openxmlformats.org/officeDocument/2006/relationships/image" Target="../media/image4.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26.png"/><Relationship Id="rId6"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hyperlink" Target="http://www.anecd.net/" TargetMode="External"/><Relationship Id="rId5" Type="http://schemas.openxmlformats.org/officeDocument/2006/relationships/hyperlink" Target="http://www.nawwar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idx="1" type="subTitle"/>
          </p:nvPr>
        </p:nvSpPr>
        <p:spPr>
          <a:xfrm>
            <a:off x="965413" y="1761280"/>
            <a:ext cx="7170640" cy="1341818"/>
          </a:xfrm>
          <a:prstGeom prst="rect">
            <a:avLst/>
          </a:prstGeom>
          <a:noFill/>
          <a:ln>
            <a:noFill/>
          </a:ln>
        </p:spPr>
        <p:txBody>
          <a:bodyPr anchorCtr="0" anchor="t" bIns="45700" lIns="91425" spcFirstLastPara="1" rIns="91425" wrap="square" tIns="45700">
            <a:noAutofit/>
          </a:bodyPr>
          <a:lstStyle/>
          <a:p>
            <a:pPr indent="0" lvl="0" marL="0" rtl="1" algn="ctr">
              <a:lnSpc>
                <a:spcPct val="100000"/>
              </a:lnSpc>
              <a:spcBef>
                <a:spcPts val="0"/>
              </a:spcBef>
              <a:spcAft>
                <a:spcPts val="0"/>
              </a:spcAft>
              <a:buClr>
                <a:srgbClr val="65C0BA"/>
              </a:buClr>
              <a:buSzPts val="3600"/>
              <a:buNone/>
            </a:pPr>
            <a:r>
              <a:rPr b="1" lang="ar-LB">
                <a:solidFill>
                  <a:srgbClr val="65C0BA"/>
                </a:solidFill>
                <a:latin typeface="Tajawal Black"/>
                <a:ea typeface="Tajawal Black"/>
                <a:cs typeface="Tajawal Black"/>
                <a:sym typeface="Tajawal Black"/>
              </a:rPr>
              <a:t>الصحّة النفسيّة والدعم النفسيّ الاجتماعيّ لمن هم في الخطوط الأماميّة</a:t>
            </a:r>
            <a:endParaRPr/>
          </a:p>
        </p:txBody>
      </p:sp>
      <p:sp>
        <p:nvSpPr>
          <p:cNvPr id="66" name="Google Shape;66;p1"/>
          <p:cNvSpPr txBox="1"/>
          <p:nvPr/>
        </p:nvSpPr>
        <p:spPr>
          <a:xfrm>
            <a:off x="0" y="3268887"/>
            <a:ext cx="9144000" cy="23475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Design2" id="67" name="Google Shape;67;p1"/>
          <p:cNvPicPr preferRelativeResize="0"/>
          <p:nvPr/>
        </p:nvPicPr>
        <p:blipFill rotWithShape="1">
          <a:blip r:embed="rId3">
            <a:alphaModFix/>
          </a:blip>
          <a:srcRect b="0" l="0" r="0" t="0"/>
          <a:stretch/>
        </p:blipFill>
        <p:spPr>
          <a:xfrm>
            <a:off x="3886620" y="3134997"/>
            <a:ext cx="1171125" cy="200525"/>
          </a:xfrm>
          <a:prstGeom prst="rect">
            <a:avLst/>
          </a:prstGeom>
          <a:noFill/>
          <a:ln>
            <a:noFill/>
          </a:ln>
        </p:spPr>
      </p:pic>
      <p:pic>
        <p:nvPicPr>
          <p:cNvPr id="68" name="Google Shape;68;p1"/>
          <p:cNvPicPr preferRelativeResize="0"/>
          <p:nvPr/>
        </p:nvPicPr>
        <p:blipFill rotWithShape="1">
          <a:blip r:embed="rId4">
            <a:alphaModFix/>
          </a:blip>
          <a:srcRect b="0" l="0" r="0" t="0"/>
          <a:stretch/>
        </p:blipFill>
        <p:spPr>
          <a:xfrm>
            <a:off x="278521" y="179195"/>
            <a:ext cx="1909403" cy="534281"/>
          </a:xfrm>
          <a:prstGeom prst="rect">
            <a:avLst/>
          </a:prstGeom>
          <a:noFill/>
          <a:ln>
            <a:noFill/>
          </a:ln>
        </p:spPr>
      </p:pic>
      <p:sp>
        <p:nvSpPr>
          <p:cNvPr id="69" name="Google Shape;69;p1"/>
          <p:cNvSpPr txBox="1"/>
          <p:nvPr/>
        </p:nvSpPr>
        <p:spPr>
          <a:xfrm>
            <a:off x="3919697" y="4560898"/>
            <a:ext cx="1304605" cy="46177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65C0BA"/>
              </a:buClr>
              <a:buSzPts val="3600"/>
              <a:buFont typeface="Arial"/>
              <a:buNone/>
            </a:pPr>
            <a:r>
              <a:t/>
            </a:r>
            <a:endParaRPr b="1" i="0" sz="2800" u="none" cap="none" strike="noStrike">
              <a:solidFill>
                <a:schemeClr val="lt1"/>
              </a:solidFill>
              <a:latin typeface="Tajawal"/>
              <a:ea typeface="Tajawal"/>
              <a:cs typeface="Tajawal"/>
              <a:sym typeface="Tajawal"/>
            </a:endParaRPr>
          </a:p>
        </p:txBody>
      </p:sp>
      <p:pic>
        <p:nvPicPr>
          <p:cNvPr id="70" name="Google Shape;70;p1"/>
          <p:cNvPicPr preferRelativeResize="0"/>
          <p:nvPr/>
        </p:nvPicPr>
        <p:blipFill rotWithShape="1">
          <a:blip r:embed="rId5">
            <a:alphaModFix/>
          </a:blip>
          <a:srcRect b="0" l="0" r="0" t="0"/>
          <a:stretch/>
        </p:blipFill>
        <p:spPr>
          <a:xfrm>
            <a:off x="4284166" y="173939"/>
            <a:ext cx="812505" cy="534282"/>
          </a:xfrm>
          <a:prstGeom prst="rect">
            <a:avLst/>
          </a:prstGeom>
          <a:noFill/>
          <a:ln>
            <a:noFill/>
          </a:ln>
        </p:spPr>
      </p:pic>
      <p:pic>
        <p:nvPicPr>
          <p:cNvPr id="71" name="Google Shape;71;p1"/>
          <p:cNvPicPr preferRelativeResize="0"/>
          <p:nvPr/>
        </p:nvPicPr>
        <p:blipFill rotWithShape="1">
          <a:blip r:embed="rId6">
            <a:alphaModFix/>
          </a:blip>
          <a:srcRect b="0" l="0" r="0" t="0"/>
          <a:stretch/>
        </p:blipFill>
        <p:spPr>
          <a:xfrm>
            <a:off x="7530031" y="173939"/>
            <a:ext cx="1098962" cy="5342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p:nvPr/>
        </p:nvSpPr>
        <p:spPr>
          <a:xfrm>
            <a:off x="1104077" y="513830"/>
            <a:ext cx="7398300" cy="672300"/>
          </a:xfrm>
          <a:prstGeom prst="rect">
            <a:avLst/>
          </a:prstGeom>
          <a:no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2400"/>
              <a:buFont typeface="Arial"/>
              <a:buNone/>
            </a:pPr>
            <a:r>
              <a:rPr b="1" i="0" lang="ar-LB" sz="2400" u="none" cap="none" strike="noStrike">
                <a:solidFill>
                  <a:srgbClr val="F37A87"/>
                </a:solidFill>
                <a:latin typeface="Tajawal"/>
                <a:ea typeface="Tajawal"/>
                <a:cs typeface="Tajawal"/>
                <a:sym typeface="Tajawal"/>
              </a:rPr>
              <a:t>العيّنة</a:t>
            </a:r>
            <a:endParaRPr b="1" i="0" sz="2400" u="none" cap="none" strike="noStrike">
              <a:solidFill>
                <a:srgbClr val="F37A87"/>
              </a:solidFill>
              <a:latin typeface="Tajawal"/>
              <a:ea typeface="Tajawal"/>
              <a:cs typeface="Tajawal"/>
              <a:sym typeface="Tajawal"/>
            </a:endParaRPr>
          </a:p>
        </p:txBody>
      </p:sp>
      <p:grpSp>
        <p:nvGrpSpPr>
          <p:cNvPr id="186" name="Google Shape;186;p10"/>
          <p:cNvGrpSpPr/>
          <p:nvPr/>
        </p:nvGrpSpPr>
        <p:grpSpPr>
          <a:xfrm>
            <a:off x="2732692" y="1550828"/>
            <a:ext cx="1944927" cy="1285402"/>
            <a:chOff x="0" y="1"/>
            <a:chExt cx="1425270" cy="941960"/>
          </a:xfrm>
        </p:grpSpPr>
        <p:sp>
          <p:nvSpPr>
            <p:cNvPr id="187" name="Google Shape;187;p10"/>
            <p:cNvSpPr/>
            <p:nvPr/>
          </p:nvSpPr>
          <p:spPr>
            <a:xfrm rot="-5400000">
              <a:off x="235490" y="-235490"/>
              <a:ext cx="941960" cy="1412941"/>
            </a:xfrm>
            <a:prstGeom prst="round1Rect">
              <a:avLst>
                <a:gd fmla="val 16667" name="adj"/>
              </a:avLst>
            </a:prstGeom>
            <a:solidFill>
              <a:srgbClr val="F37A87"/>
            </a:solidFill>
            <a:ln cap="flat" cmpd="sng" w="25400">
              <a:solidFill>
                <a:srgbClr val="F37A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txBox="1"/>
            <p:nvPr/>
          </p:nvSpPr>
          <p:spPr>
            <a:xfrm>
              <a:off x="12328" y="86845"/>
              <a:ext cx="1412941" cy="706470"/>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rgbClr val="000000"/>
                </a:buClr>
                <a:buSzPts val="1600"/>
                <a:buFont typeface="Arial"/>
                <a:buNone/>
              </a:pPr>
              <a:r>
                <a:rPr b="1" i="0" lang="ar-LB" sz="1600" u="none" cap="none" strike="noStrike">
                  <a:solidFill>
                    <a:schemeClr val="dk1"/>
                  </a:solidFill>
                  <a:latin typeface="Tajawal Medium"/>
                  <a:ea typeface="Tajawal Medium"/>
                  <a:cs typeface="Tajawal Medium"/>
                  <a:sym typeface="Tajawal Medium"/>
                </a:rPr>
                <a:t>مختلف المستويات الدّراسيّة</a:t>
              </a:r>
              <a:endParaRPr b="1" i="0" sz="1600" u="none" cap="none" strike="noStrike">
                <a:solidFill>
                  <a:schemeClr val="lt1"/>
                </a:solidFill>
                <a:latin typeface="Arial"/>
                <a:ea typeface="Arial"/>
                <a:cs typeface="Arial"/>
                <a:sym typeface="Arial"/>
              </a:endParaRPr>
            </a:p>
          </p:txBody>
        </p:sp>
      </p:grpSp>
      <p:grpSp>
        <p:nvGrpSpPr>
          <p:cNvPr id="189" name="Google Shape;189;p10"/>
          <p:cNvGrpSpPr/>
          <p:nvPr/>
        </p:nvGrpSpPr>
        <p:grpSpPr>
          <a:xfrm>
            <a:off x="4572001" y="1550825"/>
            <a:ext cx="1961756" cy="1285403"/>
            <a:chOff x="1412941" y="0"/>
            <a:chExt cx="1437601" cy="941960"/>
          </a:xfrm>
        </p:grpSpPr>
        <p:sp>
          <p:nvSpPr>
            <p:cNvPr id="190" name="Google Shape;190;p10"/>
            <p:cNvSpPr/>
            <p:nvPr/>
          </p:nvSpPr>
          <p:spPr>
            <a:xfrm>
              <a:off x="1412941" y="0"/>
              <a:ext cx="1412941" cy="941960"/>
            </a:xfrm>
            <a:prstGeom prst="round1Rect">
              <a:avLst>
                <a:gd fmla="val 16667" name="adj"/>
              </a:avLst>
            </a:prstGeom>
            <a:solidFill>
              <a:srgbClr val="65C0BA"/>
            </a:solidFill>
            <a:ln cap="flat" cmpd="sng" w="25400">
              <a:solidFill>
                <a:srgbClr val="65C0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txBox="1"/>
            <p:nvPr/>
          </p:nvSpPr>
          <p:spPr>
            <a:xfrm>
              <a:off x="1437601" y="72280"/>
              <a:ext cx="1412941" cy="706470"/>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rgbClr val="000000"/>
                </a:buClr>
                <a:buSzPts val="1600"/>
                <a:buFont typeface="Arial"/>
                <a:buNone/>
              </a:pPr>
              <a:r>
                <a:rPr b="1" i="0" lang="ar-LB" sz="1600" u="none" cap="none" strike="noStrike">
                  <a:solidFill>
                    <a:schemeClr val="dk1"/>
                  </a:solidFill>
                  <a:latin typeface="Tajawal Medium"/>
                  <a:ea typeface="Tajawal Medium"/>
                  <a:cs typeface="Tajawal Medium"/>
                  <a:sym typeface="Tajawal Medium"/>
                </a:rPr>
                <a:t>مختلف المحافظات اللبنانيّة</a:t>
              </a:r>
              <a:endParaRPr b="1" i="0" sz="1600" u="none" cap="none" strike="noStrike">
                <a:solidFill>
                  <a:schemeClr val="lt1"/>
                </a:solidFill>
                <a:latin typeface="Arial"/>
                <a:ea typeface="Arial"/>
                <a:cs typeface="Arial"/>
                <a:sym typeface="Arial"/>
              </a:endParaRPr>
            </a:p>
          </p:txBody>
        </p:sp>
      </p:grpSp>
      <p:grpSp>
        <p:nvGrpSpPr>
          <p:cNvPr id="192" name="Google Shape;192;p10"/>
          <p:cNvGrpSpPr/>
          <p:nvPr/>
        </p:nvGrpSpPr>
        <p:grpSpPr>
          <a:xfrm>
            <a:off x="2732690" y="2777031"/>
            <a:ext cx="1928108" cy="1285404"/>
            <a:chOff x="0" y="941960"/>
            <a:chExt cx="1412941" cy="941960"/>
          </a:xfrm>
        </p:grpSpPr>
        <p:sp>
          <p:nvSpPr>
            <p:cNvPr id="193" name="Google Shape;193;p10"/>
            <p:cNvSpPr/>
            <p:nvPr/>
          </p:nvSpPr>
          <p:spPr>
            <a:xfrm rot="10800000">
              <a:off x="0" y="941960"/>
              <a:ext cx="1412941" cy="941960"/>
            </a:xfrm>
            <a:prstGeom prst="round1Rect">
              <a:avLst>
                <a:gd fmla="val 16667" name="adj"/>
              </a:avLst>
            </a:prstGeom>
            <a:solidFill>
              <a:srgbClr val="5D77B9"/>
            </a:solidFill>
            <a:ln cap="flat" cmpd="sng" w="25400">
              <a:solidFill>
                <a:srgbClr val="5D77B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
            <p:cNvSpPr txBox="1"/>
            <p:nvPr/>
          </p:nvSpPr>
          <p:spPr>
            <a:xfrm>
              <a:off x="0" y="1177450"/>
              <a:ext cx="1412941" cy="706470"/>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p:txBody>
        </p:sp>
      </p:grpSp>
      <p:sp>
        <p:nvSpPr>
          <p:cNvPr id="195" name="Google Shape;195;p10"/>
          <p:cNvSpPr/>
          <p:nvPr/>
        </p:nvSpPr>
        <p:spPr>
          <a:xfrm rot="5400000">
            <a:off x="4893351" y="2455682"/>
            <a:ext cx="1285402" cy="1928104"/>
          </a:xfrm>
          <a:prstGeom prst="round1Rect">
            <a:avLst>
              <a:gd fmla="val 16667" name="adj"/>
            </a:avLst>
          </a:prstGeom>
          <a:solidFill>
            <a:srgbClr val="5D77B9"/>
          </a:solidFill>
          <a:ln cap="flat" cmpd="sng" w="25400">
            <a:solidFill>
              <a:srgbClr val="5D77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96" name="Google Shape;196;p10"/>
          <p:cNvGrpSpPr/>
          <p:nvPr/>
        </p:nvGrpSpPr>
        <p:grpSpPr>
          <a:xfrm>
            <a:off x="4041228" y="2469241"/>
            <a:ext cx="1179778" cy="688747"/>
            <a:chOff x="989058" y="702706"/>
            <a:chExt cx="847764" cy="470980"/>
          </a:xfrm>
        </p:grpSpPr>
        <p:sp>
          <p:nvSpPr>
            <p:cNvPr id="197" name="Google Shape;197;p10"/>
            <p:cNvSpPr/>
            <p:nvPr/>
          </p:nvSpPr>
          <p:spPr>
            <a:xfrm>
              <a:off x="989058" y="702706"/>
              <a:ext cx="847764" cy="470980"/>
            </a:xfrm>
            <a:prstGeom prst="roundRect">
              <a:avLst>
                <a:gd fmla="val 16667" name="adj"/>
              </a:avLst>
            </a:prstGeom>
            <a:solidFill>
              <a:srgbClr val="EEEEEE"/>
            </a:solidFill>
            <a:ln cap="flat" cmpd="sng" w="2540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
            <p:cNvSpPr txBox="1"/>
            <p:nvPr/>
          </p:nvSpPr>
          <p:spPr>
            <a:xfrm>
              <a:off x="1012049" y="729461"/>
              <a:ext cx="801782" cy="42499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1" i="0" lang="ar-LB" sz="2000" u="none" cap="none" strike="noStrike">
                  <a:solidFill>
                    <a:schemeClr val="dk1"/>
                  </a:solidFill>
                  <a:latin typeface="Tajawal"/>
                  <a:ea typeface="Tajawal"/>
                  <a:cs typeface="Tajawal"/>
                  <a:sym typeface="Tajawal"/>
                </a:rPr>
                <a:t>915</a:t>
              </a:r>
              <a:endParaRPr b="1" i="0" sz="2000" u="none" cap="none" strike="noStrike">
                <a:solidFill>
                  <a:schemeClr val="dk1"/>
                </a:solidFill>
                <a:latin typeface="Tajawal"/>
                <a:ea typeface="Tajawal"/>
                <a:cs typeface="Tajawal"/>
                <a:sym typeface="Tajawal"/>
              </a:endParaRPr>
            </a:p>
          </p:txBody>
        </p:sp>
      </p:grpSp>
      <p:sp>
        <p:nvSpPr>
          <p:cNvPr id="199" name="Google Shape;199;p10"/>
          <p:cNvSpPr/>
          <p:nvPr/>
        </p:nvSpPr>
        <p:spPr>
          <a:xfrm>
            <a:off x="2732690" y="3219944"/>
            <a:ext cx="3845195" cy="584775"/>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1" i="0" lang="ar-LB" sz="1600" u="none" cap="none" strike="noStrike">
                <a:solidFill>
                  <a:schemeClr val="lt1"/>
                </a:solidFill>
                <a:latin typeface="Tajawal Medium"/>
                <a:ea typeface="Tajawal Medium"/>
                <a:cs typeface="Tajawal Medium"/>
                <a:sym typeface="Tajawal Medium"/>
              </a:rPr>
              <a:t>مختلف المؤسسات التعليمية وغير التعليمية الحكوميّة والخاصة والدوليّة</a:t>
            </a:r>
            <a:endParaRPr b="1" i="0" sz="1600" u="none" cap="none" strike="noStrike">
              <a:solidFill>
                <a:schemeClr val="lt1"/>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b="0" l="0" r="0" t="0"/>
          <a:stretch/>
        </p:blipFill>
        <p:spPr>
          <a:xfrm flipH="1" rot="5400000">
            <a:off x="47875" y="-49883"/>
            <a:ext cx="1887950" cy="1983700"/>
          </a:xfrm>
          <a:prstGeom prst="rect">
            <a:avLst/>
          </a:prstGeom>
          <a:noFill/>
          <a:ln>
            <a:noFill/>
          </a:ln>
        </p:spPr>
      </p:pic>
      <p:pic>
        <p:nvPicPr>
          <p:cNvPr id="201" name="Google Shape;201;p10"/>
          <p:cNvPicPr preferRelativeResize="0"/>
          <p:nvPr/>
        </p:nvPicPr>
        <p:blipFill rotWithShape="1">
          <a:blip r:embed="rId3">
            <a:alphaModFix/>
          </a:blip>
          <a:srcRect b="0" l="0" r="0" t="0"/>
          <a:stretch/>
        </p:blipFill>
        <p:spPr>
          <a:xfrm flipH="1" rot="-5400000">
            <a:off x="7208175" y="3207675"/>
            <a:ext cx="1887950" cy="198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p:nvPr/>
        </p:nvSpPr>
        <p:spPr>
          <a:xfrm>
            <a:off x="3657600" y="934475"/>
            <a:ext cx="2644850" cy="672300"/>
          </a:xfrm>
          <a:prstGeom prst="rect">
            <a:avLst/>
          </a:prstGeom>
          <a:no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2100"/>
              <a:buFont typeface="Arial"/>
              <a:buNone/>
            </a:pPr>
            <a:r>
              <a:t/>
            </a:r>
            <a:endParaRPr b="1" i="0" sz="2100" u="none" cap="none" strike="noStrike">
              <a:solidFill>
                <a:srgbClr val="F2788A"/>
              </a:solidFill>
              <a:latin typeface="Arial"/>
              <a:ea typeface="Arial"/>
              <a:cs typeface="Arial"/>
              <a:sym typeface="Arial"/>
            </a:endParaRPr>
          </a:p>
        </p:txBody>
      </p:sp>
      <p:pic>
        <p:nvPicPr>
          <p:cNvPr id="207" name="Google Shape;207;p11"/>
          <p:cNvPicPr preferRelativeResize="0"/>
          <p:nvPr/>
        </p:nvPicPr>
        <p:blipFill rotWithShape="1">
          <a:blip r:embed="rId3">
            <a:alphaModFix/>
          </a:blip>
          <a:srcRect b="0" l="0" r="0" t="0"/>
          <a:stretch/>
        </p:blipFill>
        <p:spPr>
          <a:xfrm>
            <a:off x="6774511" y="-17278"/>
            <a:ext cx="2377440" cy="5143500"/>
          </a:xfrm>
          <a:prstGeom prst="rect">
            <a:avLst/>
          </a:prstGeom>
          <a:noFill/>
          <a:ln>
            <a:noFill/>
          </a:ln>
        </p:spPr>
      </p:pic>
      <p:sp>
        <p:nvSpPr>
          <p:cNvPr id="208" name="Google Shape;208;p11"/>
          <p:cNvSpPr/>
          <p:nvPr/>
        </p:nvSpPr>
        <p:spPr>
          <a:xfrm>
            <a:off x="6910625" y="1597800"/>
            <a:ext cx="2018700" cy="194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1" algn="ctr">
              <a:lnSpc>
                <a:spcPct val="107916"/>
              </a:lnSpc>
              <a:spcBef>
                <a:spcPts val="0"/>
              </a:spcBef>
              <a:spcAft>
                <a:spcPts val="0"/>
              </a:spcAft>
              <a:buNone/>
            </a:pPr>
            <a:r>
              <a:rPr b="1" i="0" lang="ar-LB" sz="2400" u="none" cap="none" strike="noStrike">
                <a:solidFill>
                  <a:srgbClr val="F2788A"/>
                </a:solidFill>
                <a:latin typeface="Tajawal"/>
                <a:ea typeface="Tajawal"/>
                <a:cs typeface="Tajawal"/>
                <a:sym typeface="Tajawal"/>
              </a:rPr>
              <a:t>الأدوات</a:t>
            </a:r>
            <a:endParaRPr b="1" i="0" sz="2400" u="none" cap="none" strike="noStrike">
              <a:solidFill>
                <a:srgbClr val="F2788A"/>
              </a:solidFill>
              <a:latin typeface="Arial"/>
              <a:ea typeface="Arial"/>
              <a:cs typeface="Arial"/>
              <a:sym typeface="Arial"/>
            </a:endParaRPr>
          </a:p>
        </p:txBody>
      </p:sp>
      <p:pic>
        <p:nvPicPr>
          <p:cNvPr id="209" name="Google Shape;209;p11"/>
          <p:cNvPicPr preferRelativeResize="0"/>
          <p:nvPr/>
        </p:nvPicPr>
        <p:blipFill rotWithShape="1">
          <a:blip r:embed="rId4">
            <a:alphaModFix/>
          </a:blip>
          <a:srcRect b="0" l="17307" r="0" t="0"/>
          <a:stretch/>
        </p:blipFill>
        <p:spPr>
          <a:xfrm>
            <a:off x="-143800" y="4426050"/>
            <a:ext cx="2233701" cy="390100"/>
          </a:xfrm>
          <a:prstGeom prst="rect">
            <a:avLst/>
          </a:prstGeom>
          <a:noFill/>
          <a:ln>
            <a:noFill/>
          </a:ln>
        </p:spPr>
      </p:pic>
      <p:sp>
        <p:nvSpPr>
          <p:cNvPr id="210" name="Google Shape;210;p11"/>
          <p:cNvSpPr/>
          <p:nvPr/>
        </p:nvSpPr>
        <p:spPr>
          <a:xfrm flipH="1">
            <a:off x="404984" y="1382149"/>
            <a:ext cx="5897466" cy="2026081"/>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5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استمارة البيانات الديموغرافيّة</a:t>
            </a:r>
            <a:endParaRPr/>
          </a:p>
          <a:p>
            <a:pPr indent="-146050" lvl="0" marL="228600" marR="0" rtl="1" algn="just">
              <a:lnSpc>
                <a:spcPct val="15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مقياس بيروت للضيق النفسيّ Beirut Distress Scale-22</a:t>
            </a:r>
            <a:endParaRPr/>
          </a:p>
          <a:p>
            <a:pPr indent="-146050" lvl="0" marL="228600" marR="0" rtl="1" algn="just">
              <a:lnSpc>
                <a:spcPct val="15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 مؤشر جودة الحياة Multicultural Quality of Life Index</a:t>
            </a:r>
            <a:endParaRPr b="0"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5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قائمة مواجهة الضغوط COPE Inventory</a:t>
            </a:r>
            <a:endParaRPr b="0"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5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مقياس الأداء المهنيّ Self-Assessment Scale of Job Performance (SJoP)</a:t>
            </a:r>
            <a:endParaRPr b="0" i="0" sz="1400" u="none" cap="none" strike="noStrike">
              <a:solidFill>
                <a:schemeClr val="dk1"/>
              </a:solidFill>
              <a:latin typeface="Tajawal Medium"/>
              <a:ea typeface="Tajawal Medium"/>
              <a:cs typeface="Tajawal Medium"/>
              <a:sym typeface="Tajawal Medium"/>
            </a:endParaRPr>
          </a:p>
          <a:p>
            <a:pPr indent="-57150" lvl="0" marL="228600" marR="0" rtl="1" algn="just">
              <a:lnSpc>
                <a:spcPct val="150000"/>
              </a:lnSpc>
              <a:spcBef>
                <a:spcPts val="0"/>
              </a:spcBef>
              <a:spcAft>
                <a:spcPts val="0"/>
              </a:spcAft>
              <a:buClr>
                <a:srgbClr val="743096"/>
              </a:buClr>
              <a:buSzPts val="1400"/>
              <a:buFont typeface="Roboto"/>
              <a:buNone/>
            </a:pPr>
            <a:r>
              <a:t/>
            </a:r>
            <a:endParaRPr b="0" i="0" sz="1400" u="none" cap="none" strike="noStrike">
              <a:solidFill>
                <a:schemeClr val="dk1"/>
              </a:solidFill>
              <a:latin typeface="Tajawal Medium"/>
              <a:ea typeface="Tajawal Medium"/>
              <a:cs typeface="Tajawal Medium"/>
              <a:sym typeface="Tajawal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6702948" y="167596"/>
            <a:ext cx="2258171" cy="913782"/>
          </a:xfrm>
          <a:prstGeom prst="rect">
            <a:avLst/>
          </a:prstGeom>
          <a:noFill/>
          <a:ln>
            <a:noFill/>
          </a:ln>
        </p:spPr>
        <p:txBody>
          <a:bodyPr anchorCtr="0" anchor="ctr" bIns="45700" lIns="91425" spcFirstLastPara="1" rIns="91425" wrap="square" tIns="45700">
            <a:noAutofit/>
          </a:bodyPr>
          <a:lstStyle/>
          <a:p>
            <a:pPr indent="0" lvl="0" marL="0" rtl="1" algn="ctr">
              <a:lnSpc>
                <a:spcPct val="150000"/>
              </a:lnSpc>
              <a:spcBef>
                <a:spcPts val="1000"/>
              </a:spcBef>
              <a:spcAft>
                <a:spcPts val="1000"/>
              </a:spcAft>
              <a:buClr>
                <a:srgbClr val="E7CCD6"/>
              </a:buClr>
              <a:buSzPts val="4400"/>
              <a:buFont typeface="Tajawal Black"/>
              <a:buNone/>
            </a:pPr>
            <a:r>
              <a:rPr lang="ar-LB" sz="2400">
                <a:solidFill>
                  <a:srgbClr val="F2788A"/>
                </a:solidFill>
                <a:latin typeface="Tajawal Black"/>
                <a:ea typeface="Tajawal Black"/>
                <a:cs typeface="Tajawal Black"/>
                <a:sym typeface="Tajawal Black"/>
              </a:rPr>
              <a:t>أبرز النتائج</a:t>
            </a:r>
            <a:endParaRPr sz="2400">
              <a:solidFill>
                <a:srgbClr val="F2788A"/>
              </a:solidFill>
              <a:latin typeface="Tajawal Black"/>
              <a:ea typeface="Tajawal Black"/>
              <a:cs typeface="Tajawal Black"/>
              <a:sym typeface="Tajawal Black"/>
            </a:endParaRPr>
          </a:p>
        </p:txBody>
      </p:sp>
      <p:pic>
        <p:nvPicPr>
          <p:cNvPr id="216" name="Google Shape;216;p12"/>
          <p:cNvPicPr preferRelativeResize="0"/>
          <p:nvPr/>
        </p:nvPicPr>
        <p:blipFill rotWithShape="1">
          <a:blip r:embed="rId3">
            <a:alphaModFix/>
          </a:blip>
          <a:srcRect b="0" l="0" r="0" t="0"/>
          <a:stretch/>
        </p:blipFill>
        <p:spPr>
          <a:xfrm flipH="1" rot="10800000">
            <a:off x="147025" y="2701176"/>
            <a:ext cx="1760651" cy="2189049"/>
          </a:xfrm>
          <a:prstGeom prst="rect">
            <a:avLst/>
          </a:prstGeom>
          <a:noFill/>
          <a:ln>
            <a:noFill/>
          </a:ln>
        </p:spPr>
      </p:pic>
      <p:graphicFrame>
        <p:nvGraphicFramePr>
          <p:cNvPr id="217" name="Google Shape;217;p12"/>
          <p:cNvGraphicFramePr/>
          <p:nvPr/>
        </p:nvGraphicFramePr>
        <p:xfrm>
          <a:off x="3316018" y="1049303"/>
          <a:ext cx="5515555" cy="3677037"/>
        </p:xfrm>
        <a:graphic>
          <a:graphicData uri="http://schemas.openxmlformats.org/drawingml/2006/chart">
            <c:chart r:id="rId4"/>
          </a:graphicData>
        </a:graphic>
      </p:graphicFrame>
      <p:sp>
        <p:nvSpPr>
          <p:cNvPr id="218" name="Google Shape;218;p12"/>
          <p:cNvSpPr/>
          <p:nvPr/>
        </p:nvSpPr>
        <p:spPr>
          <a:xfrm>
            <a:off x="0" y="0"/>
            <a:ext cx="3122645" cy="5172862"/>
          </a:xfrm>
          <a:prstGeom prst="rect">
            <a:avLst/>
          </a:prstGeom>
          <a:solidFill>
            <a:srgbClr val="B4E9E5"/>
          </a:solidFill>
          <a:ln>
            <a:noFill/>
          </a:ln>
        </p:spPr>
        <p:txBody>
          <a:bodyPr anchorCtr="0" anchor="ctr" bIns="91425" lIns="91425" spcFirstLastPara="1" rIns="91425" wrap="square" tIns="91425">
            <a:noAutofit/>
          </a:bodyPr>
          <a:lstStyle/>
          <a:p>
            <a:pPr indent="0" lvl="0" marL="0" marR="0" rtl="1" algn="just">
              <a:lnSpc>
                <a:spcPct val="150000"/>
              </a:lnSpc>
              <a:spcBef>
                <a:spcPts val="0"/>
              </a:spcBef>
              <a:spcAft>
                <a:spcPts val="0"/>
              </a:spcAft>
              <a:buNone/>
            </a:pPr>
            <a:r>
              <a:t/>
            </a:r>
            <a:endParaRPr b="1" i="0" sz="1600" u="none" cap="none" strike="noStrike">
              <a:solidFill>
                <a:schemeClr val="lt1"/>
              </a:solidFill>
              <a:latin typeface="Tajawal"/>
              <a:ea typeface="Tajawal"/>
              <a:cs typeface="Tajawal"/>
              <a:sym typeface="Tajawal"/>
            </a:endParaRPr>
          </a:p>
        </p:txBody>
      </p:sp>
      <p:sp>
        <p:nvSpPr>
          <p:cNvPr id="219" name="Google Shape;219;p12"/>
          <p:cNvSpPr/>
          <p:nvPr/>
        </p:nvSpPr>
        <p:spPr>
          <a:xfrm flipH="1">
            <a:off x="63610" y="269177"/>
            <a:ext cx="2978170" cy="4982471"/>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00000"/>
              </a:lnSpc>
              <a:spcBef>
                <a:spcPts val="0"/>
              </a:spcBef>
              <a:spcAft>
                <a:spcPts val="0"/>
              </a:spcAft>
              <a:buClr>
                <a:srgbClr val="743096"/>
              </a:buClr>
              <a:buSzPts val="1400"/>
              <a:buFont typeface="Roboto"/>
              <a:buChar char="●"/>
            </a:pPr>
            <a:r>
              <a:rPr b="1" i="0" lang="ar-LB" sz="1400" u="none" cap="none" strike="noStrike">
                <a:solidFill>
                  <a:schemeClr val="dk1"/>
                </a:solidFill>
                <a:latin typeface="Tajawal Medium"/>
                <a:ea typeface="Tajawal Medium"/>
                <a:cs typeface="Tajawal Medium"/>
                <a:sym typeface="Tajawal Medium"/>
              </a:rPr>
              <a:t>(32.2%) </a:t>
            </a:r>
            <a:r>
              <a:rPr b="0" i="0" lang="ar-LB" sz="1400" u="none" cap="none" strike="noStrike">
                <a:solidFill>
                  <a:schemeClr val="dk1"/>
                </a:solidFill>
                <a:latin typeface="Tajawal Medium"/>
                <a:ea typeface="Tajawal Medium"/>
                <a:cs typeface="Tajawal Medium"/>
                <a:sym typeface="Tajawal Medium"/>
              </a:rPr>
              <a:t>يعانون من مستويات متوسطة ومرتفعة من </a:t>
            </a:r>
            <a:r>
              <a:rPr b="1" i="0" lang="ar-LB" sz="1400" u="none" cap="none" strike="noStrike">
                <a:solidFill>
                  <a:schemeClr val="dk1"/>
                </a:solidFill>
                <a:latin typeface="Tajawal Medium"/>
                <a:ea typeface="Tajawal Medium"/>
                <a:cs typeface="Tajawal Medium"/>
                <a:sym typeface="Tajawal Medium"/>
              </a:rPr>
              <a:t>العوارض الإكتئابيّة.</a:t>
            </a:r>
            <a:endParaRPr/>
          </a:p>
          <a:p>
            <a:pPr indent="-57150" lvl="0" marL="228600" marR="0" rtl="1" algn="just">
              <a:lnSpc>
                <a:spcPct val="100000"/>
              </a:lnSpc>
              <a:spcBef>
                <a:spcPts val="0"/>
              </a:spcBef>
              <a:spcAft>
                <a:spcPts val="0"/>
              </a:spcAft>
              <a:buClr>
                <a:srgbClr val="743096"/>
              </a:buClr>
              <a:buSzPts val="1400"/>
              <a:buFont typeface="Roboto"/>
              <a:buNone/>
            </a:pPr>
            <a:r>
              <a:t/>
            </a:r>
            <a:endParaRPr b="1"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0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 </a:t>
            </a:r>
            <a:r>
              <a:rPr b="1" i="0" lang="ar-LB" sz="1400" u="none" cap="none" strike="noStrike">
                <a:solidFill>
                  <a:schemeClr val="dk1"/>
                </a:solidFill>
                <a:latin typeface="Tajawal Medium"/>
                <a:ea typeface="Tajawal Medium"/>
                <a:cs typeface="Tajawal Medium"/>
                <a:sym typeface="Tajawal Medium"/>
              </a:rPr>
              <a:t>(38.9%) </a:t>
            </a:r>
            <a:r>
              <a:rPr b="0" i="0" lang="ar-LB" sz="1400" u="none" cap="none" strike="noStrike">
                <a:solidFill>
                  <a:schemeClr val="dk1"/>
                </a:solidFill>
                <a:latin typeface="Tajawal Medium"/>
                <a:ea typeface="Tajawal Medium"/>
                <a:cs typeface="Tajawal Medium"/>
                <a:sym typeface="Tajawal Medium"/>
              </a:rPr>
              <a:t>يعانون من مستويات متوسطة ومرتفعة من </a:t>
            </a:r>
            <a:r>
              <a:rPr b="1" i="0" lang="ar-LB" sz="1400" u="none" cap="none" strike="noStrike">
                <a:solidFill>
                  <a:schemeClr val="dk1"/>
                </a:solidFill>
                <a:latin typeface="Tajawal Medium"/>
                <a:ea typeface="Tajawal Medium"/>
                <a:cs typeface="Tajawal Medium"/>
                <a:sym typeface="Tajawal Medium"/>
              </a:rPr>
              <a:t>فقدان الدافعيّة.</a:t>
            </a:r>
            <a:endParaRPr/>
          </a:p>
          <a:p>
            <a:pPr indent="-57150" lvl="0" marL="228600" marR="0" rtl="1" algn="just">
              <a:lnSpc>
                <a:spcPct val="100000"/>
              </a:lnSpc>
              <a:spcBef>
                <a:spcPts val="0"/>
              </a:spcBef>
              <a:spcAft>
                <a:spcPts val="0"/>
              </a:spcAft>
              <a:buClr>
                <a:srgbClr val="743096"/>
              </a:buClr>
              <a:buSzPts val="1400"/>
              <a:buFont typeface="Roboto"/>
              <a:buNone/>
            </a:pPr>
            <a:r>
              <a:t/>
            </a:r>
            <a:endParaRPr b="1"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00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 </a:t>
            </a:r>
            <a:r>
              <a:rPr b="1" i="0" lang="ar-LB" sz="1400" u="none" cap="none" strike="noStrike">
                <a:solidFill>
                  <a:schemeClr val="dk1"/>
                </a:solidFill>
                <a:latin typeface="Tajawal Medium"/>
                <a:ea typeface="Tajawal Medium"/>
                <a:cs typeface="Tajawal Medium"/>
                <a:sym typeface="Tajawal Medium"/>
              </a:rPr>
              <a:t>(32%) </a:t>
            </a:r>
            <a:r>
              <a:rPr b="0" i="0" lang="ar-LB" sz="1400" u="none" cap="none" strike="noStrike">
                <a:solidFill>
                  <a:schemeClr val="dk1"/>
                </a:solidFill>
                <a:latin typeface="Tajawal Medium"/>
                <a:ea typeface="Tajawal Medium"/>
                <a:cs typeface="Tajawal Medium"/>
                <a:sym typeface="Tajawal Medium"/>
              </a:rPr>
              <a:t>يعانون من مستويات متوسطة ومرتفعة من </a:t>
            </a:r>
            <a:r>
              <a:rPr b="1" i="0" lang="ar-LB" sz="1400" u="none" cap="none" strike="noStrike">
                <a:solidFill>
                  <a:schemeClr val="dk1"/>
                </a:solidFill>
                <a:latin typeface="Tajawal Medium"/>
                <a:ea typeface="Tajawal Medium"/>
                <a:cs typeface="Tajawal Medium"/>
                <a:sym typeface="Tajawal Medium"/>
              </a:rPr>
              <a:t>العوارض الجسديّة.</a:t>
            </a:r>
            <a:endParaRPr/>
          </a:p>
          <a:p>
            <a:pPr indent="-57150" lvl="0" marL="228600" marR="0" rtl="1" algn="just">
              <a:lnSpc>
                <a:spcPct val="100000"/>
              </a:lnSpc>
              <a:spcBef>
                <a:spcPts val="0"/>
              </a:spcBef>
              <a:spcAft>
                <a:spcPts val="0"/>
              </a:spcAft>
              <a:buClr>
                <a:srgbClr val="743096"/>
              </a:buClr>
              <a:buSzPts val="1400"/>
              <a:buFont typeface="Roboto"/>
              <a:buNone/>
            </a:pPr>
            <a:r>
              <a:t/>
            </a:r>
            <a:endParaRPr b="1"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00000"/>
              </a:lnSpc>
              <a:spcBef>
                <a:spcPts val="0"/>
              </a:spcBef>
              <a:spcAft>
                <a:spcPts val="0"/>
              </a:spcAft>
              <a:buClr>
                <a:srgbClr val="743096"/>
              </a:buClr>
              <a:buSzPts val="1400"/>
              <a:buFont typeface="Roboto"/>
              <a:buChar char="●"/>
            </a:pPr>
            <a:r>
              <a:rPr b="1" i="0" lang="ar-LB" sz="1400" u="none" cap="none" strike="noStrike">
                <a:solidFill>
                  <a:schemeClr val="dk1"/>
                </a:solidFill>
                <a:latin typeface="Tajawal Medium"/>
                <a:ea typeface="Tajawal Medium"/>
                <a:cs typeface="Tajawal Medium"/>
                <a:sym typeface="Tajawal Medium"/>
              </a:rPr>
              <a:t>(51.2%) </a:t>
            </a:r>
            <a:r>
              <a:rPr b="0" i="0" lang="ar-LB" sz="1400" u="none" cap="none" strike="noStrike">
                <a:solidFill>
                  <a:schemeClr val="dk1"/>
                </a:solidFill>
                <a:latin typeface="Tajawal Medium"/>
                <a:ea typeface="Tajawal Medium"/>
                <a:cs typeface="Tajawal Medium"/>
                <a:sym typeface="Tajawal Medium"/>
              </a:rPr>
              <a:t>يعانون من مستويات متوسطة ومرتفعة من </a:t>
            </a:r>
            <a:r>
              <a:rPr b="1" i="0" lang="ar-LB" sz="1400" u="none" cap="none" strike="noStrike">
                <a:solidFill>
                  <a:schemeClr val="dk1"/>
                </a:solidFill>
                <a:latin typeface="Tajawal Medium"/>
                <a:ea typeface="Tajawal Medium"/>
                <a:cs typeface="Tajawal Medium"/>
                <a:sym typeface="Tajawal Medium"/>
              </a:rPr>
              <a:t>التدهوّر في المزاج</a:t>
            </a:r>
            <a:r>
              <a:rPr b="0" i="0" lang="ar-LB" sz="1400" u="none" cap="none" strike="noStrike">
                <a:solidFill>
                  <a:schemeClr val="dk1"/>
                </a:solidFill>
                <a:latin typeface="Tajawal Medium"/>
                <a:ea typeface="Tajawal Medium"/>
                <a:cs typeface="Tajawal Medium"/>
                <a:sym typeface="Tajawal Medium"/>
              </a:rPr>
              <a:t>.</a:t>
            </a:r>
            <a:endParaRPr/>
          </a:p>
          <a:p>
            <a:pPr indent="-57150" lvl="0" marL="228600" marR="0" rtl="1" algn="just">
              <a:lnSpc>
                <a:spcPct val="100000"/>
              </a:lnSpc>
              <a:spcBef>
                <a:spcPts val="0"/>
              </a:spcBef>
              <a:spcAft>
                <a:spcPts val="0"/>
              </a:spcAft>
              <a:buClr>
                <a:srgbClr val="743096"/>
              </a:buClr>
              <a:buSzPts val="1400"/>
              <a:buFont typeface="Roboto"/>
              <a:buNone/>
            </a:pPr>
            <a:r>
              <a:t/>
            </a:r>
            <a:endParaRPr b="0"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00000"/>
              </a:lnSpc>
              <a:spcBef>
                <a:spcPts val="0"/>
              </a:spcBef>
              <a:spcAft>
                <a:spcPts val="0"/>
              </a:spcAft>
              <a:buClr>
                <a:srgbClr val="743096"/>
              </a:buClr>
              <a:buSzPts val="1400"/>
              <a:buFont typeface="Roboto"/>
              <a:buChar char="●"/>
            </a:pPr>
            <a:r>
              <a:rPr b="1" i="0" lang="ar-LB" sz="1400" u="none" cap="none" strike="noStrike">
                <a:solidFill>
                  <a:schemeClr val="dk1"/>
                </a:solidFill>
                <a:latin typeface="Tajawal Medium"/>
                <a:ea typeface="Tajawal Medium"/>
                <a:cs typeface="Tajawal Medium"/>
                <a:sym typeface="Tajawal Medium"/>
              </a:rPr>
              <a:t>(34.4%) </a:t>
            </a:r>
            <a:r>
              <a:rPr b="0" i="0" lang="ar-LB" sz="1400" u="none" cap="none" strike="noStrike">
                <a:solidFill>
                  <a:schemeClr val="dk1"/>
                </a:solidFill>
                <a:latin typeface="Tajawal Medium"/>
                <a:ea typeface="Tajawal Medium"/>
                <a:cs typeface="Tajawal Medium"/>
                <a:sym typeface="Tajawal Medium"/>
              </a:rPr>
              <a:t>يعانون من مستويات متوسطة ومرتفعة من </a:t>
            </a:r>
            <a:r>
              <a:rPr b="1" i="0" lang="ar-LB" sz="1400" u="none" cap="none" strike="noStrike">
                <a:solidFill>
                  <a:schemeClr val="dk1"/>
                </a:solidFill>
                <a:latin typeface="Tajawal Medium"/>
                <a:ea typeface="Tajawal Medium"/>
                <a:cs typeface="Tajawal Medium"/>
                <a:sym typeface="Tajawal Medium"/>
              </a:rPr>
              <a:t>الصّد المعرفيّ. </a:t>
            </a:r>
            <a:endParaRPr/>
          </a:p>
          <a:p>
            <a:pPr indent="-57150" lvl="0" marL="228600" marR="0" rtl="1" algn="just">
              <a:lnSpc>
                <a:spcPct val="100000"/>
              </a:lnSpc>
              <a:spcBef>
                <a:spcPts val="0"/>
              </a:spcBef>
              <a:spcAft>
                <a:spcPts val="0"/>
              </a:spcAft>
              <a:buClr>
                <a:srgbClr val="743096"/>
              </a:buClr>
              <a:buSzPts val="1400"/>
              <a:buFont typeface="Roboto"/>
              <a:buNone/>
            </a:pPr>
            <a:r>
              <a:t/>
            </a:r>
            <a:endParaRPr b="1"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00000"/>
              </a:lnSpc>
              <a:spcBef>
                <a:spcPts val="0"/>
              </a:spcBef>
              <a:spcAft>
                <a:spcPts val="0"/>
              </a:spcAft>
              <a:buClr>
                <a:srgbClr val="743096"/>
              </a:buClr>
              <a:buSzPts val="1400"/>
              <a:buFont typeface="Roboto"/>
              <a:buChar char="●"/>
            </a:pPr>
            <a:r>
              <a:rPr b="1" i="0" lang="ar-LB" sz="1400" u="none" cap="none" strike="noStrike">
                <a:solidFill>
                  <a:schemeClr val="dk1"/>
                </a:solidFill>
                <a:latin typeface="Tajawal Medium"/>
                <a:ea typeface="Tajawal Medium"/>
                <a:cs typeface="Tajawal Medium"/>
                <a:sym typeface="Tajawal Medium"/>
              </a:rPr>
              <a:t>(33.4%) </a:t>
            </a:r>
            <a:r>
              <a:rPr b="0" i="0" lang="ar-LB" sz="1400" u="none" cap="none" strike="noStrike">
                <a:solidFill>
                  <a:schemeClr val="dk1"/>
                </a:solidFill>
                <a:latin typeface="Tajawal Medium"/>
                <a:ea typeface="Tajawal Medium"/>
                <a:cs typeface="Tajawal Medium"/>
                <a:sym typeface="Tajawal Medium"/>
              </a:rPr>
              <a:t>يعانون من مستويات متوسطة ومرتفعة من </a:t>
            </a:r>
            <a:r>
              <a:rPr b="1" i="0" lang="ar-LB" sz="1400" u="none" cap="none" strike="noStrike">
                <a:solidFill>
                  <a:schemeClr val="dk1"/>
                </a:solidFill>
                <a:latin typeface="Tajawal Medium"/>
                <a:ea typeface="Tajawal Medium"/>
                <a:cs typeface="Tajawal Medium"/>
                <a:sym typeface="Tajawal Medium"/>
              </a:rPr>
              <a:t>عوارض القلق.</a:t>
            </a:r>
            <a:endParaRPr/>
          </a:p>
          <a:p>
            <a:pPr indent="-57150" lvl="0" marL="228600" marR="0" rtl="1" algn="just">
              <a:lnSpc>
                <a:spcPct val="100000"/>
              </a:lnSpc>
              <a:spcBef>
                <a:spcPts val="0"/>
              </a:spcBef>
              <a:spcAft>
                <a:spcPts val="0"/>
              </a:spcAft>
              <a:buClr>
                <a:srgbClr val="743096"/>
              </a:buClr>
              <a:buSzPts val="1400"/>
              <a:buFont typeface="Roboto"/>
              <a:buNone/>
            </a:pPr>
            <a:r>
              <a:t/>
            </a:r>
            <a:endParaRPr b="0" i="0" sz="1400" u="none" cap="none" strike="noStrike">
              <a:solidFill>
                <a:schemeClr val="dk1"/>
              </a:solidFill>
              <a:latin typeface="Tajawal Medium"/>
              <a:ea typeface="Tajawal Medium"/>
              <a:cs typeface="Tajawal Medium"/>
              <a:sym typeface="Tajawal Medium"/>
            </a:endParaRPr>
          </a:p>
          <a:p>
            <a:pPr indent="-57150" lvl="0" marL="228600" marR="0" rtl="1" algn="just">
              <a:lnSpc>
                <a:spcPct val="100000"/>
              </a:lnSpc>
              <a:spcBef>
                <a:spcPts val="0"/>
              </a:spcBef>
              <a:spcAft>
                <a:spcPts val="0"/>
              </a:spcAft>
              <a:buClr>
                <a:srgbClr val="743096"/>
              </a:buClr>
              <a:buSzPts val="1400"/>
              <a:buFont typeface="Roboto"/>
              <a:buNone/>
            </a:pPr>
            <a:r>
              <a:t/>
            </a:r>
            <a:endParaRPr b="0" i="0" sz="1400" u="none" cap="none" strike="noStrike">
              <a:solidFill>
                <a:schemeClr val="dk1"/>
              </a:solidFill>
              <a:latin typeface="Tajawal Medium"/>
              <a:ea typeface="Tajawal Medium"/>
              <a:cs typeface="Tajawal Medium"/>
              <a:sym typeface="Tajawal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13"/>
          <p:cNvGrpSpPr/>
          <p:nvPr/>
        </p:nvGrpSpPr>
        <p:grpSpPr>
          <a:xfrm flipH="1">
            <a:off x="5897073" y="3625039"/>
            <a:ext cx="2658748" cy="1081308"/>
            <a:chOff x="1593000" y="2268584"/>
            <a:chExt cx="2177174" cy="643578"/>
          </a:xfrm>
        </p:grpSpPr>
        <p:sp>
          <p:nvSpPr>
            <p:cNvPr id="225" name="Google Shape;225;p13"/>
            <p:cNvSpPr/>
            <p:nvPr/>
          </p:nvSpPr>
          <p:spPr>
            <a:xfrm rot="-5400000">
              <a:off x="2551648" y="1693635"/>
              <a:ext cx="643578" cy="1793475"/>
            </a:xfrm>
            <a:prstGeom prst="flowChartOffpageConnector">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3"/>
            <p:cNvSpPr/>
            <p:nvPr/>
          </p:nvSpPr>
          <p:spPr>
            <a:xfrm>
              <a:off x="1593000" y="2268603"/>
              <a:ext cx="429600" cy="642600"/>
            </a:xfrm>
            <a:prstGeom prst="rect">
              <a:avLst/>
            </a:prstGeom>
            <a:solidFill>
              <a:srgbClr val="819DD2"/>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ar-LB" sz="1600" u="none" cap="none" strike="noStrike">
                  <a:solidFill>
                    <a:schemeClr val="lt1"/>
                  </a:solidFill>
                  <a:latin typeface="Tajawal"/>
                  <a:ea typeface="Tajawal"/>
                  <a:cs typeface="Tajawal"/>
                  <a:sym typeface="Tajawal"/>
                </a:rPr>
                <a:t>3</a:t>
              </a:r>
              <a:endParaRPr b="1" i="0" sz="1600" u="none" cap="none" strike="noStrike">
                <a:solidFill>
                  <a:schemeClr val="lt1"/>
                </a:solidFill>
                <a:latin typeface="Roboto"/>
                <a:ea typeface="Roboto"/>
                <a:cs typeface="Roboto"/>
                <a:sym typeface="Roboto"/>
              </a:endParaRPr>
            </a:p>
          </p:txBody>
        </p:sp>
      </p:grpSp>
      <p:sp>
        <p:nvSpPr>
          <p:cNvPr id="227" name="Google Shape;227;p13"/>
          <p:cNvSpPr/>
          <p:nvPr/>
        </p:nvSpPr>
        <p:spPr>
          <a:xfrm flipH="1">
            <a:off x="6811625" y="2696425"/>
            <a:ext cx="1806900" cy="459000"/>
          </a:xfrm>
          <a:prstGeom prst="rect">
            <a:avLst/>
          </a:prstGeom>
          <a:noFill/>
          <a:ln>
            <a:noFill/>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مجموعات الدّعم</a:t>
            </a:r>
            <a:endParaRPr b="1" i="0" sz="1400" u="none" cap="none" strike="noStrike">
              <a:solidFill>
                <a:schemeClr val="lt1"/>
              </a:solidFill>
              <a:latin typeface="Roboto"/>
              <a:ea typeface="Roboto"/>
              <a:cs typeface="Roboto"/>
              <a:sym typeface="Roboto"/>
            </a:endParaRPr>
          </a:p>
        </p:txBody>
      </p:sp>
      <p:grpSp>
        <p:nvGrpSpPr>
          <p:cNvPr id="228" name="Google Shape;228;p13"/>
          <p:cNvGrpSpPr/>
          <p:nvPr/>
        </p:nvGrpSpPr>
        <p:grpSpPr>
          <a:xfrm flipH="1">
            <a:off x="5944712" y="2169181"/>
            <a:ext cx="2618320" cy="1081308"/>
            <a:chOff x="1593013" y="2322565"/>
            <a:chExt cx="2574087" cy="643578"/>
          </a:xfrm>
        </p:grpSpPr>
        <p:sp>
          <p:nvSpPr>
            <p:cNvPr id="229" name="Google Shape;229;p13"/>
            <p:cNvSpPr/>
            <p:nvPr/>
          </p:nvSpPr>
          <p:spPr>
            <a:xfrm rot="-5400000">
              <a:off x="2750111" y="1549154"/>
              <a:ext cx="643578" cy="2190400"/>
            </a:xfrm>
            <a:prstGeom prst="flowChartOffpageConnector">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3"/>
            <p:cNvSpPr/>
            <p:nvPr/>
          </p:nvSpPr>
          <p:spPr>
            <a:xfrm>
              <a:off x="1593013" y="2322582"/>
              <a:ext cx="504000" cy="642600"/>
            </a:xfrm>
            <a:prstGeom prst="rect">
              <a:avLst/>
            </a:prstGeom>
            <a:solidFill>
              <a:srgbClr val="819DD2"/>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ar-LB" sz="1600" u="none" cap="none" strike="noStrike">
                  <a:solidFill>
                    <a:schemeClr val="lt1"/>
                  </a:solidFill>
                  <a:latin typeface="Tajawal"/>
                  <a:ea typeface="Tajawal"/>
                  <a:cs typeface="Tajawal"/>
                  <a:sym typeface="Tajawal"/>
                </a:rPr>
                <a:t>2</a:t>
              </a:r>
              <a:endParaRPr b="1" i="0" sz="1600" u="none" cap="none" strike="noStrike">
                <a:solidFill>
                  <a:schemeClr val="lt1"/>
                </a:solidFill>
                <a:latin typeface="Roboto"/>
                <a:ea typeface="Roboto"/>
                <a:cs typeface="Roboto"/>
                <a:sym typeface="Roboto"/>
              </a:endParaRPr>
            </a:p>
          </p:txBody>
        </p:sp>
      </p:grpSp>
      <p:sp>
        <p:nvSpPr>
          <p:cNvPr id="231" name="Google Shape;231;p13"/>
          <p:cNvSpPr/>
          <p:nvPr/>
        </p:nvSpPr>
        <p:spPr>
          <a:xfrm flipH="1">
            <a:off x="6088568" y="3891415"/>
            <a:ext cx="2150654" cy="546323"/>
          </a:xfrm>
          <a:prstGeom prst="rect">
            <a:avLst/>
          </a:prstGeom>
          <a:noFill/>
          <a:ln>
            <a:noFill/>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600"/>
              <a:buFont typeface="Arial"/>
              <a:buNone/>
            </a:pPr>
            <a:r>
              <a:rPr b="1" i="0" lang="ar-LB" sz="1600" u="none" cap="none" strike="noStrike">
                <a:solidFill>
                  <a:schemeClr val="lt1"/>
                </a:solidFill>
                <a:latin typeface="Tajawal"/>
                <a:ea typeface="Tajawal"/>
                <a:cs typeface="Tajawal"/>
                <a:sym typeface="Tajawal"/>
              </a:rPr>
              <a:t>لم ترتبط الصّحة النفسيّة بكلّ من:</a:t>
            </a:r>
            <a:endParaRPr b="1" i="0" sz="1600" u="none" cap="none" strike="noStrike">
              <a:solidFill>
                <a:schemeClr val="lt1"/>
              </a:solidFill>
              <a:latin typeface="Roboto"/>
              <a:ea typeface="Roboto"/>
              <a:cs typeface="Roboto"/>
              <a:sym typeface="Roboto"/>
            </a:endParaRPr>
          </a:p>
        </p:txBody>
      </p:sp>
      <p:sp>
        <p:nvSpPr>
          <p:cNvPr id="232" name="Google Shape;232;p13"/>
          <p:cNvSpPr/>
          <p:nvPr/>
        </p:nvSpPr>
        <p:spPr>
          <a:xfrm flipH="1">
            <a:off x="1108359" y="2076349"/>
            <a:ext cx="4788713" cy="1079076"/>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كانت الأدنى لدى العاملين في كل من محافظة بيروت، ولبنان الشماليّ.</a:t>
            </a:r>
            <a:endParaRPr b="0" i="0" sz="1600" u="none" cap="none" strike="noStrike">
              <a:solidFill>
                <a:schemeClr val="dk1"/>
              </a:solidFill>
              <a:latin typeface="Tajawal Medium"/>
              <a:ea typeface="Tajawal Medium"/>
              <a:cs typeface="Tajawal Medium"/>
              <a:sym typeface="Tajawal Medium"/>
            </a:endParaRPr>
          </a:p>
        </p:txBody>
      </p:sp>
      <p:sp>
        <p:nvSpPr>
          <p:cNvPr id="233" name="Google Shape;233;p13"/>
          <p:cNvSpPr/>
          <p:nvPr/>
        </p:nvSpPr>
        <p:spPr>
          <a:xfrm flipH="1">
            <a:off x="1014480" y="3625039"/>
            <a:ext cx="4837632" cy="1079076"/>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المستوى التعليميّ.</a:t>
            </a:r>
            <a:endParaRPr/>
          </a:p>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النوع الإجتماعيّ</a:t>
            </a:r>
            <a:endParaRPr b="0" i="0" sz="1600" u="none" cap="none" strike="noStrike">
              <a:solidFill>
                <a:schemeClr val="dk1"/>
              </a:solidFill>
              <a:latin typeface="Tajawal Medium"/>
              <a:ea typeface="Tajawal Medium"/>
              <a:cs typeface="Tajawal Medium"/>
              <a:sym typeface="Tajawal Medium"/>
            </a:endParaRPr>
          </a:p>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الحالة الإجتماعيّة.</a:t>
            </a:r>
            <a:endParaRPr/>
          </a:p>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مكان ونوع العمل. </a:t>
            </a:r>
            <a:endParaRPr b="0" i="0" sz="1600" u="none" cap="none" strike="noStrike">
              <a:solidFill>
                <a:schemeClr val="dk1"/>
              </a:solidFill>
              <a:latin typeface="Tajawal Medium"/>
              <a:ea typeface="Tajawal Medium"/>
              <a:cs typeface="Tajawal Medium"/>
              <a:sym typeface="Tajawal Medium"/>
            </a:endParaRPr>
          </a:p>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مستوى الدخل.</a:t>
            </a:r>
            <a:endParaRPr b="0" i="0" sz="1600" u="none" cap="none" strike="noStrike">
              <a:solidFill>
                <a:schemeClr val="dk1"/>
              </a:solidFill>
              <a:latin typeface="Tajawal Medium"/>
              <a:ea typeface="Tajawal Medium"/>
              <a:cs typeface="Tajawal Medium"/>
              <a:sym typeface="Tajawal Medium"/>
            </a:endParaRPr>
          </a:p>
        </p:txBody>
      </p:sp>
      <p:grpSp>
        <p:nvGrpSpPr>
          <p:cNvPr id="234" name="Google Shape;234;p13"/>
          <p:cNvGrpSpPr/>
          <p:nvPr/>
        </p:nvGrpSpPr>
        <p:grpSpPr>
          <a:xfrm flipH="1">
            <a:off x="952707" y="711461"/>
            <a:ext cx="7603114" cy="1177690"/>
            <a:chOff x="1593000" y="2156599"/>
            <a:chExt cx="6387857" cy="700942"/>
          </a:xfrm>
        </p:grpSpPr>
        <p:sp>
          <p:nvSpPr>
            <p:cNvPr id="235" name="Google Shape;235;p13"/>
            <p:cNvSpPr/>
            <p:nvPr/>
          </p:nvSpPr>
          <p:spPr>
            <a:xfrm rot="-5400000">
              <a:off x="2557198" y="1632415"/>
              <a:ext cx="643578" cy="1806675"/>
            </a:xfrm>
            <a:prstGeom prst="flowChartOffpageConnector">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3"/>
            <p:cNvSpPr/>
            <p:nvPr/>
          </p:nvSpPr>
          <p:spPr>
            <a:xfrm>
              <a:off x="1963695" y="2379085"/>
              <a:ext cx="1597500" cy="325200"/>
            </a:xfrm>
            <a:prstGeom prst="rect">
              <a:avLst/>
            </a:prstGeom>
            <a:noFill/>
            <a:ln>
              <a:noFill/>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600"/>
                <a:buFont typeface="Arial"/>
                <a:buNone/>
              </a:pPr>
              <a:r>
                <a:rPr b="1" i="0" lang="ar-LB" sz="1600" u="none" cap="none" strike="noStrike">
                  <a:solidFill>
                    <a:schemeClr val="lt1"/>
                  </a:solidFill>
                  <a:latin typeface="Tajawal"/>
                  <a:ea typeface="Tajawal"/>
                  <a:cs typeface="Tajawal"/>
                  <a:sym typeface="Tajawal"/>
                </a:rPr>
                <a:t>ارتبطت الصّحة النّفسيّة بالعمر</a:t>
              </a:r>
              <a:endParaRPr b="1" i="0" sz="1600" u="none" cap="none" strike="noStrike">
                <a:solidFill>
                  <a:schemeClr val="lt1"/>
                </a:solidFill>
                <a:latin typeface="Roboto"/>
                <a:ea typeface="Roboto"/>
                <a:cs typeface="Roboto"/>
                <a:sym typeface="Roboto"/>
              </a:endParaRPr>
            </a:p>
          </p:txBody>
        </p:sp>
        <p:sp>
          <p:nvSpPr>
            <p:cNvPr id="237" name="Google Shape;237;p13"/>
            <p:cNvSpPr/>
            <p:nvPr/>
          </p:nvSpPr>
          <p:spPr>
            <a:xfrm>
              <a:off x="1593000" y="2214621"/>
              <a:ext cx="429600" cy="642600"/>
            </a:xfrm>
            <a:prstGeom prst="rect">
              <a:avLst/>
            </a:prstGeom>
            <a:solidFill>
              <a:srgbClr val="819DD2"/>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600"/>
                <a:buFont typeface="Arial"/>
                <a:buNone/>
              </a:pPr>
              <a:r>
                <a:rPr b="1" i="0" lang="ar-LB" sz="1600" u="none" cap="none" strike="noStrike">
                  <a:solidFill>
                    <a:schemeClr val="lt1"/>
                  </a:solidFill>
                  <a:latin typeface="Tajawal"/>
                  <a:ea typeface="Tajawal"/>
                  <a:cs typeface="Tajawal"/>
                  <a:sym typeface="Tajawal"/>
                </a:rPr>
                <a:t>1</a:t>
              </a:r>
              <a:endParaRPr b="1" i="0" sz="1600" u="none" cap="none" strike="noStrike">
                <a:solidFill>
                  <a:schemeClr val="lt1"/>
                </a:solidFill>
                <a:latin typeface="Roboto"/>
                <a:ea typeface="Roboto"/>
                <a:cs typeface="Roboto"/>
                <a:sym typeface="Roboto"/>
              </a:endParaRPr>
            </a:p>
          </p:txBody>
        </p:sp>
        <p:sp>
          <p:nvSpPr>
            <p:cNvPr id="238" name="Google Shape;238;p13"/>
            <p:cNvSpPr/>
            <p:nvPr/>
          </p:nvSpPr>
          <p:spPr>
            <a:xfrm>
              <a:off x="3812657" y="2156599"/>
              <a:ext cx="4168200" cy="642300"/>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15000"/>
                </a:lnSpc>
                <a:spcBef>
                  <a:spcPts val="0"/>
                </a:spcBef>
                <a:spcAft>
                  <a:spcPts val="0"/>
                </a:spcAft>
                <a:buClr>
                  <a:srgbClr val="743096"/>
                </a:buClr>
                <a:buSzPts val="1400"/>
                <a:buFont typeface="Roboto"/>
                <a:buChar char="●"/>
              </a:pPr>
              <a:r>
                <a:rPr b="0" i="0" lang="ar-LB" sz="1600" u="none" cap="none" strike="noStrike">
                  <a:solidFill>
                    <a:schemeClr val="dk1"/>
                  </a:solidFill>
                  <a:latin typeface="Tajawal Medium"/>
                  <a:ea typeface="Tajawal Medium"/>
                  <a:cs typeface="Tajawal Medium"/>
                  <a:sym typeface="Tajawal Medium"/>
                </a:rPr>
                <a:t>فكلّما انخفض العمر سنة، ارتفعت مستويات الضيق النفسيّ وانخفضت مستويات الصّحة النّفسيّة. كانت الأدنى لدى الفئة العمريّة (31 – 35) سنة.</a:t>
              </a:r>
              <a:endParaRPr/>
            </a:p>
          </p:txBody>
        </p:sp>
      </p:grpSp>
      <p:sp>
        <p:nvSpPr>
          <p:cNvPr id="239" name="Google Shape;239;p13"/>
          <p:cNvSpPr txBox="1"/>
          <p:nvPr/>
        </p:nvSpPr>
        <p:spPr>
          <a:xfrm>
            <a:off x="6172891" y="2272568"/>
            <a:ext cx="1927484" cy="1034099"/>
          </a:xfrm>
          <a:prstGeom prst="rect">
            <a:avLst/>
          </a:prstGeom>
          <a:noFill/>
          <a:ln>
            <a:noFill/>
          </a:ln>
        </p:spPr>
        <p:txBody>
          <a:bodyPr anchorCtr="0" anchor="t" bIns="91425" lIns="91425" spcFirstLastPara="1" rIns="91425" wrap="square" tIns="91425">
            <a:spAutoFit/>
          </a:bodyPr>
          <a:lstStyle/>
          <a:p>
            <a:pPr indent="0" lvl="0" marL="0" marR="0" rtl="1" algn="ctr">
              <a:lnSpc>
                <a:spcPct val="115000"/>
              </a:lnSpc>
              <a:spcBef>
                <a:spcPts val="0"/>
              </a:spcBef>
              <a:spcAft>
                <a:spcPts val="0"/>
              </a:spcAft>
              <a:buNone/>
            </a:pPr>
            <a:r>
              <a:rPr b="1" i="0" lang="ar-LB" sz="1600" u="none" cap="none" strike="noStrike">
                <a:solidFill>
                  <a:schemeClr val="lt1"/>
                </a:solidFill>
                <a:latin typeface="Tajawal"/>
                <a:ea typeface="Tajawal"/>
                <a:cs typeface="Tajawal"/>
                <a:sym typeface="Tajawal"/>
              </a:rPr>
              <a:t>ارتبطت الصّحة النفسيّة بالمحافظة</a:t>
            </a:r>
            <a:endParaRPr b="1" i="0" sz="1600" u="none" cap="none" strike="noStrike">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1000"/>
                                        <p:tgtEl>
                                          <p:spTgt spid="2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nvSpPr>
        <p:spPr>
          <a:xfrm>
            <a:off x="6190175" y="0"/>
            <a:ext cx="2953800" cy="51639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14"/>
          <p:cNvSpPr/>
          <p:nvPr/>
        </p:nvSpPr>
        <p:spPr>
          <a:xfrm>
            <a:off x="3959825" y="2139215"/>
            <a:ext cx="2411400" cy="401100"/>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4"/>
          <p:cNvSpPr/>
          <p:nvPr/>
        </p:nvSpPr>
        <p:spPr>
          <a:xfrm>
            <a:off x="3970377" y="306716"/>
            <a:ext cx="2411400" cy="401100"/>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4"/>
          <p:cNvSpPr txBox="1"/>
          <p:nvPr>
            <p:ph type="title"/>
          </p:nvPr>
        </p:nvSpPr>
        <p:spPr>
          <a:xfrm>
            <a:off x="3512377" y="281647"/>
            <a:ext cx="2511300" cy="426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chemeClr val="lt1"/>
              </a:buClr>
              <a:buSzPts val="3200"/>
              <a:buFont typeface="Tajawal Black"/>
              <a:buNone/>
            </a:pPr>
            <a:r>
              <a:rPr b="0" i="0" lang="ar-LB" sz="1800" u="none">
                <a:solidFill>
                  <a:schemeClr val="lt1"/>
                </a:solidFill>
                <a:latin typeface="Tajawal Black"/>
                <a:ea typeface="Tajawal Black"/>
                <a:cs typeface="Tajawal Black"/>
                <a:sym typeface="Tajawal Black"/>
              </a:rPr>
              <a:t>جودة الحياة</a:t>
            </a:r>
            <a:endParaRPr sz="1800"/>
          </a:p>
        </p:txBody>
      </p:sp>
      <p:sp>
        <p:nvSpPr>
          <p:cNvPr id="248" name="Google Shape;248;p14"/>
          <p:cNvSpPr txBox="1"/>
          <p:nvPr/>
        </p:nvSpPr>
        <p:spPr>
          <a:xfrm>
            <a:off x="3627862" y="2143523"/>
            <a:ext cx="2794548" cy="42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200"/>
              <a:buFont typeface="Tajawal Black"/>
              <a:buNone/>
            </a:pPr>
            <a:r>
              <a:rPr b="0" i="0" lang="ar-LB" sz="1600" u="none" cap="none" strike="noStrike">
                <a:solidFill>
                  <a:schemeClr val="lt1"/>
                </a:solidFill>
                <a:latin typeface="Tajawal Black"/>
                <a:ea typeface="Tajawal Black"/>
                <a:cs typeface="Tajawal Black"/>
                <a:sym typeface="Tajawal Black"/>
              </a:rPr>
              <a:t>أساليب مواجهة الضغوط</a:t>
            </a:r>
            <a:endParaRPr b="0" i="0" sz="100" u="none" cap="none" strike="noStrike">
              <a:solidFill>
                <a:srgbClr val="000000"/>
              </a:solidFill>
              <a:latin typeface="Arial"/>
              <a:ea typeface="Arial"/>
              <a:cs typeface="Arial"/>
              <a:sym typeface="Arial"/>
            </a:endParaRPr>
          </a:p>
        </p:txBody>
      </p:sp>
      <p:sp>
        <p:nvSpPr>
          <p:cNvPr id="249" name="Google Shape;249;p14"/>
          <p:cNvSpPr/>
          <p:nvPr/>
        </p:nvSpPr>
        <p:spPr>
          <a:xfrm>
            <a:off x="3959825" y="3731949"/>
            <a:ext cx="2411400" cy="401100"/>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4"/>
          <p:cNvSpPr txBox="1"/>
          <p:nvPr/>
        </p:nvSpPr>
        <p:spPr>
          <a:xfrm>
            <a:off x="3562125" y="3707949"/>
            <a:ext cx="2451000" cy="42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200"/>
              <a:buFont typeface="Tajawal Black"/>
              <a:buNone/>
            </a:pPr>
            <a:r>
              <a:rPr b="0" i="0" lang="ar-LB" sz="1800" u="none" cap="none" strike="noStrike">
                <a:solidFill>
                  <a:schemeClr val="lt1"/>
                </a:solidFill>
                <a:latin typeface="Tajawal Black"/>
                <a:ea typeface="Tajawal Black"/>
                <a:cs typeface="Tajawal Black"/>
                <a:sym typeface="Tajawal Black"/>
              </a:rPr>
              <a:t>الأداء المهنيّ</a:t>
            </a:r>
            <a:endParaRPr b="0" i="0" sz="200" u="none" cap="none" strike="noStrike">
              <a:solidFill>
                <a:srgbClr val="000000"/>
              </a:solidFill>
              <a:latin typeface="Arial"/>
              <a:ea typeface="Arial"/>
              <a:cs typeface="Arial"/>
              <a:sym typeface="Arial"/>
            </a:endParaRPr>
          </a:p>
        </p:txBody>
      </p:sp>
      <p:sp>
        <p:nvSpPr>
          <p:cNvPr id="251" name="Google Shape;251;p14"/>
          <p:cNvSpPr txBox="1"/>
          <p:nvPr/>
        </p:nvSpPr>
        <p:spPr>
          <a:xfrm>
            <a:off x="376518" y="4189665"/>
            <a:ext cx="5636607" cy="665325"/>
          </a:xfrm>
          <a:prstGeom prst="rect">
            <a:avLst/>
          </a:prstGeom>
          <a:noFill/>
          <a:ln>
            <a:noFill/>
          </a:ln>
        </p:spPr>
        <p:txBody>
          <a:bodyPr anchorCtr="0" anchor="t" bIns="45700" lIns="91425" spcFirstLastPara="1" rIns="91425" wrap="square" tIns="45700">
            <a:noAutofit/>
          </a:bodyPr>
          <a:lstStyle/>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مستوى مرتفع من الأداء المهنيّ.</a:t>
            </a:r>
            <a:endParaRPr/>
          </a:p>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(94.6%) يتمتعون بمستويات متوسّطة ومرتفعة من الأداء المهنيّ.</a:t>
            </a:r>
            <a:endParaRPr b="0" i="0" sz="1500" u="none" cap="none" strike="noStrike">
              <a:solidFill>
                <a:schemeClr val="dk2"/>
              </a:solidFill>
              <a:latin typeface="Arial"/>
              <a:ea typeface="Arial"/>
              <a:cs typeface="Arial"/>
              <a:sym typeface="Arial"/>
            </a:endParaRPr>
          </a:p>
          <a:p>
            <a:pPr indent="-12700" lvl="0" marL="114300" marR="0" rtl="1" algn="just">
              <a:lnSpc>
                <a:spcPct val="100000"/>
              </a:lnSpc>
              <a:spcBef>
                <a:spcPts val="0"/>
              </a:spcBef>
              <a:spcAft>
                <a:spcPts val="0"/>
              </a:spcAft>
              <a:buClr>
                <a:schemeClr val="lt1"/>
              </a:buClr>
              <a:buSzPts val="1600"/>
              <a:buFont typeface="Arial"/>
              <a:buNone/>
            </a:pPr>
            <a:r>
              <a:t/>
            </a:r>
            <a:endParaRPr b="0" i="0" sz="1500" u="none" cap="none" strike="noStrike">
              <a:solidFill>
                <a:schemeClr val="dk2"/>
              </a:solidFill>
              <a:latin typeface="Tajawal Medium"/>
              <a:ea typeface="Tajawal Medium"/>
              <a:cs typeface="Tajawal Medium"/>
              <a:sym typeface="Tajawal Medium"/>
            </a:endParaRPr>
          </a:p>
        </p:txBody>
      </p:sp>
      <p:sp>
        <p:nvSpPr>
          <p:cNvPr id="252" name="Google Shape;252;p14"/>
          <p:cNvSpPr txBox="1"/>
          <p:nvPr/>
        </p:nvSpPr>
        <p:spPr>
          <a:xfrm>
            <a:off x="564120" y="754131"/>
            <a:ext cx="5636607" cy="1182292"/>
          </a:xfrm>
          <a:prstGeom prst="rect">
            <a:avLst/>
          </a:prstGeom>
          <a:noFill/>
          <a:ln>
            <a:noFill/>
          </a:ln>
        </p:spPr>
        <p:txBody>
          <a:bodyPr anchorCtr="0" anchor="t" bIns="45700" lIns="91425" spcFirstLastPara="1" rIns="91425" wrap="square" tIns="45700">
            <a:noAutofit/>
          </a:bodyPr>
          <a:lstStyle/>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مستوى متوسّط من جودة الحياة العام.</a:t>
            </a:r>
            <a:endParaRPr/>
          </a:p>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الدرجات الأدنى كانت في مستويات حُسن الحال الجسديّ وحُسن الحال النفسيّ/العاطفيّ.</a:t>
            </a:r>
            <a:endParaRPr/>
          </a:p>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الدرجات الأعلى كانت في مستويات الإشباع الروحيّ، الأداء المهنيّ، والأداء التفاعليّ.</a:t>
            </a:r>
            <a:endParaRPr b="0" i="0" sz="1500" u="none" cap="none" strike="noStrike">
              <a:solidFill>
                <a:schemeClr val="dk2"/>
              </a:solidFill>
              <a:latin typeface="Arial"/>
              <a:ea typeface="Arial"/>
              <a:cs typeface="Arial"/>
              <a:sym typeface="Arial"/>
            </a:endParaRPr>
          </a:p>
          <a:p>
            <a:pPr indent="-12700" lvl="0" marL="114300" marR="0" rtl="1" algn="just">
              <a:lnSpc>
                <a:spcPct val="100000"/>
              </a:lnSpc>
              <a:spcBef>
                <a:spcPts val="0"/>
              </a:spcBef>
              <a:spcAft>
                <a:spcPts val="0"/>
              </a:spcAft>
              <a:buClr>
                <a:schemeClr val="lt1"/>
              </a:buClr>
              <a:buSzPts val="1600"/>
              <a:buFont typeface="Arial"/>
              <a:buNone/>
            </a:pPr>
            <a:r>
              <a:t/>
            </a:r>
            <a:endParaRPr b="0" i="0" sz="1500" u="none" cap="none" strike="noStrike">
              <a:solidFill>
                <a:schemeClr val="dk2"/>
              </a:solidFill>
              <a:latin typeface="Tajawal Medium"/>
              <a:ea typeface="Tajawal Medium"/>
              <a:cs typeface="Tajawal Medium"/>
              <a:sym typeface="Tajawal Medium"/>
            </a:endParaRPr>
          </a:p>
        </p:txBody>
      </p:sp>
      <p:sp>
        <p:nvSpPr>
          <p:cNvPr id="253" name="Google Shape;253;p14"/>
          <p:cNvSpPr txBox="1"/>
          <p:nvPr/>
        </p:nvSpPr>
        <p:spPr>
          <a:xfrm>
            <a:off x="553568" y="2567293"/>
            <a:ext cx="5636607" cy="1036516"/>
          </a:xfrm>
          <a:prstGeom prst="rect">
            <a:avLst/>
          </a:prstGeom>
          <a:noFill/>
          <a:ln>
            <a:noFill/>
          </a:ln>
        </p:spPr>
        <p:txBody>
          <a:bodyPr anchorCtr="0" anchor="t" bIns="45700" lIns="91425" spcFirstLastPara="1" rIns="91425" wrap="square" tIns="45700">
            <a:noAutofit/>
          </a:bodyPr>
          <a:lstStyle/>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سوء استخدام المواد: مستوى منخفض.</a:t>
            </a:r>
            <a:endParaRPr/>
          </a:p>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الحصول على الدعم الاجتماعي الفعّال: متوسط.</a:t>
            </a:r>
            <a:endParaRPr/>
          </a:p>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الحصول على الدعم العاطفيّ: متوسط.</a:t>
            </a:r>
            <a:endParaRPr/>
          </a:p>
          <a:p>
            <a:pPr indent="-114300" lvl="0" marL="114300" marR="0" rtl="1" algn="just">
              <a:lnSpc>
                <a:spcPct val="100000"/>
              </a:lnSpc>
              <a:spcBef>
                <a:spcPts val="0"/>
              </a:spcBef>
              <a:spcAft>
                <a:spcPts val="0"/>
              </a:spcAft>
              <a:buClr>
                <a:schemeClr val="lt1"/>
              </a:buClr>
              <a:buSzPts val="1600"/>
              <a:buFont typeface="Arial"/>
              <a:buChar char="•"/>
            </a:pPr>
            <a:r>
              <a:rPr b="0" i="0" lang="ar-LB" sz="1500" u="none" cap="none" strike="noStrike">
                <a:solidFill>
                  <a:schemeClr val="dk1"/>
                </a:solidFill>
                <a:latin typeface="Tajawal Medium"/>
                <a:ea typeface="Tajawal Medium"/>
                <a:cs typeface="Tajawal Medium"/>
                <a:sym typeface="Tajawal Medium"/>
              </a:rPr>
              <a:t>- اللجوء إلى الدين: متوسط – مرتفع.</a:t>
            </a:r>
            <a:endParaRPr b="0" i="0" sz="1500" u="none" cap="none" strike="noStrike">
              <a:solidFill>
                <a:schemeClr val="dk2"/>
              </a:solidFill>
              <a:latin typeface="Arial"/>
              <a:ea typeface="Arial"/>
              <a:cs typeface="Arial"/>
              <a:sym typeface="Arial"/>
            </a:endParaRPr>
          </a:p>
          <a:p>
            <a:pPr indent="-12700" lvl="0" marL="114300" marR="0" rtl="1" algn="just">
              <a:lnSpc>
                <a:spcPct val="100000"/>
              </a:lnSpc>
              <a:spcBef>
                <a:spcPts val="0"/>
              </a:spcBef>
              <a:spcAft>
                <a:spcPts val="0"/>
              </a:spcAft>
              <a:buClr>
                <a:schemeClr val="lt1"/>
              </a:buClr>
              <a:buSzPts val="1600"/>
              <a:buFont typeface="Arial"/>
              <a:buNone/>
            </a:pPr>
            <a:r>
              <a:t/>
            </a:r>
            <a:endParaRPr b="0" i="0" sz="1500" u="none" cap="none" strike="noStrike">
              <a:solidFill>
                <a:schemeClr val="dk2"/>
              </a:solidFill>
              <a:latin typeface="Tajawal Medium"/>
              <a:ea typeface="Tajawal Medium"/>
              <a:cs typeface="Tajawal Medium"/>
              <a:sym typeface="Tajawal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5"/>
          <p:cNvPicPr preferRelativeResize="0"/>
          <p:nvPr/>
        </p:nvPicPr>
        <p:blipFill rotWithShape="1">
          <a:blip r:embed="rId3">
            <a:alphaModFix/>
          </a:blip>
          <a:srcRect b="34743" l="0" r="0" t="14622"/>
          <a:stretch/>
        </p:blipFill>
        <p:spPr>
          <a:xfrm>
            <a:off x="0" y="4657350"/>
            <a:ext cx="2171700" cy="506400"/>
          </a:xfrm>
          <a:prstGeom prst="rect">
            <a:avLst/>
          </a:prstGeom>
          <a:noFill/>
          <a:ln>
            <a:noFill/>
          </a:ln>
        </p:spPr>
      </p:pic>
      <p:sp>
        <p:nvSpPr>
          <p:cNvPr id="259" name="Google Shape;259;p15"/>
          <p:cNvSpPr txBox="1"/>
          <p:nvPr/>
        </p:nvSpPr>
        <p:spPr>
          <a:xfrm>
            <a:off x="0" y="0"/>
            <a:ext cx="4673600" cy="51639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15"/>
          <p:cNvSpPr txBox="1"/>
          <p:nvPr/>
        </p:nvSpPr>
        <p:spPr>
          <a:xfrm>
            <a:off x="4587312" y="1977619"/>
            <a:ext cx="180657" cy="3204000"/>
          </a:xfrm>
          <a:prstGeom prst="rect">
            <a:avLst/>
          </a:prstGeom>
          <a:solidFill>
            <a:srgbClr val="E7CCD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 name="Google Shape;261;p15"/>
          <p:cNvSpPr txBox="1"/>
          <p:nvPr>
            <p:ph type="title"/>
          </p:nvPr>
        </p:nvSpPr>
        <p:spPr>
          <a:xfrm>
            <a:off x="4148200" y="1167994"/>
            <a:ext cx="4749900" cy="45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0" i="0" lang="ar-LB" sz="2400" u="none">
                <a:solidFill>
                  <a:srgbClr val="F37A87"/>
                </a:solidFill>
                <a:latin typeface="Tajawal Black"/>
                <a:ea typeface="Tajawal Black"/>
                <a:cs typeface="Tajawal Black"/>
                <a:sym typeface="Tajawal Black"/>
              </a:rPr>
              <a:t>استخدام تقنيات اللّعب</a:t>
            </a:r>
            <a:endParaRPr sz="2400">
              <a:solidFill>
                <a:srgbClr val="F37A87"/>
              </a:solidFill>
            </a:endParaRPr>
          </a:p>
        </p:txBody>
      </p:sp>
      <p:sp>
        <p:nvSpPr>
          <p:cNvPr id="262" name="Google Shape;262;p15"/>
          <p:cNvSpPr txBox="1"/>
          <p:nvPr>
            <p:ph idx="1" type="body"/>
          </p:nvPr>
        </p:nvSpPr>
        <p:spPr>
          <a:xfrm>
            <a:off x="5211482" y="1977619"/>
            <a:ext cx="3540518" cy="1997887"/>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chemeClr val="dk1"/>
              </a:buClr>
              <a:buSzPts val="1600"/>
              <a:buFont typeface="Tajawal"/>
              <a:buNone/>
            </a:pPr>
            <a:r>
              <a:rPr b="1" i="0" lang="ar-LB" u="none">
                <a:solidFill>
                  <a:schemeClr val="dk2"/>
                </a:solidFill>
                <a:latin typeface="Tajawal"/>
                <a:ea typeface="Tajawal"/>
                <a:cs typeface="Tajawal"/>
                <a:sym typeface="Tajawal"/>
              </a:rPr>
              <a:t>(94%) </a:t>
            </a:r>
            <a:r>
              <a:rPr b="0" i="0" lang="ar-LB" u="none">
                <a:solidFill>
                  <a:schemeClr val="dk2"/>
                </a:solidFill>
                <a:latin typeface="Tajawal"/>
                <a:ea typeface="Tajawal"/>
                <a:cs typeface="Tajawal"/>
                <a:sym typeface="Tajawal"/>
              </a:rPr>
              <a:t>يستخدمون تقنيات اللّعب مع الأطفال.</a:t>
            </a:r>
            <a:endParaRPr/>
          </a:p>
          <a:p>
            <a:pPr indent="0" lvl="0" marL="0" marR="0" rtl="1" algn="just">
              <a:lnSpc>
                <a:spcPct val="100000"/>
              </a:lnSpc>
              <a:spcBef>
                <a:spcPts val="0"/>
              </a:spcBef>
              <a:spcAft>
                <a:spcPts val="0"/>
              </a:spcAft>
              <a:buClr>
                <a:schemeClr val="dk1"/>
              </a:buClr>
              <a:buSzPts val="1600"/>
              <a:buFont typeface="Tajawal"/>
              <a:buNone/>
            </a:pPr>
            <a:r>
              <a:t/>
            </a:r>
            <a:endParaRPr b="0" i="0" u="none">
              <a:solidFill>
                <a:schemeClr val="dk2"/>
              </a:solidFill>
              <a:latin typeface="Tajawal"/>
              <a:ea typeface="Tajawal"/>
              <a:cs typeface="Tajawal"/>
              <a:sym typeface="Tajawal"/>
            </a:endParaRPr>
          </a:p>
          <a:p>
            <a:pPr indent="0" lvl="0" marL="0" marR="0" rtl="1" algn="just">
              <a:lnSpc>
                <a:spcPct val="100000"/>
              </a:lnSpc>
              <a:spcBef>
                <a:spcPts val="0"/>
              </a:spcBef>
              <a:spcAft>
                <a:spcPts val="0"/>
              </a:spcAft>
              <a:buClr>
                <a:schemeClr val="dk1"/>
              </a:buClr>
              <a:buSzPts val="1600"/>
              <a:buFont typeface="Tajawal"/>
              <a:buNone/>
            </a:pPr>
            <a:r>
              <a:rPr b="1" lang="ar-LB">
                <a:latin typeface="Tajawal"/>
                <a:ea typeface="Tajawal"/>
                <a:cs typeface="Tajawal"/>
                <a:sym typeface="Tajawal"/>
              </a:rPr>
              <a:t>(6%) </a:t>
            </a:r>
            <a:r>
              <a:rPr lang="ar-LB">
                <a:latin typeface="Tajawal"/>
                <a:ea typeface="Tajawal"/>
                <a:cs typeface="Tajawal"/>
                <a:sym typeface="Tajawal"/>
              </a:rPr>
              <a:t>لا يستخدمون تقنيات اللّعب مع الأطفال</a:t>
            </a:r>
            <a:endParaRPr sz="2000">
              <a:solidFill>
                <a:schemeClr val="dk2"/>
              </a:solidFill>
            </a:endParaRPr>
          </a:p>
        </p:txBody>
      </p:sp>
      <p:pic>
        <p:nvPicPr>
          <p:cNvPr id="263" name="Google Shape;263;p15"/>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pic>
        <p:nvPicPr>
          <p:cNvPr id="264" name="Google Shape;264;p15"/>
          <p:cNvPicPr preferRelativeResize="0"/>
          <p:nvPr/>
        </p:nvPicPr>
        <p:blipFill rotWithShape="1">
          <a:blip r:embed="rId5">
            <a:alphaModFix/>
          </a:blip>
          <a:srcRect b="24958" l="0" r="49423" t="0"/>
          <a:stretch/>
        </p:blipFill>
        <p:spPr>
          <a:xfrm>
            <a:off x="7441775" y="4763500"/>
            <a:ext cx="1702226" cy="380000"/>
          </a:xfrm>
          <a:prstGeom prst="rect">
            <a:avLst/>
          </a:prstGeom>
          <a:noFill/>
          <a:ln>
            <a:noFill/>
          </a:ln>
        </p:spPr>
      </p:pic>
      <p:pic>
        <p:nvPicPr>
          <p:cNvPr id="265" name="Google Shape;265;p15"/>
          <p:cNvPicPr preferRelativeResize="0"/>
          <p:nvPr/>
        </p:nvPicPr>
        <p:blipFill rotWithShape="1">
          <a:blip r:embed="rId6">
            <a:alphaModFix/>
          </a:blip>
          <a:srcRect b="4018" l="21194" r="30586" t="20944"/>
          <a:stretch/>
        </p:blipFill>
        <p:spPr>
          <a:xfrm>
            <a:off x="721844" y="1211375"/>
            <a:ext cx="3143624" cy="28287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6"/>
          <p:cNvPicPr preferRelativeResize="0"/>
          <p:nvPr/>
        </p:nvPicPr>
        <p:blipFill rotWithShape="1">
          <a:blip r:embed="rId3">
            <a:alphaModFix/>
          </a:blip>
          <a:srcRect b="0" l="0" r="0" t="0"/>
          <a:stretch/>
        </p:blipFill>
        <p:spPr>
          <a:xfrm flipH="1">
            <a:off x="0" y="3163280"/>
            <a:ext cx="1887950" cy="1983700"/>
          </a:xfrm>
          <a:prstGeom prst="rect">
            <a:avLst/>
          </a:prstGeom>
          <a:noFill/>
          <a:ln>
            <a:noFill/>
          </a:ln>
        </p:spPr>
      </p:pic>
      <p:grpSp>
        <p:nvGrpSpPr>
          <p:cNvPr id="271" name="Google Shape;271;p16"/>
          <p:cNvGrpSpPr/>
          <p:nvPr/>
        </p:nvGrpSpPr>
        <p:grpSpPr>
          <a:xfrm>
            <a:off x="3364750" y="1168746"/>
            <a:ext cx="5146954" cy="565903"/>
            <a:chOff x="5755762" y="1602433"/>
            <a:chExt cx="3577500" cy="610800"/>
          </a:xfrm>
        </p:grpSpPr>
        <p:sp>
          <p:nvSpPr>
            <p:cNvPr id="272" name="Google Shape;272;p16"/>
            <p:cNvSpPr/>
            <p:nvPr/>
          </p:nvSpPr>
          <p:spPr>
            <a:xfrm rot="10800000">
              <a:off x="5755762" y="1602433"/>
              <a:ext cx="3577500" cy="610800"/>
            </a:xfrm>
            <a:prstGeom prst="chevron">
              <a:avLst>
                <a:gd fmla="val 50000" name="adj"/>
              </a:avLst>
            </a:prstGeom>
            <a:solidFill>
              <a:srgbClr val="E9CF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6"/>
            <p:cNvSpPr txBox="1"/>
            <p:nvPr/>
          </p:nvSpPr>
          <p:spPr>
            <a:xfrm>
              <a:off x="5755763" y="1672033"/>
              <a:ext cx="3206257" cy="4716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600" u="none" cap="none" strike="noStrike">
                  <a:solidFill>
                    <a:schemeClr val="dk1"/>
                  </a:solidFill>
                  <a:latin typeface="Tajawal Medium"/>
                  <a:ea typeface="Tajawal Medium"/>
                  <a:cs typeface="Tajawal Medium"/>
                  <a:sym typeface="Tajawal Medium"/>
                </a:rPr>
                <a:t>علاقة عكسيّة بين الضيق النّفسيّ والأداء المهنيّ.</a:t>
              </a:r>
              <a:endParaRPr b="0" i="0" sz="1600" u="none" cap="none" strike="noStrike">
                <a:solidFill>
                  <a:schemeClr val="dk1"/>
                </a:solidFill>
                <a:latin typeface="Tajawal Medium"/>
                <a:ea typeface="Tajawal Medium"/>
                <a:cs typeface="Tajawal Medium"/>
                <a:sym typeface="Tajawal Medium"/>
              </a:endParaRPr>
            </a:p>
          </p:txBody>
        </p:sp>
      </p:grpSp>
      <p:sp>
        <p:nvSpPr>
          <p:cNvPr id="274" name="Google Shape;274;p16"/>
          <p:cNvSpPr/>
          <p:nvPr/>
        </p:nvSpPr>
        <p:spPr>
          <a:xfrm>
            <a:off x="5540683" y="539566"/>
            <a:ext cx="3275256"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ar-LB" sz="2400" u="none" cap="none" strike="noStrike">
                <a:solidFill>
                  <a:srgbClr val="F2788A"/>
                </a:solidFill>
                <a:latin typeface="Tajawal Black"/>
                <a:ea typeface="Tajawal Black"/>
                <a:cs typeface="Tajawal Black"/>
                <a:sym typeface="Tajawal Black"/>
              </a:rPr>
              <a:t>العلاقة بين المتغيّرات</a:t>
            </a:r>
            <a:endParaRPr b="0" i="0" sz="2400" u="none" cap="none" strike="noStrike">
              <a:solidFill>
                <a:srgbClr val="000000"/>
              </a:solidFill>
              <a:latin typeface="Arial"/>
              <a:ea typeface="Arial"/>
              <a:cs typeface="Arial"/>
              <a:sym typeface="Arial"/>
            </a:endParaRPr>
          </a:p>
        </p:txBody>
      </p:sp>
      <p:sp>
        <p:nvSpPr>
          <p:cNvPr id="275" name="Google Shape;275;p16"/>
          <p:cNvSpPr/>
          <p:nvPr/>
        </p:nvSpPr>
        <p:spPr>
          <a:xfrm rot="10800000">
            <a:off x="2516089" y="1895916"/>
            <a:ext cx="5254531" cy="565905"/>
          </a:xfrm>
          <a:prstGeom prst="chevron">
            <a:avLst>
              <a:gd fmla="val 50000" name="adj"/>
            </a:avLst>
          </a:prstGeom>
          <a:solidFill>
            <a:srgbClr val="B4E9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6"/>
          <p:cNvSpPr txBox="1"/>
          <p:nvPr/>
        </p:nvSpPr>
        <p:spPr>
          <a:xfrm>
            <a:off x="2623145" y="1955357"/>
            <a:ext cx="4758093" cy="453495"/>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600" u="none" cap="none" strike="noStrike">
                <a:solidFill>
                  <a:schemeClr val="dk1"/>
                </a:solidFill>
                <a:latin typeface="Tajawal Medium"/>
                <a:ea typeface="Tajawal Medium"/>
                <a:cs typeface="Tajawal Medium"/>
                <a:sym typeface="Tajawal Medium"/>
              </a:rPr>
              <a:t>علاقة عكسيّة بين الضيق النّفسيّ وجودة الحياة.</a:t>
            </a:r>
            <a:endParaRPr b="0" i="0" sz="1600" u="none" cap="none" strike="noStrike">
              <a:solidFill>
                <a:srgbClr val="000000"/>
              </a:solidFill>
              <a:latin typeface="Arial"/>
              <a:ea typeface="Arial"/>
              <a:cs typeface="Arial"/>
              <a:sym typeface="Arial"/>
            </a:endParaRPr>
          </a:p>
        </p:txBody>
      </p:sp>
      <p:grpSp>
        <p:nvGrpSpPr>
          <p:cNvPr id="277" name="Google Shape;277;p16"/>
          <p:cNvGrpSpPr/>
          <p:nvPr/>
        </p:nvGrpSpPr>
        <p:grpSpPr>
          <a:xfrm>
            <a:off x="2234284" y="2623089"/>
            <a:ext cx="5146954" cy="565903"/>
            <a:chOff x="5755762" y="1602433"/>
            <a:chExt cx="3577500" cy="610800"/>
          </a:xfrm>
        </p:grpSpPr>
        <p:sp>
          <p:nvSpPr>
            <p:cNvPr id="278" name="Google Shape;278;p16"/>
            <p:cNvSpPr/>
            <p:nvPr/>
          </p:nvSpPr>
          <p:spPr>
            <a:xfrm rot="10800000">
              <a:off x="5755762" y="1602433"/>
              <a:ext cx="3577500" cy="610800"/>
            </a:xfrm>
            <a:prstGeom prst="chevron">
              <a:avLst>
                <a:gd fmla="val 50000" name="adj"/>
              </a:avLst>
            </a:prstGeom>
            <a:solidFill>
              <a:srgbClr val="E9CF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6"/>
            <p:cNvSpPr txBox="1"/>
            <p:nvPr/>
          </p:nvSpPr>
          <p:spPr>
            <a:xfrm>
              <a:off x="5806246" y="1672033"/>
              <a:ext cx="3280396" cy="4716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600" u="none" cap="none" strike="noStrike">
                  <a:solidFill>
                    <a:schemeClr val="dk1"/>
                  </a:solidFill>
                  <a:latin typeface="Tajawal Medium"/>
                  <a:ea typeface="Tajawal Medium"/>
                  <a:cs typeface="Tajawal Medium"/>
                  <a:sym typeface="Tajawal Medium"/>
                </a:rPr>
                <a:t>علاقة عكسيّة بين جودة الحياة وسوء استخدام المواد. </a:t>
              </a:r>
              <a:endParaRPr b="0" i="0" sz="1600" u="none" cap="none" strike="noStrike">
                <a:solidFill>
                  <a:schemeClr val="dk1"/>
                </a:solidFill>
                <a:latin typeface="Tajawal Medium"/>
                <a:ea typeface="Tajawal Medium"/>
                <a:cs typeface="Tajawal Medium"/>
                <a:sym typeface="Tajawal Medium"/>
              </a:endParaRPr>
            </a:p>
          </p:txBody>
        </p:sp>
      </p:grpSp>
      <p:sp>
        <p:nvSpPr>
          <p:cNvPr id="280" name="Google Shape;280;p16"/>
          <p:cNvSpPr/>
          <p:nvPr/>
        </p:nvSpPr>
        <p:spPr>
          <a:xfrm rot="10800000">
            <a:off x="1385623" y="3350259"/>
            <a:ext cx="5254531" cy="565905"/>
          </a:xfrm>
          <a:prstGeom prst="chevron">
            <a:avLst>
              <a:gd fmla="val 50000" name="adj"/>
            </a:avLst>
          </a:prstGeom>
          <a:solidFill>
            <a:srgbClr val="B4E9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6"/>
          <p:cNvSpPr txBox="1"/>
          <p:nvPr/>
        </p:nvSpPr>
        <p:spPr>
          <a:xfrm>
            <a:off x="1492679" y="3421652"/>
            <a:ext cx="4758093" cy="453495"/>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600" u="none" cap="none" strike="noStrike">
                <a:solidFill>
                  <a:schemeClr val="dk1"/>
                </a:solidFill>
                <a:latin typeface="Tajawal Medium"/>
                <a:ea typeface="Tajawal Medium"/>
                <a:cs typeface="Tajawal Medium"/>
                <a:sym typeface="Tajawal Medium"/>
              </a:rPr>
              <a:t>علاقة إيجابيّة بين جودة الحياة واللجوء إلى الدين. </a:t>
            </a:r>
            <a:endParaRPr b="0" i="0" sz="1600" u="none" cap="none" strike="noStrike">
              <a:solidFill>
                <a:srgbClr val="000000"/>
              </a:solidFill>
              <a:latin typeface="Arial"/>
              <a:ea typeface="Arial"/>
              <a:cs typeface="Arial"/>
              <a:sym typeface="Arial"/>
            </a:endParaRPr>
          </a:p>
        </p:txBody>
      </p:sp>
      <p:grpSp>
        <p:nvGrpSpPr>
          <p:cNvPr id="282" name="Google Shape;282;p16"/>
          <p:cNvGrpSpPr/>
          <p:nvPr/>
        </p:nvGrpSpPr>
        <p:grpSpPr>
          <a:xfrm>
            <a:off x="615576" y="4029632"/>
            <a:ext cx="5322651" cy="619687"/>
            <a:chOff x="5633640" y="1544383"/>
            <a:chExt cx="3699622" cy="668850"/>
          </a:xfrm>
        </p:grpSpPr>
        <p:sp>
          <p:nvSpPr>
            <p:cNvPr id="283" name="Google Shape;283;p16"/>
            <p:cNvSpPr/>
            <p:nvPr/>
          </p:nvSpPr>
          <p:spPr>
            <a:xfrm rot="10800000">
              <a:off x="5755762" y="1602433"/>
              <a:ext cx="3577500" cy="610800"/>
            </a:xfrm>
            <a:prstGeom prst="chevron">
              <a:avLst>
                <a:gd fmla="val 50000" name="adj"/>
              </a:avLst>
            </a:prstGeom>
            <a:solidFill>
              <a:srgbClr val="E9CF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6"/>
            <p:cNvSpPr txBox="1"/>
            <p:nvPr/>
          </p:nvSpPr>
          <p:spPr>
            <a:xfrm>
              <a:off x="5633640" y="1544383"/>
              <a:ext cx="3481114" cy="489598"/>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600" u="none" cap="none" strike="noStrike">
                  <a:solidFill>
                    <a:schemeClr val="dk1"/>
                  </a:solidFill>
                  <a:latin typeface="Tajawal Medium"/>
                  <a:ea typeface="Tajawal Medium"/>
                  <a:cs typeface="Tajawal Medium"/>
                  <a:sym typeface="Tajawal Medium"/>
                </a:rPr>
                <a:t>لا علاقة بين جودة الحياة واللجوء إلى كل من الدعم الاجتماعي الفعّال والعاطفيّ.</a:t>
              </a:r>
              <a:endParaRPr b="0" i="0" sz="1600" u="none" cap="none" strike="noStrike">
                <a:solidFill>
                  <a:schemeClr val="dk1"/>
                </a:solidFill>
                <a:latin typeface="Tajawal Medium"/>
                <a:ea typeface="Tajawal Medium"/>
                <a:cs typeface="Tajawal Medium"/>
                <a:sym typeface="Tajawal Mediu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1000"/>
                                        <p:tgtEl>
                                          <p:spTgt spid="2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7"/>
          <p:cNvSpPr txBox="1"/>
          <p:nvPr/>
        </p:nvSpPr>
        <p:spPr>
          <a:xfrm>
            <a:off x="0" y="1662382"/>
            <a:ext cx="9144000" cy="3481118"/>
          </a:xfrm>
          <a:prstGeom prst="rect">
            <a:avLst/>
          </a:prstGeom>
          <a:solidFill>
            <a:srgbClr val="ACDED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17"/>
          <p:cNvSpPr/>
          <p:nvPr/>
        </p:nvSpPr>
        <p:spPr>
          <a:xfrm>
            <a:off x="6716303" y="2681651"/>
            <a:ext cx="2214061" cy="614986"/>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7"/>
          <p:cNvSpPr/>
          <p:nvPr/>
        </p:nvSpPr>
        <p:spPr>
          <a:xfrm>
            <a:off x="6716303" y="1959966"/>
            <a:ext cx="2214061" cy="614986"/>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7"/>
          <p:cNvSpPr txBox="1"/>
          <p:nvPr/>
        </p:nvSpPr>
        <p:spPr>
          <a:xfrm>
            <a:off x="6761465" y="2803039"/>
            <a:ext cx="2114899" cy="41006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LB" sz="1800" u="none" cap="none" strike="noStrike">
                <a:solidFill>
                  <a:schemeClr val="lt1"/>
                </a:solidFill>
                <a:latin typeface="Tajawal"/>
                <a:ea typeface="Tajawal"/>
                <a:cs typeface="Tajawal"/>
                <a:sym typeface="Tajawal"/>
              </a:rPr>
              <a:t>(62.5%) </a:t>
            </a:r>
            <a:r>
              <a:rPr b="0" i="0" lang="ar-LB" sz="1800" u="none" cap="none" strike="noStrike">
                <a:solidFill>
                  <a:schemeClr val="lt1"/>
                </a:solidFill>
                <a:latin typeface="Tajawal"/>
                <a:ea typeface="Tajawal"/>
                <a:cs typeface="Tajawal"/>
                <a:sym typeface="Tajawal"/>
              </a:rPr>
              <a:t>أفراد الأسرة</a:t>
            </a:r>
            <a:endParaRPr b="0" i="0" sz="3600" u="none" cap="none" strike="noStrike">
              <a:solidFill>
                <a:srgbClr val="000000"/>
              </a:solidFill>
              <a:latin typeface="Arial"/>
              <a:ea typeface="Arial"/>
              <a:cs typeface="Arial"/>
              <a:sym typeface="Arial"/>
            </a:endParaRPr>
          </a:p>
        </p:txBody>
      </p:sp>
      <p:sp>
        <p:nvSpPr>
          <p:cNvPr id="293" name="Google Shape;293;p17"/>
          <p:cNvSpPr txBox="1"/>
          <p:nvPr/>
        </p:nvSpPr>
        <p:spPr>
          <a:xfrm>
            <a:off x="6767441" y="2081628"/>
            <a:ext cx="2114899" cy="41006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800" u="none" cap="none" strike="noStrike">
                <a:solidFill>
                  <a:schemeClr val="lt1"/>
                </a:solidFill>
                <a:latin typeface="Tajawal"/>
                <a:ea typeface="Tajawal"/>
                <a:cs typeface="Tajawal"/>
                <a:sym typeface="Tajawal"/>
              </a:rPr>
              <a:t>(99.7%) </a:t>
            </a:r>
            <a:r>
              <a:rPr b="0" i="0" lang="ar-LB" sz="1800" u="none" cap="none" strike="noStrike">
                <a:solidFill>
                  <a:schemeClr val="lt1"/>
                </a:solidFill>
                <a:latin typeface="Tajawal"/>
                <a:ea typeface="Tajawal"/>
                <a:cs typeface="Tajawal"/>
                <a:sym typeface="Tajawal"/>
              </a:rPr>
              <a:t>الأصدقاء</a:t>
            </a:r>
            <a:endParaRPr/>
          </a:p>
        </p:txBody>
      </p:sp>
      <p:sp>
        <p:nvSpPr>
          <p:cNvPr id="294" name="Google Shape;294;p17"/>
          <p:cNvSpPr txBox="1"/>
          <p:nvPr>
            <p:ph type="title"/>
          </p:nvPr>
        </p:nvSpPr>
        <p:spPr>
          <a:xfrm>
            <a:off x="395050" y="980991"/>
            <a:ext cx="8497726" cy="45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0" i="0" lang="ar-LB" sz="2400" u="none">
                <a:solidFill>
                  <a:srgbClr val="F37A87"/>
                </a:solidFill>
                <a:latin typeface="Tajawal Black"/>
                <a:ea typeface="Tajawal Black"/>
                <a:cs typeface="Tajawal Black"/>
                <a:sym typeface="Tajawal Black"/>
              </a:rPr>
              <a:t>إلى من يلجؤون للحصول على الدعمّ العاطفيّّ؟</a:t>
            </a:r>
            <a:endParaRPr sz="2400">
              <a:solidFill>
                <a:srgbClr val="F37A87"/>
              </a:solidFill>
            </a:endParaRPr>
          </a:p>
        </p:txBody>
      </p:sp>
      <p:pic>
        <p:nvPicPr>
          <p:cNvPr id="295" name="Google Shape;295;p17"/>
          <p:cNvPicPr preferRelativeResize="0"/>
          <p:nvPr/>
        </p:nvPicPr>
        <p:blipFill rotWithShape="1">
          <a:blip r:embed="rId3">
            <a:alphaModFix/>
          </a:blip>
          <a:srcRect b="0" l="0" r="0" t="0"/>
          <a:stretch/>
        </p:blipFill>
        <p:spPr>
          <a:xfrm>
            <a:off x="6616314" y="181700"/>
            <a:ext cx="2276462" cy="573900"/>
          </a:xfrm>
          <a:prstGeom prst="rect">
            <a:avLst/>
          </a:prstGeom>
          <a:noFill/>
          <a:ln>
            <a:noFill/>
          </a:ln>
        </p:spPr>
      </p:pic>
      <p:pic>
        <p:nvPicPr>
          <p:cNvPr id="296" name="Google Shape;296;p17"/>
          <p:cNvPicPr preferRelativeResize="0"/>
          <p:nvPr/>
        </p:nvPicPr>
        <p:blipFill rotWithShape="1">
          <a:blip r:embed="rId4">
            <a:alphaModFix/>
          </a:blip>
          <a:srcRect b="0" l="0" r="0" t="0"/>
          <a:stretch/>
        </p:blipFill>
        <p:spPr>
          <a:xfrm>
            <a:off x="333841" y="1849096"/>
            <a:ext cx="5464175" cy="3107690"/>
          </a:xfrm>
          <a:prstGeom prst="rect">
            <a:avLst/>
          </a:prstGeom>
          <a:noFill/>
          <a:ln>
            <a:noFill/>
          </a:ln>
        </p:spPr>
      </p:pic>
      <p:sp>
        <p:nvSpPr>
          <p:cNvPr id="297" name="Google Shape;297;p17"/>
          <p:cNvSpPr/>
          <p:nvPr/>
        </p:nvSpPr>
        <p:spPr>
          <a:xfrm>
            <a:off x="6716303" y="3408819"/>
            <a:ext cx="2214061" cy="614986"/>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7"/>
          <p:cNvSpPr/>
          <p:nvPr/>
        </p:nvSpPr>
        <p:spPr>
          <a:xfrm>
            <a:off x="6716303" y="4203419"/>
            <a:ext cx="2214061" cy="614986"/>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7"/>
          <p:cNvSpPr txBox="1"/>
          <p:nvPr/>
        </p:nvSpPr>
        <p:spPr>
          <a:xfrm>
            <a:off x="6761465" y="3530207"/>
            <a:ext cx="2114899" cy="41006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LB" sz="1800" u="none" cap="none" strike="noStrike">
                <a:solidFill>
                  <a:schemeClr val="lt1"/>
                </a:solidFill>
                <a:latin typeface="Tajawal"/>
                <a:ea typeface="Tajawal"/>
                <a:cs typeface="Tajawal"/>
                <a:sym typeface="Tajawal"/>
              </a:rPr>
              <a:t>(20.7%) </a:t>
            </a:r>
            <a:r>
              <a:rPr b="0" i="0" lang="ar-LB" sz="1800" u="none" cap="none" strike="noStrike">
                <a:solidFill>
                  <a:schemeClr val="lt1"/>
                </a:solidFill>
                <a:latin typeface="Tajawal"/>
                <a:ea typeface="Tajawal"/>
                <a:cs typeface="Tajawal"/>
                <a:sym typeface="Tajawal"/>
              </a:rPr>
              <a:t>الشريك</a:t>
            </a:r>
            <a:endParaRPr b="0" i="0" sz="3600" u="none" cap="none" strike="noStrike">
              <a:solidFill>
                <a:srgbClr val="000000"/>
              </a:solidFill>
              <a:latin typeface="Arial"/>
              <a:ea typeface="Arial"/>
              <a:cs typeface="Arial"/>
              <a:sym typeface="Arial"/>
            </a:endParaRPr>
          </a:p>
        </p:txBody>
      </p:sp>
      <p:sp>
        <p:nvSpPr>
          <p:cNvPr id="300" name="Google Shape;300;p17"/>
          <p:cNvSpPr txBox="1"/>
          <p:nvPr/>
        </p:nvSpPr>
        <p:spPr>
          <a:xfrm>
            <a:off x="6770990" y="4328969"/>
            <a:ext cx="2114899" cy="41006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LB" sz="1800" u="none" cap="none" strike="noStrike">
                <a:solidFill>
                  <a:schemeClr val="lt1"/>
                </a:solidFill>
                <a:latin typeface="Tajawal"/>
                <a:ea typeface="Tajawal"/>
                <a:cs typeface="Tajawal"/>
                <a:sym typeface="Tajawal"/>
              </a:rPr>
              <a:t>(13.2%) </a:t>
            </a:r>
            <a:r>
              <a:rPr b="0" i="0" lang="ar-LB" sz="1800" u="none" cap="none" strike="noStrike">
                <a:solidFill>
                  <a:schemeClr val="lt1"/>
                </a:solidFill>
                <a:latin typeface="Tajawal"/>
                <a:ea typeface="Tajawal"/>
                <a:cs typeface="Tajawal"/>
                <a:sym typeface="Tajawal"/>
              </a:rPr>
              <a:t>لا أحد</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txBox="1"/>
          <p:nvPr/>
        </p:nvSpPr>
        <p:spPr>
          <a:xfrm>
            <a:off x="-2" y="1848849"/>
            <a:ext cx="9144000" cy="3325005"/>
          </a:xfrm>
          <a:prstGeom prst="rect">
            <a:avLst/>
          </a:prstGeom>
          <a:solidFill>
            <a:srgbClr val="ACDED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18"/>
          <p:cNvSpPr/>
          <p:nvPr/>
        </p:nvSpPr>
        <p:spPr>
          <a:xfrm>
            <a:off x="5353367" y="2817760"/>
            <a:ext cx="3122931" cy="780096"/>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8"/>
          <p:cNvSpPr/>
          <p:nvPr/>
        </p:nvSpPr>
        <p:spPr>
          <a:xfrm>
            <a:off x="805280" y="2817760"/>
            <a:ext cx="3122931" cy="780096"/>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8"/>
          <p:cNvSpPr/>
          <p:nvPr/>
        </p:nvSpPr>
        <p:spPr>
          <a:xfrm>
            <a:off x="5353367" y="1590500"/>
            <a:ext cx="3122931" cy="780096"/>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8"/>
          <p:cNvSpPr/>
          <p:nvPr/>
        </p:nvSpPr>
        <p:spPr>
          <a:xfrm>
            <a:off x="801722" y="1602416"/>
            <a:ext cx="3122931" cy="780096"/>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8"/>
          <p:cNvSpPr txBox="1"/>
          <p:nvPr/>
        </p:nvSpPr>
        <p:spPr>
          <a:xfrm>
            <a:off x="798172" y="1758275"/>
            <a:ext cx="3122931" cy="55903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ar-LB" sz="1500" u="none" cap="none" strike="noStrike">
                <a:solidFill>
                  <a:srgbClr val="000000"/>
                </a:solidFill>
                <a:latin typeface="Tajawal Medium"/>
                <a:ea typeface="Tajawal Medium"/>
                <a:cs typeface="Tajawal Medium"/>
                <a:sym typeface="Tajawal Medium"/>
              </a:rPr>
              <a:t>أشاروا إلى: "أنهم </a:t>
            </a:r>
            <a:r>
              <a:rPr b="1" i="0" lang="ar-LB" sz="1500" u="none" cap="none" strike="noStrike">
                <a:solidFill>
                  <a:srgbClr val="000000"/>
                </a:solidFill>
                <a:latin typeface="Tajawal Medium"/>
                <a:ea typeface="Tajawal Medium"/>
                <a:cs typeface="Tajawal Medium"/>
                <a:sym typeface="Tajawal Medium"/>
              </a:rPr>
              <a:t>لا يستطيعون دفع تكاليف</a:t>
            </a:r>
            <a:r>
              <a:rPr b="0" i="0" lang="ar-LB" sz="1500" u="none" cap="none" strike="noStrike">
                <a:solidFill>
                  <a:srgbClr val="000000"/>
                </a:solidFill>
                <a:latin typeface="Tajawal Medium"/>
                <a:ea typeface="Tajawal Medium"/>
                <a:cs typeface="Tajawal Medium"/>
                <a:sym typeface="Tajawal Medium"/>
              </a:rPr>
              <a:t> خدمات الصحة النفسيّة".</a:t>
            </a:r>
            <a:endParaRPr b="0" i="0" sz="1500" u="none" cap="none" strike="noStrike">
              <a:solidFill>
                <a:srgbClr val="000000"/>
              </a:solidFill>
              <a:latin typeface="Tajawal Medium"/>
              <a:ea typeface="Tajawal Medium"/>
              <a:cs typeface="Tajawal Medium"/>
              <a:sym typeface="Tajawal Medium"/>
            </a:endParaRPr>
          </a:p>
        </p:txBody>
      </p:sp>
      <p:sp>
        <p:nvSpPr>
          <p:cNvPr id="311" name="Google Shape;311;p18"/>
          <p:cNvSpPr/>
          <p:nvPr/>
        </p:nvSpPr>
        <p:spPr>
          <a:xfrm>
            <a:off x="1365462" y="1331179"/>
            <a:ext cx="1955461" cy="325261"/>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8"/>
          <p:cNvSpPr/>
          <p:nvPr/>
        </p:nvSpPr>
        <p:spPr>
          <a:xfrm>
            <a:off x="5887237" y="1331179"/>
            <a:ext cx="1955461" cy="325261"/>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8"/>
          <p:cNvSpPr/>
          <p:nvPr/>
        </p:nvSpPr>
        <p:spPr>
          <a:xfrm>
            <a:off x="1381787" y="2551309"/>
            <a:ext cx="1955461" cy="325261"/>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8"/>
          <p:cNvSpPr/>
          <p:nvPr/>
        </p:nvSpPr>
        <p:spPr>
          <a:xfrm>
            <a:off x="5887237" y="2552509"/>
            <a:ext cx="1955461" cy="325261"/>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8"/>
          <p:cNvSpPr txBox="1"/>
          <p:nvPr>
            <p:ph type="title"/>
          </p:nvPr>
        </p:nvSpPr>
        <p:spPr>
          <a:xfrm>
            <a:off x="230612" y="392023"/>
            <a:ext cx="8682772" cy="45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None/>
            </a:pPr>
            <a:r>
              <a:rPr lang="ar-LB" sz="2300">
                <a:solidFill>
                  <a:srgbClr val="F37A87"/>
                </a:solidFill>
                <a:latin typeface="Tajawal Black"/>
                <a:ea typeface="Tajawal Black"/>
                <a:cs typeface="Tajawal Black"/>
                <a:sym typeface="Tajawal Black"/>
              </a:rPr>
              <a:t>الأسباب التي منعتهم من الحصول على خدمات الصحّة النفسيّة</a:t>
            </a:r>
            <a:endParaRPr sz="2300">
              <a:solidFill>
                <a:srgbClr val="F37A87"/>
              </a:solidFill>
            </a:endParaRPr>
          </a:p>
        </p:txBody>
      </p:sp>
      <p:sp>
        <p:nvSpPr>
          <p:cNvPr id="316" name="Google Shape;316;p18"/>
          <p:cNvSpPr txBox="1"/>
          <p:nvPr/>
        </p:nvSpPr>
        <p:spPr>
          <a:xfrm>
            <a:off x="1310187" y="1331179"/>
            <a:ext cx="1955461" cy="340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ar-LB" sz="2000" u="none" cap="none" strike="noStrike">
                <a:solidFill>
                  <a:schemeClr val="lt1"/>
                </a:solidFill>
                <a:latin typeface="Tajawal"/>
                <a:ea typeface="Tajawal"/>
                <a:cs typeface="Tajawal"/>
                <a:sym typeface="Tajawal"/>
              </a:rPr>
              <a:t>16.1%</a:t>
            </a:r>
            <a:endParaRPr b="0" i="0" sz="2000" u="none" cap="none" strike="noStrike">
              <a:solidFill>
                <a:srgbClr val="FFFFFF"/>
              </a:solidFill>
              <a:latin typeface="Arial"/>
              <a:ea typeface="Arial"/>
              <a:cs typeface="Arial"/>
              <a:sym typeface="Arial"/>
            </a:endParaRPr>
          </a:p>
        </p:txBody>
      </p:sp>
      <p:sp>
        <p:nvSpPr>
          <p:cNvPr id="317" name="Google Shape;317;p18"/>
          <p:cNvSpPr txBox="1"/>
          <p:nvPr/>
        </p:nvSpPr>
        <p:spPr>
          <a:xfrm>
            <a:off x="5830687" y="1331179"/>
            <a:ext cx="1955461" cy="340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ar-LB" sz="2000" u="none" cap="none" strike="noStrike">
                <a:solidFill>
                  <a:schemeClr val="lt1"/>
                </a:solidFill>
                <a:latin typeface="Tajawal"/>
                <a:ea typeface="Tajawal"/>
                <a:cs typeface="Tajawal"/>
                <a:sym typeface="Tajawal"/>
              </a:rPr>
              <a:t>50%</a:t>
            </a:r>
            <a:endParaRPr b="0" i="0" sz="2000" u="none" cap="none" strike="noStrike">
              <a:solidFill>
                <a:srgbClr val="FFFFFF"/>
              </a:solidFill>
              <a:latin typeface="Arial"/>
              <a:ea typeface="Arial"/>
              <a:cs typeface="Arial"/>
              <a:sym typeface="Arial"/>
            </a:endParaRPr>
          </a:p>
        </p:txBody>
      </p:sp>
      <p:sp>
        <p:nvSpPr>
          <p:cNvPr id="318" name="Google Shape;318;p18"/>
          <p:cNvSpPr txBox="1"/>
          <p:nvPr/>
        </p:nvSpPr>
        <p:spPr>
          <a:xfrm>
            <a:off x="5235395" y="1664475"/>
            <a:ext cx="3240903" cy="627318"/>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500"/>
              <a:buFont typeface="Arial"/>
              <a:buNone/>
            </a:pPr>
            <a:r>
              <a:rPr b="0" i="0" lang="ar-LB" sz="1500" u="none" cap="none" strike="noStrike">
                <a:solidFill>
                  <a:srgbClr val="000000"/>
                </a:solidFill>
                <a:latin typeface="Tajawal Medium"/>
                <a:ea typeface="Tajawal Medium"/>
                <a:cs typeface="Tajawal Medium"/>
                <a:sym typeface="Tajawal Medium"/>
              </a:rPr>
              <a:t>ذكروا "أنهم </a:t>
            </a:r>
            <a:r>
              <a:rPr b="1" i="0" lang="ar-LB" sz="1500" u="none" cap="none" strike="noStrike">
                <a:solidFill>
                  <a:srgbClr val="000000"/>
                </a:solidFill>
                <a:latin typeface="Tajawal Medium"/>
                <a:ea typeface="Tajawal Medium"/>
                <a:cs typeface="Tajawal Medium"/>
                <a:sym typeface="Tajawal Medium"/>
              </a:rPr>
              <a:t>لا يحتاجون إلى اختصاصيّ</a:t>
            </a:r>
            <a:r>
              <a:rPr b="0" i="0" lang="ar-LB" sz="1500" u="none" cap="none" strike="noStrike">
                <a:solidFill>
                  <a:srgbClr val="000000"/>
                </a:solidFill>
                <a:latin typeface="Tajawal Medium"/>
                <a:ea typeface="Tajawal Medium"/>
                <a:cs typeface="Tajawal Medium"/>
                <a:sym typeface="Tajawal Medium"/>
              </a:rPr>
              <a:t>، يستطيعون حلّ مشكلاتهم بأنفسهم".</a:t>
            </a:r>
            <a:endParaRPr b="0" i="0" sz="1500" u="none" cap="none" strike="noStrike">
              <a:solidFill>
                <a:srgbClr val="000000"/>
              </a:solidFill>
              <a:latin typeface="Tajawal Medium"/>
              <a:ea typeface="Tajawal Medium"/>
              <a:cs typeface="Tajawal Medium"/>
              <a:sym typeface="Tajawal Medium"/>
            </a:endParaRPr>
          </a:p>
        </p:txBody>
      </p:sp>
      <p:sp>
        <p:nvSpPr>
          <p:cNvPr id="319" name="Google Shape;319;p18"/>
          <p:cNvSpPr txBox="1"/>
          <p:nvPr/>
        </p:nvSpPr>
        <p:spPr>
          <a:xfrm>
            <a:off x="543878" y="2861711"/>
            <a:ext cx="3252158" cy="559031"/>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500"/>
              <a:buFont typeface="Arial"/>
              <a:buNone/>
            </a:pPr>
            <a:r>
              <a:rPr b="0" i="0" lang="ar-LB" sz="1500" u="none" cap="none" strike="noStrike">
                <a:solidFill>
                  <a:srgbClr val="000000"/>
                </a:solidFill>
                <a:latin typeface="Tajawal Medium"/>
                <a:ea typeface="Tajawal Medium"/>
                <a:cs typeface="Tajawal Medium"/>
                <a:sym typeface="Tajawal Medium"/>
              </a:rPr>
              <a:t>ذكروا "أنه </a:t>
            </a:r>
            <a:r>
              <a:rPr b="1" i="0" lang="ar-LB" sz="1500" u="none" cap="none" strike="noStrike">
                <a:solidFill>
                  <a:srgbClr val="000000"/>
                </a:solidFill>
                <a:latin typeface="Tajawal Medium"/>
                <a:ea typeface="Tajawal Medium"/>
                <a:cs typeface="Tajawal Medium"/>
                <a:sym typeface="Tajawal Medium"/>
              </a:rPr>
              <a:t>لا يوجد لديهم الوقت </a:t>
            </a:r>
            <a:r>
              <a:rPr b="0" i="0" lang="ar-LB" sz="1500" u="none" cap="none" strike="noStrike">
                <a:solidFill>
                  <a:srgbClr val="000000"/>
                </a:solidFill>
                <a:latin typeface="Tajawal Medium"/>
                <a:ea typeface="Tajawal Medium"/>
                <a:cs typeface="Tajawal Medium"/>
                <a:sym typeface="Tajawal Medium"/>
              </a:rPr>
              <a:t>للمتابعة مع الإختصاصيّ".</a:t>
            </a:r>
            <a:endParaRPr b="0" i="0" sz="1500" u="none" cap="none" strike="noStrike">
              <a:solidFill>
                <a:srgbClr val="000000"/>
              </a:solidFill>
              <a:latin typeface="Tajawal Medium"/>
              <a:ea typeface="Tajawal Medium"/>
              <a:cs typeface="Tajawal Medium"/>
              <a:sym typeface="Tajawal Medium"/>
            </a:endParaRPr>
          </a:p>
        </p:txBody>
      </p:sp>
      <p:sp>
        <p:nvSpPr>
          <p:cNvPr id="320" name="Google Shape;320;p18"/>
          <p:cNvSpPr txBox="1"/>
          <p:nvPr/>
        </p:nvSpPr>
        <p:spPr>
          <a:xfrm>
            <a:off x="1332345" y="2541052"/>
            <a:ext cx="1955461" cy="340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ar-LB" sz="2000" u="none" cap="none" strike="noStrike">
                <a:solidFill>
                  <a:schemeClr val="lt1"/>
                </a:solidFill>
                <a:latin typeface="Tajawal"/>
                <a:ea typeface="Tajawal"/>
                <a:cs typeface="Tajawal"/>
                <a:sym typeface="Tajawal"/>
              </a:rPr>
              <a:t>12.1%</a:t>
            </a:r>
            <a:endParaRPr b="0" i="0" sz="2000" u="none" cap="none" strike="noStrike">
              <a:solidFill>
                <a:srgbClr val="FFFFFF"/>
              </a:solidFill>
              <a:latin typeface="Arial"/>
              <a:ea typeface="Arial"/>
              <a:cs typeface="Arial"/>
              <a:sym typeface="Arial"/>
            </a:endParaRPr>
          </a:p>
        </p:txBody>
      </p:sp>
      <p:sp>
        <p:nvSpPr>
          <p:cNvPr id="321" name="Google Shape;321;p18"/>
          <p:cNvSpPr txBox="1"/>
          <p:nvPr/>
        </p:nvSpPr>
        <p:spPr>
          <a:xfrm>
            <a:off x="5830687" y="2541052"/>
            <a:ext cx="1955461" cy="340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ar-LB" sz="2000" u="none" cap="none" strike="noStrike">
                <a:solidFill>
                  <a:schemeClr val="lt1"/>
                </a:solidFill>
                <a:latin typeface="Tajawal"/>
                <a:ea typeface="Tajawal"/>
                <a:cs typeface="Tajawal"/>
                <a:sym typeface="Tajawal"/>
              </a:rPr>
              <a:t>14%</a:t>
            </a:r>
            <a:endParaRPr b="0" i="0" sz="2000" u="none" cap="none" strike="noStrike">
              <a:solidFill>
                <a:srgbClr val="FFFFFF"/>
              </a:solidFill>
              <a:latin typeface="Arial"/>
              <a:ea typeface="Arial"/>
              <a:cs typeface="Arial"/>
              <a:sym typeface="Arial"/>
            </a:endParaRPr>
          </a:p>
        </p:txBody>
      </p:sp>
      <p:sp>
        <p:nvSpPr>
          <p:cNvPr id="322" name="Google Shape;322;p18"/>
          <p:cNvSpPr txBox="1"/>
          <p:nvPr/>
        </p:nvSpPr>
        <p:spPr>
          <a:xfrm>
            <a:off x="5386618" y="2958297"/>
            <a:ext cx="3056428" cy="55903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ar-LB" sz="1500" u="none" cap="none" strike="noStrike">
                <a:solidFill>
                  <a:srgbClr val="000000"/>
                </a:solidFill>
                <a:latin typeface="Tajawal Medium"/>
                <a:ea typeface="Tajawal Medium"/>
                <a:cs typeface="Tajawal Medium"/>
                <a:sym typeface="Tajawal Medium"/>
              </a:rPr>
              <a:t>أشاروا إلى: "أنهم </a:t>
            </a:r>
            <a:r>
              <a:rPr b="1" i="0" lang="ar-LB" sz="1500" u="none" cap="none" strike="noStrike">
                <a:solidFill>
                  <a:srgbClr val="000000"/>
                </a:solidFill>
                <a:latin typeface="Tajawal Medium"/>
                <a:ea typeface="Tajawal Medium"/>
                <a:cs typeface="Tajawal Medium"/>
                <a:sym typeface="Tajawal Medium"/>
              </a:rPr>
              <a:t>لا يثقون بالتحدّث </a:t>
            </a:r>
            <a:r>
              <a:rPr b="0" i="0" lang="ar-LB" sz="1500" u="none" cap="none" strike="noStrike">
                <a:solidFill>
                  <a:srgbClr val="000000"/>
                </a:solidFill>
                <a:latin typeface="Tajawal Medium"/>
                <a:ea typeface="Tajawal Medium"/>
                <a:cs typeface="Tajawal Medium"/>
                <a:sym typeface="Tajawal Medium"/>
              </a:rPr>
              <a:t>عن حياتهم الخاصة مع الاختصاصي".</a:t>
            </a:r>
            <a:endParaRPr b="0" i="0" sz="1500" u="none" cap="none" strike="noStrike">
              <a:solidFill>
                <a:srgbClr val="000000"/>
              </a:solidFill>
              <a:latin typeface="Tajawal Medium"/>
              <a:ea typeface="Tajawal Medium"/>
              <a:cs typeface="Tajawal Medium"/>
              <a:sym typeface="Tajawal Medium"/>
            </a:endParaRPr>
          </a:p>
        </p:txBody>
      </p:sp>
      <p:sp>
        <p:nvSpPr>
          <p:cNvPr id="323" name="Google Shape;323;p18"/>
          <p:cNvSpPr/>
          <p:nvPr/>
        </p:nvSpPr>
        <p:spPr>
          <a:xfrm>
            <a:off x="2938300" y="4067729"/>
            <a:ext cx="3122931" cy="780096"/>
          </a:xfrm>
          <a:prstGeom prst="roundRect">
            <a:avLst>
              <a:gd fmla="val 16667" name="adj"/>
            </a:avLst>
          </a:prstGeom>
          <a:solidFill>
            <a:srgbClr val="FFFFFF"/>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8"/>
          <p:cNvSpPr txBox="1"/>
          <p:nvPr/>
        </p:nvSpPr>
        <p:spPr>
          <a:xfrm>
            <a:off x="2934750" y="4223588"/>
            <a:ext cx="3122931" cy="55903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ar-LB" sz="1500" u="none" cap="none" strike="noStrike">
                <a:solidFill>
                  <a:srgbClr val="000000"/>
                </a:solidFill>
                <a:latin typeface="Tajawal Medium"/>
                <a:ea typeface="Tajawal Medium"/>
                <a:cs typeface="Tajawal Medium"/>
                <a:sym typeface="Tajawal Medium"/>
              </a:rPr>
              <a:t>أشاروا إلى: "</a:t>
            </a:r>
            <a:r>
              <a:rPr b="1" i="0" lang="ar-LB" sz="1500" u="none" cap="none" strike="noStrike">
                <a:solidFill>
                  <a:srgbClr val="000000"/>
                </a:solidFill>
                <a:latin typeface="Tajawal Medium"/>
                <a:ea typeface="Tajawal Medium"/>
                <a:cs typeface="Tajawal Medium"/>
                <a:sym typeface="Tajawal Medium"/>
              </a:rPr>
              <a:t>لا يوجد اختصاصيّ في المنطقة التي يعيشون فيها".</a:t>
            </a:r>
            <a:endParaRPr b="0" i="0" sz="1500" u="none" cap="none" strike="noStrike">
              <a:solidFill>
                <a:srgbClr val="000000"/>
              </a:solidFill>
              <a:latin typeface="Tajawal Medium"/>
              <a:ea typeface="Tajawal Medium"/>
              <a:cs typeface="Tajawal Medium"/>
              <a:sym typeface="Tajawal Medium"/>
            </a:endParaRPr>
          </a:p>
        </p:txBody>
      </p:sp>
      <p:sp>
        <p:nvSpPr>
          <p:cNvPr id="325" name="Google Shape;325;p18"/>
          <p:cNvSpPr/>
          <p:nvPr/>
        </p:nvSpPr>
        <p:spPr>
          <a:xfrm>
            <a:off x="3502040" y="3796492"/>
            <a:ext cx="1955461" cy="325261"/>
          </a:xfrm>
          <a:prstGeom prst="roundRect">
            <a:avLst>
              <a:gd fmla="val 16667" name="adj"/>
            </a:avLst>
          </a:pr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8"/>
          <p:cNvSpPr txBox="1"/>
          <p:nvPr/>
        </p:nvSpPr>
        <p:spPr>
          <a:xfrm>
            <a:off x="3446765" y="3796492"/>
            <a:ext cx="1955461" cy="340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ar-LB" sz="2000" u="none" cap="none" strike="noStrike">
                <a:solidFill>
                  <a:schemeClr val="lt1"/>
                </a:solidFill>
                <a:latin typeface="Tajawal"/>
                <a:ea typeface="Tajawal"/>
                <a:cs typeface="Tajawal"/>
                <a:sym typeface="Tajawal"/>
              </a:rPr>
              <a:t>11.3%</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ANECD Logo" id="331" name="Google Shape;331;p19"/>
          <p:cNvPicPr preferRelativeResize="0"/>
          <p:nvPr/>
        </p:nvPicPr>
        <p:blipFill rotWithShape="1">
          <a:blip r:embed="rId3">
            <a:alphaModFix/>
          </a:blip>
          <a:srcRect b="0" l="0" r="0" t="0"/>
          <a:stretch/>
        </p:blipFill>
        <p:spPr>
          <a:xfrm>
            <a:off x="7211939" y="152575"/>
            <a:ext cx="1806787" cy="523500"/>
          </a:xfrm>
          <a:prstGeom prst="rect">
            <a:avLst/>
          </a:prstGeom>
          <a:noFill/>
          <a:ln>
            <a:noFill/>
          </a:ln>
        </p:spPr>
      </p:pic>
      <p:sp>
        <p:nvSpPr>
          <p:cNvPr id="332" name="Google Shape;332;p19"/>
          <p:cNvSpPr/>
          <p:nvPr/>
        </p:nvSpPr>
        <p:spPr>
          <a:xfrm>
            <a:off x="1369850" y="934475"/>
            <a:ext cx="4932600" cy="672300"/>
          </a:xfrm>
          <a:prstGeom prst="rect">
            <a:avLst/>
          </a:prstGeom>
          <a:no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2100"/>
              <a:buFont typeface="Arial"/>
              <a:buNone/>
            </a:pPr>
            <a:r>
              <a:rPr b="1" i="0" lang="ar-LB" sz="2100" u="none" cap="none" strike="noStrike">
                <a:solidFill>
                  <a:srgbClr val="F2788A"/>
                </a:solidFill>
                <a:latin typeface="Tajawal"/>
                <a:ea typeface="Tajawal"/>
                <a:cs typeface="Tajawal"/>
                <a:sym typeface="Tajawal"/>
              </a:rPr>
              <a:t>موقع نوّارة الإلكترونيّ</a:t>
            </a:r>
            <a:endParaRPr b="1" i="0" sz="2100" u="none" cap="none" strike="noStrike">
              <a:solidFill>
                <a:srgbClr val="F2788A"/>
              </a:solidFill>
              <a:latin typeface="Arial"/>
              <a:ea typeface="Arial"/>
              <a:cs typeface="Arial"/>
              <a:sym typeface="Arial"/>
            </a:endParaRPr>
          </a:p>
        </p:txBody>
      </p:sp>
      <p:pic>
        <p:nvPicPr>
          <p:cNvPr id="333" name="Google Shape;333;p19"/>
          <p:cNvPicPr preferRelativeResize="0"/>
          <p:nvPr/>
        </p:nvPicPr>
        <p:blipFill rotWithShape="1">
          <a:blip r:embed="rId4">
            <a:alphaModFix/>
          </a:blip>
          <a:srcRect b="0" l="0" r="0" t="0"/>
          <a:stretch/>
        </p:blipFill>
        <p:spPr>
          <a:xfrm>
            <a:off x="6766555" y="0"/>
            <a:ext cx="2377440" cy="5143500"/>
          </a:xfrm>
          <a:prstGeom prst="rect">
            <a:avLst/>
          </a:prstGeom>
          <a:noFill/>
          <a:ln>
            <a:noFill/>
          </a:ln>
        </p:spPr>
      </p:pic>
      <p:sp>
        <p:nvSpPr>
          <p:cNvPr id="334" name="Google Shape;334;p19"/>
          <p:cNvSpPr/>
          <p:nvPr/>
        </p:nvSpPr>
        <p:spPr>
          <a:xfrm>
            <a:off x="6910625" y="1597800"/>
            <a:ext cx="2018700" cy="19479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5" name="Google Shape;335;p19"/>
          <p:cNvPicPr preferRelativeResize="0"/>
          <p:nvPr/>
        </p:nvPicPr>
        <p:blipFill rotWithShape="1">
          <a:blip r:embed="rId5">
            <a:alphaModFix/>
          </a:blip>
          <a:srcRect b="0" l="0" r="0" t="0"/>
          <a:stretch/>
        </p:blipFill>
        <p:spPr>
          <a:xfrm>
            <a:off x="7323638" y="2156400"/>
            <a:ext cx="1263275" cy="830700"/>
          </a:xfrm>
          <a:prstGeom prst="rect">
            <a:avLst/>
          </a:prstGeom>
          <a:noFill/>
          <a:ln>
            <a:noFill/>
          </a:ln>
        </p:spPr>
      </p:pic>
      <p:pic>
        <p:nvPicPr>
          <p:cNvPr id="336" name="Google Shape;336;p19"/>
          <p:cNvPicPr preferRelativeResize="0"/>
          <p:nvPr/>
        </p:nvPicPr>
        <p:blipFill rotWithShape="1">
          <a:blip r:embed="rId6">
            <a:alphaModFix/>
          </a:blip>
          <a:srcRect b="0" l="17307" r="0" t="0"/>
          <a:stretch/>
        </p:blipFill>
        <p:spPr>
          <a:xfrm>
            <a:off x="-143800" y="4426050"/>
            <a:ext cx="2233701" cy="390100"/>
          </a:xfrm>
          <a:prstGeom prst="rect">
            <a:avLst/>
          </a:prstGeom>
          <a:noFill/>
          <a:ln>
            <a:noFill/>
          </a:ln>
        </p:spPr>
      </p:pic>
      <p:sp>
        <p:nvSpPr>
          <p:cNvPr id="337" name="Google Shape;337;p19"/>
          <p:cNvSpPr txBox="1"/>
          <p:nvPr>
            <p:ph idx="1" type="body"/>
          </p:nvPr>
        </p:nvSpPr>
        <p:spPr>
          <a:xfrm>
            <a:off x="1068350" y="1826850"/>
            <a:ext cx="5234100" cy="1489800"/>
          </a:xfrm>
          <a:prstGeom prst="rect">
            <a:avLst/>
          </a:prstGeom>
          <a:noFill/>
          <a:ln>
            <a:noFill/>
          </a:ln>
        </p:spPr>
        <p:txBody>
          <a:bodyPr anchorCtr="0" anchor="t" bIns="45700" lIns="91425" spcFirstLastPara="1" rIns="91425" wrap="square" tIns="45700">
            <a:noAutofit/>
          </a:bodyPr>
          <a:lstStyle/>
          <a:p>
            <a:pPr indent="0" lvl="0" marL="0" rtl="1" algn="ctr">
              <a:lnSpc>
                <a:spcPct val="100000"/>
              </a:lnSpc>
              <a:spcBef>
                <a:spcPts val="0"/>
              </a:spcBef>
              <a:spcAft>
                <a:spcPts val="0"/>
              </a:spcAft>
              <a:buClr>
                <a:schemeClr val="dk1"/>
              </a:buClr>
              <a:buSzPts val="1600"/>
              <a:buFont typeface="Tajawal"/>
              <a:buNone/>
            </a:pPr>
            <a:r>
              <a:t/>
            </a:r>
            <a:endParaRPr sz="1400">
              <a:solidFill>
                <a:srgbClr val="888888"/>
              </a:solidFill>
              <a:latin typeface="Tajawal Medium"/>
              <a:ea typeface="Tajawal Medium"/>
              <a:cs typeface="Tajawal Medium"/>
              <a:sym typeface="Tajawal Medium"/>
            </a:endParaRPr>
          </a:p>
          <a:p>
            <a:pPr indent="0" lvl="0" marL="0" rtl="1" algn="r">
              <a:lnSpc>
                <a:spcPct val="100000"/>
              </a:lnSpc>
              <a:spcBef>
                <a:spcPts val="0"/>
              </a:spcBef>
              <a:spcAft>
                <a:spcPts val="0"/>
              </a:spcAft>
              <a:buClr>
                <a:schemeClr val="dk1"/>
              </a:buClr>
              <a:buSzPts val="1600"/>
              <a:buFont typeface="Tajawal"/>
              <a:buNone/>
            </a:pPr>
            <a:r>
              <a:rPr lang="ar-LB" sz="1500">
                <a:solidFill>
                  <a:schemeClr val="dk1"/>
                </a:solidFill>
                <a:latin typeface="Tajawal Medium"/>
                <a:ea typeface="Tajawal Medium"/>
                <a:cs typeface="Tajawal Medium"/>
                <a:sym typeface="Tajawal Medium"/>
              </a:rPr>
              <a:t>موقع إلكترونيّ تفاعليّ، يهدف إلى تقديم الدّعم النفسيّ الإجتماعيّ لجميع العاملين والعاملات مع أطفال في مرحلة الطفولة المبكرة، وتعزيز مستويات الصّحة النفسيّة لديهم.</a:t>
            </a:r>
            <a:endParaRPr sz="1500">
              <a:solidFill>
                <a:schemeClr val="dk1"/>
              </a:solidFill>
              <a:latin typeface="Tajawal Medium"/>
              <a:ea typeface="Tajawal Medium"/>
              <a:cs typeface="Tajawal Medium"/>
              <a:sym typeface="Tajawal Medium"/>
            </a:endParaRPr>
          </a:p>
        </p:txBody>
      </p:sp>
      <p:pic>
        <p:nvPicPr>
          <p:cNvPr id="338" name="Google Shape;338;p19"/>
          <p:cNvPicPr preferRelativeResize="0"/>
          <p:nvPr/>
        </p:nvPicPr>
        <p:blipFill rotWithShape="1">
          <a:blip r:embed="rId7">
            <a:alphaModFix/>
          </a:blip>
          <a:srcRect b="0" l="0" r="0" t="0"/>
          <a:stretch/>
        </p:blipFill>
        <p:spPr>
          <a:xfrm>
            <a:off x="6899322" y="158175"/>
            <a:ext cx="2111678" cy="52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p:nvPr/>
        </p:nvSpPr>
        <p:spPr>
          <a:xfrm>
            <a:off x="5976" y="1393261"/>
            <a:ext cx="9144000" cy="3975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 name="Google Shape;77;p3"/>
          <p:cNvCxnSpPr/>
          <p:nvPr/>
        </p:nvCxnSpPr>
        <p:spPr>
          <a:xfrm>
            <a:off x="8791775" y="2314575"/>
            <a:ext cx="0" cy="2307300"/>
          </a:xfrm>
          <a:prstGeom prst="straightConnector1">
            <a:avLst/>
          </a:prstGeom>
          <a:noFill/>
          <a:ln cap="flat" cmpd="sng" w="63500">
            <a:solidFill>
              <a:srgbClr val="E7CCD6"/>
            </a:solidFill>
            <a:prstDash val="solid"/>
            <a:miter lim="800000"/>
            <a:headEnd len="sm" w="sm" type="none"/>
            <a:tailEnd len="sm" w="sm" type="none"/>
          </a:ln>
        </p:spPr>
      </p:cxnSp>
      <p:pic>
        <p:nvPicPr>
          <p:cNvPr descr="star design" id="78" name="Google Shape;78;p3"/>
          <p:cNvPicPr preferRelativeResize="0"/>
          <p:nvPr/>
        </p:nvPicPr>
        <p:blipFill rotWithShape="1">
          <a:blip r:embed="rId3">
            <a:alphaModFix/>
          </a:blip>
          <a:srcRect b="49962" l="49852" r="0" t="0"/>
          <a:stretch/>
        </p:blipFill>
        <p:spPr>
          <a:xfrm>
            <a:off x="0" y="3453500"/>
            <a:ext cx="1922625" cy="1918600"/>
          </a:xfrm>
          <a:prstGeom prst="rect">
            <a:avLst/>
          </a:prstGeom>
          <a:noFill/>
          <a:ln>
            <a:noFill/>
          </a:ln>
        </p:spPr>
      </p:pic>
      <p:sp>
        <p:nvSpPr>
          <p:cNvPr id="79" name="Google Shape;79;p3"/>
          <p:cNvSpPr/>
          <p:nvPr/>
        </p:nvSpPr>
        <p:spPr>
          <a:xfrm>
            <a:off x="728025" y="2129041"/>
            <a:ext cx="4897800" cy="523500"/>
          </a:xfrm>
          <a:prstGeom prst="rect">
            <a:avLst/>
          </a:prstGeom>
          <a:solidFill>
            <a:srgbClr val="E9CFD9"/>
          </a:solid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80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حوالي (25%)</a:t>
            </a:r>
            <a:r>
              <a:rPr b="0" i="0" lang="ar-LB" sz="1400" u="none" cap="none" strike="noStrike">
                <a:solidFill>
                  <a:schemeClr val="dk1"/>
                </a:solidFill>
                <a:latin typeface="Tajawal"/>
                <a:ea typeface="Tajawal"/>
                <a:cs typeface="Tajawal"/>
                <a:sym typeface="Tajawal"/>
              </a:rPr>
              <a:t>  من اللبنانيين يُعانون من مشكلات الصّحة النفسيّة. </a:t>
            </a:r>
            <a:endParaRPr b="1" i="0" sz="1400" u="none" cap="none" strike="noStrike">
              <a:solidFill>
                <a:srgbClr val="000000"/>
              </a:solidFill>
              <a:latin typeface="Arial"/>
              <a:ea typeface="Arial"/>
              <a:cs typeface="Arial"/>
              <a:sym typeface="Arial"/>
            </a:endParaRPr>
          </a:p>
        </p:txBody>
      </p:sp>
      <p:sp>
        <p:nvSpPr>
          <p:cNvPr id="80" name="Google Shape;80;p3"/>
          <p:cNvSpPr/>
          <p:nvPr/>
        </p:nvSpPr>
        <p:spPr>
          <a:xfrm>
            <a:off x="728025" y="1455935"/>
            <a:ext cx="7908600" cy="523500"/>
          </a:xfrm>
          <a:prstGeom prst="rect">
            <a:avLst/>
          </a:prstGeom>
          <a:solidFill>
            <a:srgbClr val="65C0BA"/>
          </a:solid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وزارة الصحّة العامة في لبنان MOPH (2017)</a:t>
            </a:r>
            <a:endParaRPr b="1" i="0" sz="1400" u="none" cap="none" strike="noStrike">
              <a:solidFill>
                <a:schemeClr val="dk1"/>
              </a:solidFill>
              <a:latin typeface="Tajawal"/>
              <a:ea typeface="Tajawal"/>
              <a:cs typeface="Tajawal"/>
              <a:sym typeface="Tajawal"/>
            </a:endParaRPr>
          </a:p>
        </p:txBody>
      </p:sp>
      <p:sp>
        <p:nvSpPr>
          <p:cNvPr id="81" name="Google Shape;81;p3"/>
          <p:cNvSpPr/>
          <p:nvPr/>
        </p:nvSpPr>
        <p:spPr>
          <a:xfrm>
            <a:off x="685794" y="2845562"/>
            <a:ext cx="7908600" cy="523500"/>
          </a:xfrm>
          <a:prstGeom prst="rect">
            <a:avLst/>
          </a:prstGeom>
          <a:solidFill>
            <a:srgbClr val="65C0BA"/>
          </a:solid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العبء العالميّ للأمراض Global Burden of Disease (2021)</a:t>
            </a:r>
            <a:endParaRPr b="1" i="0" sz="1400" u="none" cap="none" strike="noStrike">
              <a:solidFill>
                <a:schemeClr val="dk1"/>
              </a:solidFill>
              <a:latin typeface="Tajawal"/>
              <a:ea typeface="Tajawal"/>
              <a:cs typeface="Tajawal"/>
              <a:sym typeface="Tajawal"/>
            </a:endParaRPr>
          </a:p>
        </p:txBody>
      </p:sp>
      <p:cxnSp>
        <p:nvCxnSpPr>
          <p:cNvPr id="82" name="Google Shape;82;p3"/>
          <p:cNvCxnSpPr/>
          <p:nvPr/>
        </p:nvCxnSpPr>
        <p:spPr>
          <a:xfrm rot="10800000">
            <a:off x="5626080" y="2445497"/>
            <a:ext cx="1643400" cy="0"/>
          </a:xfrm>
          <a:prstGeom prst="straightConnector1">
            <a:avLst/>
          </a:prstGeom>
          <a:noFill/>
          <a:ln cap="flat" cmpd="sng" w="9525">
            <a:solidFill>
              <a:schemeClr val="dk2"/>
            </a:solidFill>
            <a:prstDash val="solid"/>
            <a:round/>
            <a:headEnd len="sm" w="sm" type="none"/>
            <a:tailEnd len="med" w="med" type="triangle"/>
          </a:ln>
        </p:spPr>
      </p:cxnSp>
      <p:cxnSp>
        <p:nvCxnSpPr>
          <p:cNvPr id="83" name="Google Shape;83;p3"/>
          <p:cNvCxnSpPr/>
          <p:nvPr/>
        </p:nvCxnSpPr>
        <p:spPr>
          <a:xfrm>
            <a:off x="7261860" y="1979435"/>
            <a:ext cx="0" cy="477000"/>
          </a:xfrm>
          <a:prstGeom prst="straightConnector1">
            <a:avLst/>
          </a:prstGeom>
          <a:noFill/>
          <a:ln cap="flat" cmpd="sng" w="9525">
            <a:solidFill>
              <a:schemeClr val="dk2"/>
            </a:solidFill>
            <a:prstDash val="solid"/>
            <a:round/>
            <a:headEnd len="sm" w="sm" type="none"/>
            <a:tailEnd len="sm" w="sm" type="none"/>
          </a:ln>
        </p:spPr>
      </p:cxnSp>
      <p:cxnSp>
        <p:nvCxnSpPr>
          <p:cNvPr id="84" name="Google Shape;84;p3"/>
          <p:cNvCxnSpPr/>
          <p:nvPr/>
        </p:nvCxnSpPr>
        <p:spPr>
          <a:xfrm rot="10800000">
            <a:off x="5608152" y="3836962"/>
            <a:ext cx="1643400" cy="0"/>
          </a:xfrm>
          <a:prstGeom prst="straightConnector1">
            <a:avLst/>
          </a:prstGeom>
          <a:noFill/>
          <a:ln cap="flat" cmpd="sng" w="9525">
            <a:solidFill>
              <a:schemeClr val="dk2"/>
            </a:solidFill>
            <a:prstDash val="solid"/>
            <a:round/>
            <a:headEnd len="sm" w="sm" type="none"/>
            <a:tailEnd len="med" w="med" type="triangle"/>
          </a:ln>
        </p:spPr>
      </p:cxnSp>
      <p:cxnSp>
        <p:nvCxnSpPr>
          <p:cNvPr id="85" name="Google Shape;85;p3"/>
          <p:cNvCxnSpPr/>
          <p:nvPr/>
        </p:nvCxnSpPr>
        <p:spPr>
          <a:xfrm>
            <a:off x="7243932" y="3370900"/>
            <a:ext cx="0" cy="477000"/>
          </a:xfrm>
          <a:prstGeom prst="straightConnector1">
            <a:avLst/>
          </a:prstGeom>
          <a:noFill/>
          <a:ln cap="flat" cmpd="sng" w="9525">
            <a:solidFill>
              <a:schemeClr val="dk2"/>
            </a:solidFill>
            <a:prstDash val="solid"/>
            <a:round/>
            <a:headEnd len="sm" w="sm" type="none"/>
            <a:tailEnd len="sm" w="sm" type="none"/>
          </a:ln>
        </p:spPr>
      </p:cxnSp>
      <p:sp>
        <p:nvSpPr>
          <p:cNvPr id="86" name="Google Shape;86;p3"/>
          <p:cNvSpPr/>
          <p:nvPr/>
        </p:nvSpPr>
        <p:spPr>
          <a:xfrm>
            <a:off x="707109" y="3518667"/>
            <a:ext cx="4897800" cy="774000"/>
          </a:xfrm>
          <a:prstGeom prst="rect">
            <a:avLst/>
          </a:prstGeom>
          <a:solidFill>
            <a:srgbClr val="E9CFD9"/>
          </a:solid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1400"/>
              <a:buFont typeface="Arial"/>
              <a:buNone/>
            </a:pPr>
            <a:r>
              <a:rPr b="0" i="0" lang="ar-LB" sz="1400" u="none" cap="none" strike="noStrike">
                <a:solidFill>
                  <a:schemeClr val="dk1"/>
                </a:solidFill>
                <a:latin typeface="Tajawal"/>
                <a:ea typeface="Tajawal"/>
                <a:cs typeface="Tajawal"/>
                <a:sym typeface="Tajawal"/>
              </a:rPr>
              <a:t>ارتفاع</a:t>
            </a:r>
            <a:r>
              <a:rPr b="1" i="0" lang="ar-LB" sz="1400" u="none" cap="none" strike="noStrike">
                <a:solidFill>
                  <a:schemeClr val="dk1"/>
                </a:solidFill>
                <a:latin typeface="Tajawal"/>
                <a:ea typeface="Tajawal"/>
                <a:cs typeface="Tajawal"/>
                <a:sym typeface="Tajawal"/>
              </a:rPr>
              <a:t> (28%)</a:t>
            </a:r>
            <a:r>
              <a:rPr b="0" i="0" lang="ar-LB" sz="1400" u="none" cap="none" strike="noStrike">
                <a:solidFill>
                  <a:schemeClr val="dk1"/>
                </a:solidFill>
                <a:latin typeface="Tajawal"/>
                <a:ea typeface="Tajawal"/>
                <a:cs typeface="Tajawal"/>
                <a:sym typeface="Tajawal"/>
              </a:rPr>
              <a:t> في نسب الاضطرابات الاكتئابيّة.</a:t>
            </a:r>
            <a:endParaRPr/>
          </a:p>
          <a:p>
            <a:pPr indent="0" lvl="0" marL="0" marR="0" rtl="1" algn="r">
              <a:lnSpc>
                <a:spcPct val="107916"/>
              </a:lnSpc>
              <a:spcBef>
                <a:spcPts val="800"/>
              </a:spcBef>
              <a:spcAft>
                <a:spcPts val="800"/>
              </a:spcAft>
              <a:buClr>
                <a:srgbClr val="000000"/>
              </a:buClr>
              <a:buSzPts val="1400"/>
              <a:buFont typeface="Arial"/>
              <a:buNone/>
            </a:pPr>
            <a:r>
              <a:rPr b="0" i="0" lang="ar-LB" sz="1400" u="none" cap="none" strike="noStrike">
                <a:solidFill>
                  <a:schemeClr val="dk1"/>
                </a:solidFill>
                <a:latin typeface="Tajawal"/>
                <a:ea typeface="Tajawal"/>
                <a:cs typeface="Tajawal"/>
                <a:sym typeface="Tajawal"/>
              </a:rPr>
              <a:t>ارتفاع</a:t>
            </a:r>
            <a:r>
              <a:rPr b="1" i="0" lang="ar-LB" sz="1400" u="none" cap="none" strike="noStrike">
                <a:solidFill>
                  <a:schemeClr val="dk1"/>
                </a:solidFill>
                <a:latin typeface="Tajawal"/>
                <a:ea typeface="Tajawal"/>
                <a:cs typeface="Tajawal"/>
                <a:sym typeface="Tajawal"/>
              </a:rPr>
              <a:t> (25%) </a:t>
            </a:r>
            <a:r>
              <a:rPr b="0" i="0" lang="ar-LB" sz="1400" u="none" cap="none" strike="noStrike">
                <a:solidFill>
                  <a:schemeClr val="dk1"/>
                </a:solidFill>
                <a:latin typeface="Tajawal"/>
                <a:ea typeface="Tajawal"/>
                <a:cs typeface="Tajawal"/>
                <a:sym typeface="Tajawal"/>
              </a:rPr>
              <a:t>في نسب اضطرابات القلق.</a:t>
            </a:r>
            <a:endParaRPr b="0" i="0" sz="1400" u="none" cap="none" strike="noStrike">
              <a:solidFill>
                <a:srgbClr val="000000"/>
              </a:solidFill>
              <a:latin typeface="Arial"/>
              <a:ea typeface="Arial"/>
              <a:cs typeface="Arial"/>
              <a:sym typeface="Arial"/>
            </a:endParaRPr>
          </a:p>
        </p:txBody>
      </p:sp>
      <p:sp>
        <p:nvSpPr>
          <p:cNvPr id="87" name="Google Shape;87;p3"/>
          <p:cNvSpPr txBox="1"/>
          <p:nvPr/>
        </p:nvSpPr>
        <p:spPr>
          <a:xfrm>
            <a:off x="5671675" y="728550"/>
            <a:ext cx="3000000" cy="5541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ar-LB" sz="2400">
                <a:solidFill>
                  <a:srgbClr val="F37A87"/>
                </a:solidFill>
                <a:latin typeface="Tajawal Black"/>
                <a:ea typeface="Tajawal Black"/>
                <a:cs typeface="Tajawal Black"/>
                <a:sym typeface="Tajawal Black"/>
              </a:rPr>
              <a:t>المقدمة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0"/>
          <p:cNvSpPr/>
          <p:nvPr/>
        </p:nvSpPr>
        <p:spPr>
          <a:xfrm>
            <a:off x="-11925" y="2486474"/>
            <a:ext cx="9186900" cy="2949000"/>
          </a:xfrm>
          <a:prstGeom prst="rect">
            <a:avLst/>
          </a:prstGeom>
          <a:solidFill>
            <a:srgbClr val="B4E9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4" name="Google Shape;344;p20"/>
          <p:cNvSpPr/>
          <p:nvPr/>
        </p:nvSpPr>
        <p:spPr>
          <a:xfrm>
            <a:off x="461744" y="1817341"/>
            <a:ext cx="1302300" cy="1302300"/>
          </a:xfrm>
          <a:prstGeom prst="ellipse">
            <a:avLst/>
          </a:prstGeom>
          <a:solidFill>
            <a:srgbClr val="E9CFD9"/>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3.</a:t>
            </a:r>
            <a:r>
              <a:rPr b="0" i="0" lang="ar-LB" sz="1400" u="none" cap="none" strike="noStrike">
                <a:solidFill>
                  <a:schemeClr val="dk1"/>
                </a:solidFill>
                <a:latin typeface="Tajawal"/>
                <a:ea typeface="Tajawal"/>
                <a:cs typeface="Tajawal"/>
                <a:sym typeface="Tajawal"/>
              </a:rPr>
              <a:t> تعزيز مستويات الصّحة النفسيّة</a:t>
            </a:r>
            <a:endParaRPr b="0" i="0" sz="1400" u="none" cap="none" strike="noStrike">
              <a:solidFill>
                <a:schemeClr val="dk1"/>
              </a:solidFill>
              <a:latin typeface="Arial"/>
              <a:ea typeface="Arial"/>
              <a:cs typeface="Arial"/>
              <a:sym typeface="Arial"/>
            </a:endParaRPr>
          </a:p>
        </p:txBody>
      </p:sp>
      <p:sp>
        <p:nvSpPr>
          <p:cNvPr id="345" name="Google Shape;345;p20"/>
          <p:cNvSpPr/>
          <p:nvPr/>
        </p:nvSpPr>
        <p:spPr>
          <a:xfrm>
            <a:off x="3531013" y="1607641"/>
            <a:ext cx="2019900" cy="2019600"/>
          </a:xfrm>
          <a:prstGeom prst="ellipse">
            <a:avLst/>
          </a:prstGeom>
          <a:solidFill>
            <a:srgbClr val="819DD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0" i="0" lang="ar-LB" sz="1400" u="none" cap="none" strike="noStrike">
                <a:solidFill>
                  <a:schemeClr val="lt1"/>
                </a:solidFill>
                <a:latin typeface="Tajawal"/>
                <a:ea typeface="Tajawal"/>
                <a:cs typeface="Tajawal"/>
                <a:sym typeface="Tajawal"/>
              </a:rPr>
              <a:t>أهميّة حصول العاملين في الخطوط الأمامية مع الأطفال في مرحلة الطفولة المبكرة على خدمات الصّحة النّفسيّةّ.</a:t>
            </a:r>
            <a:endParaRPr b="0" i="0" sz="1400" u="none" cap="none" strike="noStrike">
              <a:solidFill>
                <a:srgbClr val="000000"/>
              </a:solidFill>
              <a:latin typeface="Arial"/>
              <a:ea typeface="Arial"/>
              <a:cs typeface="Arial"/>
              <a:sym typeface="Arial"/>
            </a:endParaRPr>
          </a:p>
        </p:txBody>
      </p:sp>
      <p:sp>
        <p:nvSpPr>
          <p:cNvPr id="346" name="Google Shape;346;p20"/>
          <p:cNvSpPr/>
          <p:nvPr/>
        </p:nvSpPr>
        <p:spPr>
          <a:xfrm>
            <a:off x="1831916" y="2756450"/>
            <a:ext cx="1302300" cy="1302300"/>
          </a:xfrm>
          <a:prstGeom prst="ellipse">
            <a:avLst/>
          </a:prstGeom>
          <a:solidFill>
            <a:srgbClr val="E9CFD9"/>
          </a:solidFill>
          <a:ln>
            <a:noFill/>
          </a:ln>
        </p:spPr>
        <p:txBody>
          <a:bodyPr anchorCtr="0" anchor="ctr" bIns="91425" lIns="0" spcFirstLastPara="1" rIns="0"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2.</a:t>
            </a:r>
            <a:r>
              <a:rPr b="0" i="0" lang="ar-LB" sz="1400" u="none" cap="none" strike="noStrike">
                <a:solidFill>
                  <a:schemeClr val="dk1"/>
                </a:solidFill>
                <a:latin typeface="Tajawal"/>
                <a:ea typeface="Tajawal"/>
                <a:cs typeface="Tajawal"/>
                <a:sym typeface="Tajawal"/>
              </a:rPr>
              <a:t> توفير بيئات حاضنة وتفاعلات متجاوبة  مع الأطفال، </a:t>
            </a:r>
            <a:endParaRPr b="0" i="0" sz="1400" u="none" cap="none" strike="noStrike">
              <a:solidFill>
                <a:schemeClr val="dk1"/>
              </a:solidFill>
              <a:latin typeface="Arial"/>
              <a:ea typeface="Arial"/>
              <a:cs typeface="Arial"/>
              <a:sym typeface="Arial"/>
            </a:endParaRPr>
          </a:p>
        </p:txBody>
      </p:sp>
      <p:sp>
        <p:nvSpPr>
          <p:cNvPr id="347" name="Google Shape;347;p20"/>
          <p:cNvSpPr/>
          <p:nvPr/>
        </p:nvSpPr>
        <p:spPr>
          <a:xfrm>
            <a:off x="6228225" y="1373050"/>
            <a:ext cx="2485800" cy="2485800"/>
          </a:xfrm>
          <a:prstGeom prst="ellipse">
            <a:avLst/>
          </a:prstGeom>
          <a:solidFill>
            <a:srgbClr val="65C0BA"/>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0" i="0" lang="ar-LB" sz="1400" u="none" cap="none" strike="noStrike">
                <a:solidFill>
                  <a:schemeClr val="lt1"/>
                </a:solidFill>
                <a:latin typeface="Tajawal"/>
                <a:ea typeface="Tajawal"/>
                <a:cs typeface="Tajawal"/>
                <a:sym typeface="Tajawal"/>
              </a:rPr>
              <a:t>تؤكد منظمة الصّحة العالميّة على أهمية الحصول على خدمات الصّحة النفسيّة</a:t>
            </a:r>
            <a:endParaRPr/>
          </a:p>
          <a:p>
            <a:pPr indent="0" lvl="0" marL="0" marR="0" rtl="1" algn="ctr">
              <a:lnSpc>
                <a:spcPct val="100000"/>
              </a:lnSpc>
              <a:spcBef>
                <a:spcPts val="0"/>
              </a:spcBef>
              <a:spcAft>
                <a:spcPts val="0"/>
              </a:spcAft>
              <a:buClr>
                <a:srgbClr val="000000"/>
              </a:buClr>
              <a:buSzPts val="1400"/>
              <a:buFont typeface="Arial"/>
              <a:buNone/>
            </a:pPr>
            <a:r>
              <a:rPr b="0" i="0" lang="ar-LB" sz="1400" u="none" cap="none" strike="noStrike">
                <a:solidFill>
                  <a:schemeClr val="lt1"/>
                </a:solidFill>
                <a:latin typeface="Tajawal"/>
                <a:ea typeface="Tajawal"/>
                <a:cs typeface="Tajawal"/>
                <a:sym typeface="Tajawal"/>
              </a:rPr>
              <a:t> قبل، وأثناء الأزمات، وبعد انتهاءها.</a:t>
            </a:r>
            <a:endParaRPr b="0" i="0" sz="1400" u="none" cap="none" strike="noStrike">
              <a:solidFill>
                <a:srgbClr val="000000"/>
              </a:solidFill>
              <a:latin typeface="Arial"/>
              <a:ea typeface="Arial"/>
              <a:cs typeface="Arial"/>
              <a:sym typeface="Arial"/>
            </a:endParaRPr>
          </a:p>
        </p:txBody>
      </p:sp>
      <p:sp>
        <p:nvSpPr>
          <p:cNvPr id="348" name="Google Shape;348;p20"/>
          <p:cNvSpPr/>
          <p:nvPr/>
        </p:nvSpPr>
        <p:spPr>
          <a:xfrm flipH="1">
            <a:off x="2929925" y="2417550"/>
            <a:ext cx="481500" cy="308400"/>
          </a:xfrm>
          <a:prstGeom prst="rightArrow">
            <a:avLst>
              <a:gd fmla="val 50000" name="adj1"/>
              <a:gd fmla="val 50000" name="adj2"/>
            </a:avLst>
          </a:prstGeom>
          <a:solidFill>
            <a:srgbClr val="819DD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0"/>
          <p:cNvSpPr/>
          <p:nvPr/>
        </p:nvSpPr>
        <p:spPr>
          <a:xfrm flipH="1">
            <a:off x="5610725" y="2387050"/>
            <a:ext cx="481500" cy="308400"/>
          </a:xfrm>
          <a:prstGeom prst="rightArrow">
            <a:avLst>
              <a:gd fmla="val 50000" name="adj1"/>
              <a:gd fmla="val 50000" name="adj2"/>
            </a:avLst>
          </a:prstGeom>
          <a:solidFill>
            <a:srgbClr val="65C0BA"/>
          </a:solidFill>
          <a:ln cap="flat" cmpd="sng" w="9525">
            <a:solidFill>
              <a:srgbClr val="7430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0"/>
          <p:cNvSpPr/>
          <p:nvPr/>
        </p:nvSpPr>
        <p:spPr>
          <a:xfrm>
            <a:off x="1831916" y="1084758"/>
            <a:ext cx="1302300" cy="1302300"/>
          </a:xfrm>
          <a:prstGeom prst="ellipse">
            <a:avLst/>
          </a:prstGeom>
          <a:solidFill>
            <a:srgbClr val="E9CFD9"/>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1.</a:t>
            </a:r>
            <a:r>
              <a:rPr b="0" i="0" lang="ar-LB" sz="1400" u="none" cap="none" strike="noStrike">
                <a:solidFill>
                  <a:schemeClr val="dk1"/>
                </a:solidFill>
                <a:latin typeface="Tajawal"/>
                <a:ea typeface="Tajawal"/>
                <a:cs typeface="Tajawal"/>
                <a:sym typeface="Tajawal"/>
              </a:rPr>
              <a:t> تعزيز الأداء المهنيّ.</a:t>
            </a:r>
            <a:endParaRPr b="0" i="0" sz="1400" u="none" cap="none" strike="noStrike">
              <a:solidFill>
                <a:schemeClr val="dk1"/>
              </a:solidFill>
              <a:latin typeface="Arial"/>
              <a:ea typeface="Arial"/>
              <a:cs typeface="Arial"/>
              <a:sym typeface="Arial"/>
            </a:endParaRPr>
          </a:p>
        </p:txBody>
      </p:sp>
      <p:pic>
        <p:nvPicPr>
          <p:cNvPr id="351" name="Google Shape;351;p20"/>
          <p:cNvPicPr preferRelativeResize="0"/>
          <p:nvPr/>
        </p:nvPicPr>
        <p:blipFill rotWithShape="1">
          <a:blip r:embed="rId3">
            <a:alphaModFix/>
          </a:blip>
          <a:srcRect b="0" l="0" r="0" t="0"/>
          <a:stretch/>
        </p:blipFill>
        <p:spPr>
          <a:xfrm>
            <a:off x="6917432" y="158175"/>
            <a:ext cx="2101294" cy="52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600"/>
                                        <p:tgtEl>
                                          <p:spTgt spid="347"/>
                                        </p:tgtEl>
                                        <p:attrNameLst>
                                          <p:attrName>ppt_x</p:attrName>
                                        </p:attrNameLst>
                                      </p:cBhvr>
                                      <p:tavLst>
                                        <p:tav fmla="" tm="0">
                                          <p:val>
                                            <p:strVal val="#ppt_x+1"/>
                                          </p:val>
                                        </p:tav>
                                        <p:tav fmla="" tm="100000">
                                          <p:val>
                                            <p:strVal val="#ppt_x"/>
                                          </p:val>
                                        </p:tav>
                                      </p:tavLst>
                                    </p:anim>
                                  </p:childTnLst>
                                </p:cTn>
                              </p:par>
                            </p:childTnLst>
                          </p:cTn>
                        </p:par>
                        <p:par>
                          <p:cTn fill="hold">
                            <p:stCondLst>
                              <p:cond delay="600"/>
                            </p:stCondLst>
                            <p:childTnLst>
                              <p:par>
                                <p:cTn fill="hold" nodeType="after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1000"/>
                                        <p:tgtEl>
                                          <p:spTgt spid="34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21"/>
          <p:cNvPicPr preferRelativeResize="0"/>
          <p:nvPr/>
        </p:nvPicPr>
        <p:blipFill rotWithShape="1">
          <a:blip r:embed="rId3">
            <a:alphaModFix/>
          </a:blip>
          <a:srcRect b="0" l="0" r="0" t="0"/>
          <a:stretch/>
        </p:blipFill>
        <p:spPr>
          <a:xfrm>
            <a:off x="7023300" y="164125"/>
            <a:ext cx="1980750" cy="571251"/>
          </a:xfrm>
          <a:prstGeom prst="rect">
            <a:avLst/>
          </a:prstGeom>
          <a:noFill/>
          <a:ln>
            <a:noFill/>
          </a:ln>
        </p:spPr>
      </p:pic>
      <p:pic>
        <p:nvPicPr>
          <p:cNvPr id="357" name="Google Shape;357;p21"/>
          <p:cNvPicPr preferRelativeResize="0"/>
          <p:nvPr/>
        </p:nvPicPr>
        <p:blipFill rotWithShape="1">
          <a:blip r:embed="rId4">
            <a:alphaModFix/>
          </a:blip>
          <a:srcRect b="0" l="0" r="0" t="0"/>
          <a:stretch/>
        </p:blipFill>
        <p:spPr>
          <a:xfrm>
            <a:off x="0" y="0"/>
            <a:ext cx="2377440" cy="5143500"/>
          </a:xfrm>
          <a:prstGeom prst="rect">
            <a:avLst/>
          </a:prstGeom>
          <a:noFill/>
          <a:ln>
            <a:noFill/>
          </a:ln>
        </p:spPr>
      </p:pic>
      <p:sp>
        <p:nvSpPr>
          <p:cNvPr id="358" name="Google Shape;358;p21"/>
          <p:cNvSpPr/>
          <p:nvPr/>
        </p:nvSpPr>
        <p:spPr>
          <a:xfrm>
            <a:off x="144075" y="1597800"/>
            <a:ext cx="2048400" cy="19020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9" name="Google Shape;359;p21"/>
          <p:cNvPicPr preferRelativeResize="0"/>
          <p:nvPr/>
        </p:nvPicPr>
        <p:blipFill rotWithShape="1">
          <a:blip r:embed="rId5">
            <a:alphaModFix/>
          </a:blip>
          <a:srcRect b="0" l="0" r="0" t="0"/>
          <a:stretch/>
        </p:blipFill>
        <p:spPr>
          <a:xfrm>
            <a:off x="557099" y="2156400"/>
            <a:ext cx="1143650" cy="752051"/>
          </a:xfrm>
          <a:prstGeom prst="rect">
            <a:avLst/>
          </a:prstGeom>
          <a:noFill/>
          <a:ln>
            <a:noFill/>
          </a:ln>
        </p:spPr>
      </p:pic>
      <p:grpSp>
        <p:nvGrpSpPr>
          <p:cNvPr id="360" name="Google Shape;360;p21"/>
          <p:cNvGrpSpPr/>
          <p:nvPr/>
        </p:nvGrpSpPr>
        <p:grpSpPr>
          <a:xfrm flipH="1">
            <a:off x="6631685" y="3704551"/>
            <a:ext cx="2233781" cy="908475"/>
            <a:chOff x="1593000" y="2268584"/>
            <a:chExt cx="2177174" cy="643578"/>
          </a:xfrm>
        </p:grpSpPr>
        <p:sp>
          <p:nvSpPr>
            <p:cNvPr id="361" name="Google Shape;361;p21"/>
            <p:cNvSpPr/>
            <p:nvPr/>
          </p:nvSpPr>
          <p:spPr>
            <a:xfrm rot="-5400000">
              <a:off x="2551648" y="1693635"/>
              <a:ext cx="643578" cy="1793475"/>
            </a:xfrm>
            <a:prstGeom prst="flowChartOffpageConnector">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1"/>
            <p:cNvSpPr/>
            <p:nvPr/>
          </p:nvSpPr>
          <p:spPr>
            <a:xfrm>
              <a:off x="1593000" y="2268603"/>
              <a:ext cx="429600" cy="642600"/>
            </a:xfrm>
            <a:prstGeom prst="rect">
              <a:avLst/>
            </a:prstGeom>
            <a:solidFill>
              <a:srgbClr val="819DD2"/>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3</a:t>
              </a:r>
              <a:endParaRPr b="1" i="0" sz="1400" u="none" cap="none" strike="noStrike">
                <a:solidFill>
                  <a:schemeClr val="lt1"/>
                </a:solidFill>
                <a:latin typeface="Roboto"/>
                <a:ea typeface="Roboto"/>
                <a:cs typeface="Roboto"/>
                <a:sym typeface="Roboto"/>
              </a:endParaRPr>
            </a:p>
          </p:txBody>
        </p:sp>
      </p:grpSp>
      <p:sp>
        <p:nvSpPr>
          <p:cNvPr id="363" name="Google Shape;363;p21"/>
          <p:cNvSpPr/>
          <p:nvPr/>
        </p:nvSpPr>
        <p:spPr>
          <a:xfrm flipH="1">
            <a:off x="6811625" y="2696425"/>
            <a:ext cx="1806900" cy="459000"/>
          </a:xfrm>
          <a:prstGeom prst="rect">
            <a:avLst/>
          </a:prstGeom>
          <a:noFill/>
          <a:ln>
            <a:noFill/>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مجموعات الدّعم</a:t>
            </a:r>
            <a:endParaRPr b="1" i="0" sz="1400" u="none" cap="none" strike="noStrike">
              <a:solidFill>
                <a:schemeClr val="lt1"/>
              </a:solidFill>
              <a:latin typeface="Roboto"/>
              <a:ea typeface="Roboto"/>
              <a:cs typeface="Roboto"/>
              <a:sym typeface="Roboto"/>
            </a:endParaRPr>
          </a:p>
        </p:txBody>
      </p:sp>
      <p:grpSp>
        <p:nvGrpSpPr>
          <p:cNvPr id="364" name="Google Shape;364;p21"/>
          <p:cNvGrpSpPr/>
          <p:nvPr/>
        </p:nvGrpSpPr>
        <p:grpSpPr>
          <a:xfrm flipH="1">
            <a:off x="6665984" y="2547875"/>
            <a:ext cx="2199815" cy="908475"/>
            <a:chOff x="1593013" y="2322565"/>
            <a:chExt cx="2574087" cy="643578"/>
          </a:xfrm>
        </p:grpSpPr>
        <p:sp>
          <p:nvSpPr>
            <p:cNvPr id="365" name="Google Shape;365;p21"/>
            <p:cNvSpPr/>
            <p:nvPr/>
          </p:nvSpPr>
          <p:spPr>
            <a:xfrm rot="-5400000">
              <a:off x="2750111" y="1549154"/>
              <a:ext cx="643578" cy="2190400"/>
            </a:xfrm>
            <a:prstGeom prst="flowChartOffpageConnector">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1"/>
            <p:cNvSpPr/>
            <p:nvPr/>
          </p:nvSpPr>
          <p:spPr>
            <a:xfrm>
              <a:off x="1593013" y="2322582"/>
              <a:ext cx="504000" cy="642600"/>
            </a:xfrm>
            <a:prstGeom prst="rect">
              <a:avLst/>
            </a:prstGeom>
            <a:solidFill>
              <a:srgbClr val="819DD2"/>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2</a:t>
              </a:r>
              <a:endParaRPr b="1" i="0" sz="1400" u="none" cap="none" strike="noStrike">
                <a:solidFill>
                  <a:schemeClr val="lt1"/>
                </a:solidFill>
                <a:latin typeface="Roboto"/>
                <a:ea typeface="Roboto"/>
                <a:cs typeface="Roboto"/>
                <a:sym typeface="Roboto"/>
              </a:endParaRPr>
            </a:p>
          </p:txBody>
        </p:sp>
      </p:grpSp>
      <p:sp>
        <p:nvSpPr>
          <p:cNvPr id="367" name="Google Shape;367;p21"/>
          <p:cNvSpPr/>
          <p:nvPr/>
        </p:nvSpPr>
        <p:spPr>
          <a:xfrm flipH="1">
            <a:off x="6742025" y="3885975"/>
            <a:ext cx="1806900" cy="459000"/>
          </a:xfrm>
          <a:prstGeom prst="rect">
            <a:avLst/>
          </a:prstGeom>
          <a:noFill/>
          <a:ln>
            <a:noFill/>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قاعدة البيانات</a:t>
            </a:r>
            <a:endParaRPr b="1" i="0" sz="1400" u="none" cap="none" strike="noStrike">
              <a:solidFill>
                <a:schemeClr val="lt1"/>
              </a:solidFill>
              <a:latin typeface="Roboto"/>
              <a:ea typeface="Roboto"/>
              <a:cs typeface="Roboto"/>
              <a:sym typeface="Roboto"/>
            </a:endParaRPr>
          </a:p>
        </p:txBody>
      </p:sp>
      <p:sp>
        <p:nvSpPr>
          <p:cNvPr id="368" name="Google Shape;368;p21"/>
          <p:cNvSpPr/>
          <p:nvPr/>
        </p:nvSpPr>
        <p:spPr>
          <a:xfrm flipH="1">
            <a:off x="2712125" y="2548825"/>
            <a:ext cx="4023300" cy="906600"/>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15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فرصةً للتواصل، والمشاركة، والدعم، وطلب الدّعم.</a:t>
            </a:r>
            <a:endParaRPr b="0"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15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تنقسم المجموعات حسب الموضوعات المحددة في الصّحة النفسيّة .</a:t>
            </a:r>
            <a:endParaRPr b="0" i="0" sz="1400" u="none" cap="none" strike="noStrike">
              <a:solidFill>
                <a:schemeClr val="dk1"/>
              </a:solidFill>
              <a:latin typeface="Tajawal Medium"/>
              <a:ea typeface="Tajawal Medium"/>
              <a:cs typeface="Tajawal Medium"/>
              <a:sym typeface="Tajawal Medium"/>
            </a:endParaRPr>
          </a:p>
        </p:txBody>
      </p:sp>
      <p:sp>
        <p:nvSpPr>
          <p:cNvPr id="369" name="Google Shape;369;p21"/>
          <p:cNvSpPr/>
          <p:nvPr/>
        </p:nvSpPr>
        <p:spPr>
          <a:xfrm flipH="1">
            <a:off x="2601575" y="3738375"/>
            <a:ext cx="4064400" cy="906600"/>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15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موارد في الصحة النفسيّة والدعم النفسيّ الاجتماعيّ.</a:t>
            </a:r>
            <a:endParaRPr b="0" i="0" sz="1400" u="none" cap="none" strike="noStrike">
              <a:solidFill>
                <a:schemeClr val="dk1"/>
              </a:solidFill>
              <a:latin typeface="Tajawal Medium"/>
              <a:ea typeface="Tajawal Medium"/>
              <a:cs typeface="Tajawal Medium"/>
              <a:sym typeface="Tajawal Medium"/>
            </a:endParaRPr>
          </a:p>
        </p:txBody>
      </p:sp>
      <p:grpSp>
        <p:nvGrpSpPr>
          <p:cNvPr id="370" name="Google Shape;370;p21"/>
          <p:cNvGrpSpPr/>
          <p:nvPr/>
        </p:nvGrpSpPr>
        <p:grpSpPr>
          <a:xfrm flipH="1">
            <a:off x="2601625" y="1355674"/>
            <a:ext cx="6263900" cy="909247"/>
            <a:chOff x="1593000" y="2213965"/>
            <a:chExt cx="6263900" cy="644124"/>
          </a:xfrm>
        </p:grpSpPr>
        <p:sp>
          <p:nvSpPr>
            <p:cNvPr id="371" name="Google Shape;371;p21"/>
            <p:cNvSpPr/>
            <p:nvPr/>
          </p:nvSpPr>
          <p:spPr>
            <a:xfrm rot="-5400000">
              <a:off x="2557198" y="1632416"/>
              <a:ext cx="643578" cy="1806675"/>
            </a:xfrm>
            <a:prstGeom prst="flowChartOffpageConnector">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1"/>
            <p:cNvSpPr/>
            <p:nvPr/>
          </p:nvSpPr>
          <p:spPr>
            <a:xfrm>
              <a:off x="2015000" y="2373146"/>
              <a:ext cx="1597500" cy="325200"/>
            </a:xfrm>
            <a:prstGeom prst="rect">
              <a:avLst/>
            </a:prstGeom>
            <a:noFill/>
            <a:ln>
              <a:noFill/>
            </a:ln>
          </p:spPr>
          <p:txBody>
            <a:bodyPr anchorCtr="0" anchor="ctr" bIns="91425" lIns="91425" spcFirstLastPara="1" rIns="91425" wrap="square" tIns="91425">
              <a:noAutofit/>
            </a:bodyPr>
            <a:lstStyle/>
            <a:p>
              <a:pPr indent="0" lvl="0" marL="0" marR="0" rtl="1" algn="ctr">
                <a:lnSpc>
                  <a:spcPct val="115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رزمة الدعم النفسيّ الإجتماعيّ</a:t>
              </a:r>
              <a:endParaRPr b="1" i="0" sz="1400" u="none" cap="none" strike="noStrike">
                <a:solidFill>
                  <a:schemeClr val="lt1"/>
                </a:solidFill>
                <a:latin typeface="Roboto"/>
                <a:ea typeface="Roboto"/>
                <a:cs typeface="Roboto"/>
                <a:sym typeface="Roboto"/>
              </a:endParaRPr>
            </a:p>
          </p:txBody>
        </p:sp>
        <p:sp>
          <p:nvSpPr>
            <p:cNvPr id="373" name="Google Shape;373;p21"/>
            <p:cNvSpPr/>
            <p:nvPr/>
          </p:nvSpPr>
          <p:spPr>
            <a:xfrm>
              <a:off x="1593000" y="2214621"/>
              <a:ext cx="429600" cy="642600"/>
            </a:xfrm>
            <a:prstGeom prst="rect">
              <a:avLst/>
            </a:prstGeom>
            <a:solidFill>
              <a:srgbClr val="819DD2"/>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1</a:t>
              </a:r>
              <a:endParaRPr b="1" i="0" sz="1400" u="none" cap="none" strike="noStrike">
                <a:solidFill>
                  <a:schemeClr val="lt1"/>
                </a:solidFill>
                <a:latin typeface="Roboto"/>
                <a:ea typeface="Roboto"/>
                <a:cs typeface="Roboto"/>
                <a:sym typeface="Roboto"/>
              </a:endParaRPr>
            </a:p>
          </p:txBody>
        </p:sp>
        <p:sp>
          <p:nvSpPr>
            <p:cNvPr id="374" name="Google Shape;374;p21"/>
            <p:cNvSpPr/>
            <p:nvPr/>
          </p:nvSpPr>
          <p:spPr>
            <a:xfrm>
              <a:off x="3688700" y="2215789"/>
              <a:ext cx="4168200" cy="642300"/>
            </a:xfrm>
            <a:prstGeom prst="rect">
              <a:avLst/>
            </a:prstGeom>
            <a:noFill/>
            <a:ln>
              <a:noFill/>
            </a:ln>
          </p:spPr>
          <p:txBody>
            <a:bodyPr anchorCtr="0" anchor="ctr" bIns="91425" lIns="91425" spcFirstLastPara="1" rIns="91425" wrap="square" tIns="91425">
              <a:noAutofit/>
            </a:bodyPr>
            <a:lstStyle/>
            <a:p>
              <a:pPr indent="-146050" lvl="0" marL="228600" marR="0" rtl="1" algn="just">
                <a:lnSpc>
                  <a:spcPct val="115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(10) جلسات إلكترونيّة.</a:t>
              </a:r>
              <a:endParaRPr b="0" i="0" sz="1400" u="none" cap="none" strike="noStrike">
                <a:solidFill>
                  <a:schemeClr val="dk1"/>
                </a:solidFill>
                <a:latin typeface="Tajawal Medium"/>
                <a:ea typeface="Tajawal Medium"/>
                <a:cs typeface="Tajawal Medium"/>
                <a:sym typeface="Tajawal Medium"/>
              </a:endParaRPr>
            </a:p>
            <a:p>
              <a:pPr indent="-146050" lvl="0" marL="228600" marR="0" rtl="1" algn="just">
                <a:lnSpc>
                  <a:spcPct val="115000"/>
                </a:lnSpc>
                <a:spcBef>
                  <a:spcPts val="0"/>
                </a:spcBef>
                <a:spcAft>
                  <a:spcPts val="0"/>
                </a:spcAft>
                <a:buClr>
                  <a:srgbClr val="743096"/>
                </a:buClr>
                <a:buSzPts val="1400"/>
                <a:buFont typeface="Roboto"/>
                <a:buChar char="●"/>
              </a:pPr>
              <a:r>
                <a:rPr b="0" i="0" lang="ar-LB" sz="1400" u="none" cap="none" strike="noStrike">
                  <a:solidFill>
                    <a:schemeClr val="dk1"/>
                  </a:solidFill>
                  <a:latin typeface="Tajawal Medium"/>
                  <a:ea typeface="Tajawal Medium"/>
                  <a:cs typeface="Tajawal Medium"/>
                  <a:sym typeface="Tajawal Medium"/>
                </a:rPr>
                <a:t>تهدف إلى تقديم الدّعم النفسيّ الإجتماعيّ، وتعليم الأساليب والأدوات اللازمة للتعامل مع ضغوطات الحياة اليوميّة بهدف تعزيز مستويات الصّحة النّفسيّة.</a:t>
              </a:r>
              <a:endParaRPr b="0" i="0" sz="1400" u="none" cap="none" strike="noStrike">
                <a:solidFill>
                  <a:schemeClr val="dk1"/>
                </a:solidFill>
                <a:latin typeface="Tajawal Medium"/>
                <a:ea typeface="Tajawal Medium"/>
                <a:cs typeface="Tajawal Medium"/>
                <a:sym typeface="Tajawal Medium"/>
              </a:endParaRPr>
            </a:p>
          </p:txBody>
        </p:sp>
      </p:grpSp>
      <p:sp>
        <p:nvSpPr>
          <p:cNvPr id="375" name="Google Shape;375;p21"/>
          <p:cNvSpPr txBox="1"/>
          <p:nvPr/>
        </p:nvSpPr>
        <p:spPr>
          <a:xfrm>
            <a:off x="6887825" y="2801550"/>
            <a:ext cx="1619400" cy="400200"/>
          </a:xfrm>
          <a:prstGeom prst="rect">
            <a:avLst/>
          </a:prstGeom>
          <a:noFill/>
          <a:ln>
            <a:noFill/>
          </a:ln>
        </p:spPr>
        <p:txBody>
          <a:bodyPr anchorCtr="0" anchor="t" bIns="91425" lIns="91425" spcFirstLastPara="1" rIns="91425" wrap="square" tIns="91425">
            <a:spAutoFit/>
          </a:bodyPr>
          <a:lstStyle/>
          <a:p>
            <a:pPr indent="0" lvl="0" marL="0" marR="0" rtl="1" algn="ctr">
              <a:lnSpc>
                <a:spcPct val="115000"/>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مجموعات الدعم</a:t>
            </a:r>
            <a:endParaRPr b="1" i="0" sz="1400" u="none" cap="none" strike="noStrike">
              <a:solidFill>
                <a:schemeClr val="lt1"/>
              </a:solidFill>
              <a:latin typeface="Roboto"/>
              <a:ea typeface="Roboto"/>
              <a:cs typeface="Roboto"/>
              <a:sym typeface="Roboto"/>
            </a:endParaRPr>
          </a:p>
        </p:txBody>
      </p:sp>
      <p:pic>
        <p:nvPicPr>
          <p:cNvPr id="376" name="Google Shape;376;p21"/>
          <p:cNvPicPr preferRelativeResize="0"/>
          <p:nvPr/>
        </p:nvPicPr>
        <p:blipFill rotWithShape="1">
          <a:blip r:embed="rId6">
            <a:alphaModFix/>
          </a:blip>
          <a:srcRect b="0" l="0" r="0" t="0"/>
          <a:stretch/>
        </p:blipFill>
        <p:spPr>
          <a:xfrm>
            <a:off x="6917432" y="158175"/>
            <a:ext cx="2101294" cy="52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1000"/>
                                        <p:tgtEl>
                                          <p:spTgt spid="37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1000"/>
                                        <p:tgtEl>
                                          <p:spTgt spid="3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1000"/>
                                        <p:tgtEl>
                                          <p:spTgt spid="3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1000"/>
                                        <p:tgtEl>
                                          <p:spTgt spid="3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1000"/>
                                        <p:tgtEl>
                                          <p:spTgt spid="3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1000"/>
                                        <p:tgtEl>
                                          <p:spTgt spid="3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1000"/>
                                        <p:tgtEl>
                                          <p:spTgt spid="36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2"/>
          <p:cNvSpPr/>
          <p:nvPr/>
        </p:nvSpPr>
        <p:spPr>
          <a:xfrm>
            <a:off x="0" y="1971300"/>
            <a:ext cx="9144000" cy="3172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2"/>
          <p:cNvSpPr txBox="1"/>
          <p:nvPr>
            <p:ph type="title"/>
          </p:nvPr>
        </p:nvSpPr>
        <p:spPr>
          <a:xfrm>
            <a:off x="466725" y="1167994"/>
            <a:ext cx="8431200" cy="653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0" i="0" lang="ar-LB" sz="2400" u="none">
                <a:solidFill>
                  <a:srgbClr val="F37A87"/>
                </a:solidFill>
                <a:latin typeface="Tajawal Black"/>
                <a:ea typeface="Tajawal Black"/>
                <a:cs typeface="Tajawal Black"/>
                <a:sym typeface="Tajawal Black"/>
              </a:rPr>
              <a:t>ما هي رُزمة الدعم النفسيّ الإجتماعيّ ومكوّناتها؟</a:t>
            </a:r>
            <a:endParaRPr sz="2400">
              <a:solidFill>
                <a:srgbClr val="F37A87"/>
              </a:solidFill>
            </a:endParaRPr>
          </a:p>
        </p:txBody>
      </p:sp>
      <p:sp>
        <p:nvSpPr>
          <p:cNvPr id="383" name="Google Shape;383;p22"/>
          <p:cNvSpPr txBox="1"/>
          <p:nvPr>
            <p:ph idx="1" type="body"/>
          </p:nvPr>
        </p:nvSpPr>
        <p:spPr>
          <a:xfrm>
            <a:off x="1153460" y="2118121"/>
            <a:ext cx="7598540" cy="2253900"/>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00000"/>
              </a:lnSpc>
              <a:spcBef>
                <a:spcPts val="0"/>
              </a:spcBef>
              <a:spcAft>
                <a:spcPts val="0"/>
              </a:spcAft>
              <a:buClr>
                <a:schemeClr val="dk1"/>
              </a:buClr>
              <a:buSzPts val="1600"/>
              <a:buFont typeface="Arial"/>
              <a:buChar char="•"/>
            </a:pPr>
            <a:r>
              <a:rPr lang="ar-LB">
                <a:latin typeface="Tajawal"/>
                <a:ea typeface="Tajawal"/>
                <a:cs typeface="Tajawal"/>
                <a:sym typeface="Tajawal"/>
              </a:rPr>
              <a:t>عبارة </a:t>
            </a:r>
            <a:r>
              <a:rPr b="1" lang="ar-LB">
                <a:latin typeface="Tajawal"/>
                <a:ea typeface="Tajawal"/>
                <a:cs typeface="Tajawal"/>
                <a:sym typeface="Tajawal"/>
              </a:rPr>
              <a:t>عن (10) جلسات </a:t>
            </a:r>
            <a:r>
              <a:rPr lang="ar-LB">
                <a:latin typeface="Tajawal"/>
                <a:ea typeface="Tajawal"/>
                <a:cs typeface="Tajawal"/>
                <a:sym typeface="Tajawal"/>
              </a:rPr>
              <a:t>معدّة خصيصًا للعاملين في الخطوط الأماميّة، وهي تركّز على تقديم الدّعم النفسيّ الإجتماعيّ لهؤلاء العاملين.</a:t>
            </a:r>
            <a:endParaRPr>
              <a:latin typeface="Tajawal"/>
              <a:ea typeface="Tajawal"/>
              <a:cs typeface="Tajawal"/>
              <a:sym typeface="Tajawal"/>
            </a:endParaRPr>
          </a:p>
          <a:p>
            <a:pPr indent="-184150" lvl="0" marL="285750" marR="0" rtl="1" algn="just">
              <a:lnSpc>
                <a:spcPct val="100000"/>
              </a:lnSpc>
              <a:spcBef>
                <a:spcPts val="0"/>
              </a:spcBef>
              <a:spcAft>
                <a:spcPts val="0"/>
              </a:spcAft>
              <a:buClr>
                <a:schemeClr val="dk1"/>
              </a:buClr>
              <a:buSzPts val="1600"/>
              <a:buFont typeface="Arial"/>
              <a:buNone/>
            </a:pPr>
            <a:r>
              <a:t/>
            </a:r>
            <a:endParaRPr>
              <a:latin typeface="Tajawal"/>
              <a:ea typeface="Tajawal"/>
              <a:cs typeface="Tajawal"/>
              <a:sym typeface="Tajawal"/>
            </a:endParaRPr>
          </a:p>
          <a:p>
            <a:pPr indent="-285750" lvl="0" marL="285750" marR="0" rtl="1" algn="just">
              <a:lnSpc>
                <a:spcPct val="100000"/>
              </a:lnSpc>
              <a:spcBef>
                <a:spcPts val="0"/>
              </a:spcBef>
              <a:spcAft>
                <a:spcPts val="0"/>
              </a:spcAft>
              <a:buClr>
                <a:schemeClr val="dk1"/>
              </a:buClr>
              <a:buSzPts val="1600"/>
              <a:buFont typeface="Arial"/>
              <a:buChar char="•"/>
            </a:pPr>
            <a:r>
              <a:rPr b="1" lang="ar-LB">
                <a:latin typeface="Tajawal"/>
                <a:ea typeface="Tajawal"/>
                <a:cs typeface="Tajawal"/>
                <a:sym typeface="Tajawal"/>
              </a:rPr>
              <a:t>تمّ تطويرها من قبل إختصاصيين </a:t>
            </a:r>
            <a:r>
              <a:rPr lang="ar-LB">
                <a:latin typeface="Tajawal"/>
                <a:ea typeface="Tajawal"/>
                <a:cs typeface="Tajawal"/>
                <a:sym typeface="Tajawal"/>
              </a:rPr>
              <a:t>في مجال الصحة النفسية.</a:t>
            </a:r>
            <a:endParaRPr>
              <a:latin typeface="Tajawal"/>
              <a:ea typeface="Tajawal"/>
              <a:cs typeface="Tajawal"/>
              <a:sym typeface="Tajawal"/>
            </a:endParaRPr>
          </a:p>
          <a:p>
            <a:pPr indent="-184150" lvl="0" marL="285750" marR="0" rtl="1" algn="just">
              <a:lnSpc>
                <a:spcPct val="100000"/>
              </a:lnSpc>
              <a:spcBef>
                <a:spcPts val="0"/>
              </a:spcBef>
              <a:spcAft>
                <a:spcPts val="0"/>
              </a:spcAft>
              <a:buClr>
                <a:schemeClr val="dk1"/>
              </a:buClr>
              <a:buSzPts val="1600"/>
              <a:buFont typeface="Arial"/>
              <a:buNone/>
            </a:pPr>
            <a:r>
              <a:t/>
            </a:r>
            <a:endParaRPr>
              <a:latin typeface="Tajawal"/>
              <a:ea typeface="Tajawal"/>
              <a:cs typeface="Tajawal"/>
              <a:sym typeface="Tajawal"/>
            </a:endParaRPr>
          </a:p>
          <a:p>
            <a:pPr indent="-285750" lvl="0" marL="285750" marR="0" rtl="1" algn="just">
              <a:lnSpc>
                <a:spcPct val="100000"/>
              </a:lnSpc>
              <a:spcBef>
                <a:spcPts val="0"/>
              </a:spcBef>
              <a:spcAft>
                <a:spcPts val="0"/>
              </a:spcAft>
              <a:buClr>
                <a:schemeClr val="dk1"/>
              </a:buClr>
              <a:buSzPts val="1600"/>
              <a:buFont typeface="Arial"/>
              <a:buChar char="•"/>
            </a:pPr>
            <a:r>
              <a:rPr lang="ar-LB">
                <a:latin typeface="Tajawal"/>
                <a:ea typeface="Tajawal"/>
                <a:cs typeface="Tajawal"/>
                <a:sym typeface="Tajawal"/>
              </a:rPr>
              <a:t>تُعتبر رزمة الدّعم النفسيّ الإجتماعيّ الإلكترونيّة للعاملين في الخطوط الأمامية </a:t>
            </a:r>
            <a:r>
              <a:rPr b="1" lang="ar-LB">
                <a:latin typeface="Tajawal"/>
                <a:ea typeface="Tajawal"/>
                <a:cs typeface="Tajawal"/>
                <a:sym typeface="Tajawal"/>
              </a:rPr>
              <a:t>منهجًا ذاتيًا</a:t>
            </a:r>
            <a:r>
              <a:rPr lang="ar-LB">
                <a:latin typeface="Tajawal"/>
                <a:ea typeface="Tajawal"/>
                <a:cs typeface="Tajawal"/>
                <a:sym typeface="Tajawal"/>
              </a:rPr>
              <a:t>، يمكن للعاملين في الصفوف الأماميّة في مجال الطفولة المبكرة المشاركة فيها في الوقت الذي يناسبهم وبشكل فردي ومستقل.</a:t>
            </a:r>
            <a:endParaRPr/>
          </a:p>
          <a:p>
            <a:pPr indent="-184150" lvl="0" marL="285750" marR="0" rtl="1" algn="just">
              <a:lnSpc>
                <a:spcPct val="100000"/>
              </a:lnSpc>
              <a:spcBef>
                <a:spcPts val="0"/>
              </a:spcBef>
              <a:spcAft>
                <a:spcPts val="0"/>
              </a:spcAft>
              <a:buClr>
                <a:schemeClr val="dk1"/>
              </a:buClr>
              <a:buSzPts val="1600"/>
              <a:buFont typeface="Arial"/>
              <a:buNone/>
            </a:pPr>
            <a:r>
              <a:t/>
            </a:r>
            <a:endParaRPr>
              <a:latin typeface="Tajawal"/>
              <a:ea typeface="Tajawal"/>
              <a:cs typeface="Tajawal"/>
              <a:sym typeface="Tajawal"/>
            </a:endParaRPr>
          </a:p>
        </p:txBody>
      </p:sp>
      <p:cxnSp>
        <p:nvCxnSpPr>
          <p:cNvPr id="384" name="Google Shape;384;p22"/>
          <p:cNvCxnSpPr/>
          <p:nvPr/>
        </p:nvCxnSpPr>
        <p:spPr>
          <a:xfrm>
            <a:off x="8791775" y="2085975"/>
            <a:ext cx="0" cy="2307300"/>
          </a:xfrm>
          <a:prstGeom prst="straightConnector1">
            <a:avLst/>
          </a:prstGeom>
          <a:noFill/>
          <a:ln cap="flat" cmpd="sng" w="63500">
            <a:solidFill>
              <a:srgbClr val="E7CCD6"/>
            </a:solidFill>
            <a:prstDash val="solid"/>
            <a:miter lim="800000"/>
            <a:headEnd len="sm" w="sm" type="none"/>
            <a:tailEnd len="sm" w="sm" type="none"/>
          </a:ln>
        </p:spPr>
      </p:cxnSp>
      <p:pic>
        <p:nvPicPr>
          <p:cNvPr descr="star design" id="385" name="Google Shape;385;p22"/>
          <p:cNvPicPr preferRelativeResize="0"/>
          <p:nvPr/>
        </p:nvPicPr>
        <p:blipFill rotWithShape="1">
          <a:blip r:embed="rId3">
            <a:alphaModFix/>
          </a:blip>
          <a:srcRect b="49962" l="49851" r="0" t="0"/>
          <a:stretch/>
        </p:blipFill>
        <p:spPr>
          <a:xfrm>
            <a:off x="0" y="3224900"/>
            <a:ext cx="1922625" cy="1918600"/>
          </a:xfrm>
          <a:prstGeom prst="rect">
            <a:avLst/>
          </a:prstGeom>
          <a:noFill/>
          <a:ln>
            <a:noFill/>
          </a:ln>
        </p:spPr>
      </p:pic>
      <p:pic>
        <p:nvPicPr>
          <p:cNvPr id="386" name="Google Shape;386;p22"/>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3"/>
          <p:cNvSpPr txBox="1"/>
          <p:nvPr/>
        </p:nvSpPr>
        <p:spPr>
          <a:xfrm>
            <a:off x="23897" y="2159504"/>
            <a:ext cx="9144000" cy="3143620"/>
          </a:xfrm>
          <a:prstGeom prst="rect">
            <a:avLst/>
          </a:prstGeom>
          <a:solidFill>
            <a:srgbClr val="ACDED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23"/>
          <p:cNvSpPr/>
          <p:nvPr/>
        </p:nvSpPr>
        <p:spPr>
          <a:xfrm>
            <a:off x="815328" y="1841497"/>
            <a:ext cx="1936836" cy="630592"/>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3"/>
          <p:cNvSpPr/>
          <p:nvPr/>
        </p:nvSpPr>
        <p:spPr>
          <a:xfrm>
            <a:off x="3663436" y="1841497"/>
            <a:ext cx="1936836" cy="630592"/>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3"/>
          <p:cNvSpPr/>
          <p:nvPr/>
        </p:nvSpPr>
        <p:spPr>
          <a:xfrm>
            <a:off x="6525197" y="1841497"/>
            <a:ext cx="1936836" cy="630592"/>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3"/>
          <p:cNvSpPr/>
          <p:nvPr/>
        </p:nvSpPr>
        <p:spPr>
          <a:xfrm>
            <a:off x="4771204" y="2996438"/>
            <a:ext cx="1936836" cy="630592"/>
          </a:xfrm>
          <a:prstGeom prst="roundRect">
            <a:avLst>
              <a:gd fmla="val 16667" name="adj"/>
            </a:avLst>
          </a:pr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3"/>
          <p:cNvSpPr txBox="1"/>
          <p:nvPr/>
        </p:nvSpPr>
        <p:spPr>
          <a:xfrm>
            <a:off x="864517" y="1952345"/>
            <a:ext cx="1850093" cy="42047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3. الإنهاك النفسيّ</a:t>
            </a:r>
            <a:endParaRPr b="0" i="0" sz="1500" u="none" cap="none" strike="noStrike">
              <a:solidFill>
                <a:srgbClr val="000000"/>
              </a:solidFill>
              <a:latin typeface="Arial"/>
              <a:ea typeface="Arial"/>
              <a:cs typeface="Arial"/>
              <a:sym typeface="Arial"/>
            </a:endParaRPr>
          </a:p>
        </p:txBody>
      </p:sp>
      <p:sp>
        <p:nvSpPr>
          <p:cNvPr id="397" name="Google Shape;397;p23"/>
          <p:cNvSpPr txBox="1"/>
          <p:nvPr/>
        </p:nvSpPr>
        <p:spPr>
          <a:xfrm>
            <a:off x="3928094" y="1889677"/>
            <a:ext cx="1515350" cy="5824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2. المناعة النفسيّة</a:t>
            </a:r>
            <a:endParaRPr b="0" i="0" sz="1500" u="none" cap="none" strike="noStrike">
              <a:solidFill>
                <a:srgbClr val="000000"/>
              </a:solidFill>
              <a:latin typeface="Arial"/>
              <a:ea typeface="Arial"/>
              <a:cs typeface="Arial"/>
              <a:sym typeface="Arial"/>
            </a:endParaRPr>
          </a:p>
        </p:txBody>
      </p:sp>
      <p:sp>
        <p:nvSpPr>
          <p:cNvPr id="398" name="Google Shape;398;p23"/>
          <p:cNvSpPr txBox="1"/>
          <p:nvPr/>
        </p:nvSpPr>
        <p:spPr>
          <a:xfrm>
            <a:off x="4857947" y="3125096"/>
            <a:ext cx="1850093" cy="42047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5. التعامل مع النزاعات</a:t>
            </a:r>
            <a:endParaRPr b="0" i="0" sz="1500" u="none" cap="none" strike="noStrike">
              <a:solidFill>
                <a:srgbClr val="000000"/>
              </a:solidFill>
              <a:latin typeface="Arial"/>
              <a:ea typeface="Arial"/>
              <a:cs typeface="Arial"/>
              <a:sym typeface="Arial"/>
            </a:endParaRPr>
          </a:p>
        </p:txBody>
      </p:sp>
      <p:sp>
        <p:nvSpPr>
          <p:cNvPr id="399" name="Google Shape;399;p23"/>
          <p:cNvSpPr txBox="1"/>
          <p:nvPr/>
        </p:nvSpPr>
        <p:spPr>
          <a:xfrm>
            <a:off x="6569040" y="1952345"/>
            <a:ext cx="1850093" cy="42047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1. مفهوم الصحّة النفسيّة</a:t>
            </a:r>
            <a:endParaRPr b="0" i="0" sz="1500" u="none" cap="none" strike="noStrike">
              <a:solidFill>
                <a:srgbClr val="000000"/>
              </a:solidFill>
              <a:latin typeface="Arial"/>
              <a:ea typeface="Arial"/>
              <a:cs typeface="Arial"/>
              <a:sym typeface="Arial"/>
            </a:endParaRPr>
          </a:p>
        </p:txBody>
      </p:sp>
      <p:sp>
        <p:nvSpPr>
          <p:cNvPr id="400" name="Google Shape;400;p23"/>
          <p:cNvSpPr txBox="1"/>
          <p:nvPr>
            <p:ph type="title"/>
          </p:nvPr>
        </p:nvSpPr>
        <p:spPr>
          <a:xfrm>
            <a:off x="4471082" y="637393"/>
            <a:ext cx="4486500" cy="456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Font typeface="Tajawal Black"/>
              <a:buNone/>
            </a:pPr>
            <a:r>
              <a:rPr b="0" i="0" lang="ar-LB" sz="2400" u="none">
                <a:solidFill>
                  <a:srgbClr val="F37A87"/>
                </a:solidFill>
                <a:latin typeface="Tajawal Black"/>
                <a:ea typeface="Tajawal Black"/>
                <a:cs typeface="Tajawal Black"/>
                <a:sym typeface="Tajawal Black"/>
              </a:rPr>
              <a:t>مواضيع الجلسات</a:t>
            </a:r>
            <a:endParaRPr sz="2400">
              <a:solidFill>
                <a:srgbClr val="F37A87"/>
              </a:solidFill>
            </a:endParaRPr>
          </a:p>
        </p:txBody>
      </p:sp>
      <p:sp>
        <p:nvSpPr>
          <p:cNvPr id="401" name="Google Shape;401;p23"/>
          <p:cNvSpPr/>
          <p:nvPr/>
        </p:nvSpPr>
        <p:spPr>
          <a:xfrm>
            <a:off x="2531671" y="2999375"/>
            <a:ext cx="1936836" cy="630592"/>
          </a:xfrm>
          <a:prstGeom prst="roundRect">
            <a:avLst>
              <a:gd fmla="val 16667" name="adj"/>
            </a:avLst>
          </a:prstGeom>
          <a:solidFill>
            <a:srgbClr val="E7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3"/>
          <p:cNvSpPr txBox="1"/>
          <p:nvPr/>
        </p:nvSpPr>
        <p:spPr>
          <a:xfrm>
            <a:off x="2575514" y="3110223"/>
            <a:ext cx="1850093" cy="42047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6. تنظيم المشاعر (1)</a:t>
            </a:r>
            <a:endParaRPr b="0" i="0" sz="1500" u="none" cap="none" strike="noStrike">
              <a:solidFill>
                <a:srgbClr val="000000"/>
              </a:solidFill>
              <a:latin typeface="Arial"/>
              <a:ea typeface="Arial"/>
              <a:cs typeface="Arial"/>
              <a:sym typeface="Arial"/>
            </a:endParaRPr>
          </a:p>
        </p:txBody>
      </p:sp>
      <p:sp>
        <p:nvSpPr>
          <p:cNvPr id="403" name="Google Shape;403;p23"/>
          <p:cNvSpPr/>
          <p:nvPr/>
        </p:nvSpPr>
        <p:spPr>
          <a:xfrm>
            <a:off x="272025" y="2992139"/>
            <a:ext cx="1936836" cy="630592"/>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3"/>
          <p:cNvSpPr txBox="1"/>
          <p:nvPr/>
        </p:nvSpPr>
        <p:spPr>
          <a:xfrm>
            <a:off x="272025" y="3040319"/>
            <a:ext cx="1780008" cy="5824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7. تنظيم المشاعر (2)</a:t>
            </a:r>
            <a:endParaRPr b="0" i="0" sz="1500" u="none" cap="none" strike="noStrike">
              <a:solidFill>
                <a:srgbClr val="000000"/>
              </a:solidFill>
              <a:latin typeface="Arial"/>
              <a:ea typeface="Arial"/>
              <a:cs typeface="Arial"/>
              <a:sym typeface="Arial"/>
            </a:endParaRPr>
          </a:p>
        </p:txBody>
      </p:sp>
      <p:sp>
        <p:nvSpPr>
          <p:cNvPr id="405" name="Google Shape;405;p23"/>
          <p:cNvSpPr/>
          <p:nvPr/>
        </p:nvSpPr>
        <p:spPr>
          <a:xfrm>
            <a:off x="6511544" y="4174201"/>
            <a:ext cx="1936836" cy="630592"/>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3"/>
          <p:cNvSpPr txBox="1"/>
          <p:nvPr/>
        </p:nvSpPr>
        <p:spPr>
          <a:xfrm>
            <a:off x="6453518" y="4285049"/>
            <a:ext cx="2075173" cy="42047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8. الأحداث الضاغطة وبناء المرونة النفسيّة</a:t>
            </a:r>
            <a:endParaRPr b="0" i="0" sz="1500" u="none" cap="none" strike="noStrike">
              <a:solidFill>
                <a:srgbClr val="000000"/>
              </a:solidFill>
              <a:latin typeface="Arial"/>
              <a:ea typeface="Arial"/>
              <a:cs typeface="Arial"/>
              <a:sym typeface="Arial"/>
            </a:endParaRPr>
          </a:p>
        </p:txBody>
      </p:sp>
      <p:sp>
        <p:nvSpPr>
          <p:cNvPr id="407" name="Google Shape;407;p23"/>
          <p:cNvSpPr/>
          <p:nvPr/>
        </p:nvSpPr>
        <p:spPr>
          <a:xfrm>
            <a:off x="7020746" y="3010086"/>
            <a:ext cx="1936836" cy="630592"/>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3"/>
          <p:cNvSpPr txBox="1"/>
          <p:nvPr/>
        </p:nvSpPr>
        <p:spPr>
          <a:xfrm>
            <a:off x="7092633" y="3001371"/>
            <a:ext cx="1839676" cy="63059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400" u="none" cap="none" strike="noStrike">
                <a:solidFill>
                  <a:schemeClr val="lt1"/>
                </a:solidFill>
                <a:latin typeface="Tajawal"/>
                <a:ea typeface="Tajawal"/>
                <a:cs typeface="Tajawal"/>
                <a:sym typeface="Tajawal"/>
              </a:rPr>
              <a:t>4. التناغم بين الحياة العملية والشّخصيّة</a:t>
            </a:r>
            <a:endParaRPr b="0" i="0" sz="1400" u="none" cap="none" strike="noStrike">
              <a:solidFill>
                <a:srgbClr val="000000"/>
              </a:solidFill>
              <a:latin typeface="Arial"/>
              <a:ea typeface="Arial"/>
              <a:cs typeface="Arial"/>
              <a:sym typeface="Arial"/>
            </a:endParaRPr>
          </a:p>
        </p:txBody>
      </p:sp>
      <p:sp>
        <p:nvSpPr>
          <p:cNvPr id="409" name="Google Shape;409;p23"/>
          <p:cNvSpPr/>
          <p:nvPr/>
        </p:nvSpPr>
        <p:spPr>
          <a:xfrm>
            <a:off x="3603582" y="4148312"/>
            <a:ext cx="1936836" cy="630592"/>
          </a:xfrm>
          <a:prstGeom prst="roundRect">
            <a:avLst>
              <a:gd fmla="val 16667" name="adj"/>
            </a:avLst>
          </a:prstGeom>
          <a:solidFill>
            <a:srgbClr val="88888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ar-LB" sz="1400" u="none" cap="none" strike="noStrike">
                <a:solidFill>
                  <a:schemeClr val="lt1"/>
                </a:solidFill>
                <a:latin typeface="Tajawal"/>
                <a:ea typeface="Tajawal"/>
                <a:cs typeface="Tajawal"/>
                <a:sym typeface="Tajawal"/>
              </a:rPr>
              <a:t>9. عقلية النموّ وعقليّة الثبات</a:t>
            </a:r>
            <a:endParaRPr b="0" i="0" sz="1400" u="none" cap="none" strike="noStrike">
              <a:solidFill>
                <a:srgbClr val="000000"/>
              </a:solidFill>
              <a:latin typeface="Arial"/>
              <a:ea typeface="Arial"/>
              <a:cs typeface="Arial"/>
              <a:sym typeface="Arial"/>
            </a:endParaRPr>
          </a:p>
        </p:txBody>
      </p:sp>
      <p:sp>
        <p:nvSpPr>
          <p:cNvPr id="410" name="Google Shape;410;p23"/>
          <p:cNvSpPr/>
          <p:nvPr/>
        </p:nvSpPr>
        <p:spPr>
          <a:xfrm>
            <a:off x="594835" y="4148312"/>
            <a:ext cx="1936836" cy="630592"/>
          </a:xfrm>
          <a:prstGeom prst="roundRect">
            <a:avLst>
              <a:gd fmla="val 16667" name="adj"/>
            </a:avLst>
          </a:pr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3"/>
          <p:cNvSpPr txBox="1"/>
          <p:nvPr/>
        </p:nvSpPr>
        <p:spPr>
          <a:xfrm>
            <a:off x="594836" y="4276970"/>
            <a:ext cx="1936836" cy="42047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0" lang="ar-LB" sz="1500" u="none" cap="none" strike="noStrike">
                <a:solidFill>
                  <a:schemeClr val="lt1"/>
                </a:solidFill>
                <a:latin typeface="Tajawal"/>
                <a:ea typeface="Tajawal"/>
                <a:cs typeface="Tajawal"/>
                <a:sym typeface="Tajawal"/>
              </a:rPr>
              <a:t>10. التعاطف مع الذات والإهتمام بها</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24"/>
          <p:cNvPicPr preferRelativeResize="0"/>
          <p:nvPr/>
        </p:nvPicPr>
        <p:blipFill rotWithShape="1">
          <a:blip r:embed="rId3">
            <a:alphaModFix/>
          </a:blip>
          <a:srcRect b="0" l="0" r="0" t="0"/>
          <a:stretch/>
        </p:blipFill>
        <p:spPr>
          <a:xfrm>
            <a:off x="6574842" y="0"/>
            <a:ext cx="2616925" cy="5143500"/>
          </a:xfrm>
          <a:prstGeom prst="rect">
            <a:avLst/>
          </a:prstGeom>
          <a:noFill/>
          <a:ln>
            <a:noFill/>
          </a:ln>
        </p:spPr>
      </p:pic>
      <p:sp>
        <p:nvSpPr>
          <p:cNvPr id="417" name="Google Shape;417;p24"/>
          <p:cNvSpPr txBox="1"/>
          <p:nvPr/>
        </p:nvSpPr>
        <p:spPr>
          <a:xfrm>
            <a:off x="620972" y="498143"/>
            <a:ext cx="5708453" cy="395102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700"/>
              <a:buFont typeface="Arial"/>
              <a:buNone/>
            </a:pPr>
            <a:r>
              <a:rPr b="1" i="0" lang="ar-LB" sz="1700" u="none" cap="none" strike="noStrike">
                <a:solidFill>
                  <a:srgbClr val="888888"/>
                </a:solidFill>
                <a:latin typeface="Tajawal Black"/>
                <a:ea typeface="Tajawal Black"/>
                <a:cs typeface="Tajawal Black"/>
                <a:sym typeface="Tajawal Black"/>
              </a:rPr>
              <a:t>سيتمّ إجراء بحث لتقييم فعاليّة البرنامج والجلسات</a:t>
            </a:r>
            <a:endParaRPr/>
          </a:p>
          <a:p>
            <a:pPr indent="0" lvl="0" marL="0" marR="0" rtl="1" algn="r">
              <a:lnSpc>
                <a:spcPct val="100000"/>
              </a:lnSpc>
              <a:spcBef>
                <a:spcPts val="0"/>
              </a:spcBef>
              <a:spcAft>
                <a:spcPts val="0"/>
              </a:spcAft>
              <a:buClr>
                <a:srgbClr val="000000"/>
              </a:buClr>
              <a:buSzPts val="1700"/>
              <a:buFont typeface="Arial"/>
              <a:buNone/>
            </a:pPr>
            <a:r>
              <a:rPr b="1" i="0" lang="ar-LB" sz="1700" u="none" cap="none" strike="noStrike">
                <a:solidFill>
                  <a:srgbClr val="888888"/>
                </a:solidFill>
                <a:latin typeface="Tajawal Black"/>
                <a:ea typeface="Tajawal Black"/>
                <a:cs typeface="Tajawal Black"/>
                <a:sym typeface="Tajawal Black"/>
              </a:rPr>
              <a:t> </a:t>
            </a:r>
            <a:endParaRPr b="1" i="0" sz="1700" u="none" cap="none" strike="noStrike">
              <a:solidFill>
                <a:srgbClr val="888888"/>
              </a:solidFill>
              <a:latin typeface="Tajawal Black"/>
              <a:ea typeface="Tajawal Black"/>
              <a:cs typeface="Tajawal Black"/>
              <a:sym typeface="Tajawal Black"/>
            </a:endParaRPr>
          </a:p>
        </p:txBody>
      </p:sp>
      <p:sp>
        <p:nvSpPr>
          <p:cNvPr id="418" name="Google Shape;418;p24"/>
          <p:cNvSpPr/>
          <p:nvPr/>
        </p:nvSpPr>
        <p:spPr>
          <a:xfrm>
            <a:off x="6754540" y="1658850"/>
            <a:ext cx="2191810" cy="19020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9" name="Google Shape;419;p24"/>
          <p:cNvPicPr preferRelativeResize="0"/>
          <p:nvPr/>
        </p:nvPicPr>
        <p:blipFill rotWithShape="1">
          <a:blip r:embed="rId4">
            <a:alphaModFix/>
          </a:blip>
          <a:srcRect b="0" l="0" r="0" t="0"/>
          <a:stretch/>
        </p:blipFill>
        <p:spPr>
          <a:xfrm>
            <a:off x="6990064" y="2019869"/>
            <a:ext cx="1819847" cy="1196710"/>
          </a:xfrm>
          <a:prstGeom prst="rect">
            <a:avLst/>
          </a:prstGeom>
          <a:noFill/>
          <a:ln>
            <a:noFill/>
          </a:ln>
        </p:spPr>
      </p:pic>
      <p:grpSp>
        <p:nvGrpSpPr>
          <p:cNvPr id="420" name="Google Shape;420;p24"/>
          <p:cNvGrpSpPr/>
          <p:nvPr/>
        </p:nvGrpSpPr>
        <p:grpSpPr>
          <a:xfrm>
            <a:off x="597316" y="1135097"/>
            <a:ext cx="2836053" cy="1874347"/>
            <a:chOff x="0" y="1"/>
            <a:chExt cx="1425269" cy="941960"/>
          </a:xfrm>
        </p:grpSpPr>
        <p:sp>
          <p:nvSpPr>
            <p:cNvPr id="421" name="Google Shape;421;p24"/>
            <p:cNvSpPr/>
            <p:nvPr/>
          </p:nvSpPr>
          <p:spPr>
            <a:xfrm rot="-5400000">
              <a:off x="235490" y="-235490"/>
              <a:ext cx="941960" cy="1412941"/>
            </a:xfrm>
            <a:prstGeom prst="round1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4"/>
            <p:cNvSpPr txBox="1"/>
            <p:nvPr/>
          </p:nvSpPr>
          <p:spPr>
            <a:xfrm>
              <a:off x="11888" y="86845"/>
              <a:ext cx="1413381" cy="706470"/>
            </a:xfrm>
            <a:prstGeom prst="rect">
              <a:avLst/>
            </a:prstGeom>
            <a:solidFill>
              <a:srgbClr val="65C0BA"/>
            </a:solidFill>
            <a:ln>
              <a:noFill/>
            </a:ln>
          </p:spPr>
          <p:txBody>
            <a:bodyPr anchorCtr="0" anchor="ctr" bIns="177800" lIns="177800" spcFirstLastPara="1" rIns="177800" wrap="square" tIns="177800">
              <a:noAutofit/>
            </a:bodyPr>
            <a:lstStyle/>
            <a:p>
              <a:pPr indent="0" lvl="0" marL="0" marR="0" rtl="1" algn="ctr">
                <a:lnSpc>
                  <a:spcPct val="90000"/>
                </a:lnSpc>
                <a:spcBef>
                  <a:spcPts val="0"/>
                </a:spcBef>
                <a:spcAft>
                  <a:spcPts val="0"/>
                </a:spcAft>
                <a:buClr>
                  <a:srgbClr val="000000"/>
                </a:buClr>
                <a:buSzPts val="1800"/>
                <a:buFont typeface="Arial"/>
                <a:buNone/>
              </a:pPr>
              <a:r>
                <a:rPr b="1" i="0" lang="ar-LB" sz="1800" u="none" cap="none" strike="noStrike">
                  <a:solidFill>
                    <a:schemeClr val="dk1"/>
                  </a:solidFill>
                  <a:latin typeface="Tajawal Black"/>
                  <a:ea typeface="Tajawal Black"/>
                  <a:cs typeface="Tajawal Black"/>
                  <a:sym typeface="Tajawal Black"/>
                </a:rPr>
                <a:t>العيّنة:</a:t>
              </a:r>
              <a:endParaRPr/>
            </a:p>
            <a:p>
              <a:pPr indent="0" lvl="0" marL="0" marR="0" rtl="1" algn="ctr">
                <a:lnSpc>
                  <a:spcPct val="90000"/>
                </a:lnSpc>
                <a:spcBef>
                  <a:spcPts val="630"/>
                </a:spcBef>
                <a:spcAft>
                  <a:spcPts val="0"/>
                </a:spcAft>
                <a:buClr>
                  <a:srgbClr val="000000"/>
                </a:buClr>
                <a:buSzPts val="700"/>
                <a:buFont typeface="Arial"/>
                <a:buNone/>
              </a:pPr>
              <a:r>
                <a:rPr b="1" i="0" lang="ar-LB" sz="700" u="none" cap="none" strike="noStrike">
                  <a:solidFill>
                    <a:schemeClr val="dk1"/>
                  </a:solidFill>
                  <a:latin typeface="Tajawal Black"/>
                  <a:ea typeface="Tajawal Black"/>
                  <a:cs typeface="Tajawal Black"/>
                  <a:sym typeface="Tajawal Black"/>
                </a:rPr>
                <a:t>    </a:t>
              </a:r>
              <a:endParaRPr/>
            </a:p>
            <a:p>
              <a:pPr indent="0" lvl="0" marL="0" marR="0" rtl="1" algn="ctr">
                <a:lnSpc>
                  <a:spcPct val="90000"/>
                </a:lnSpc>
                <a:spcBef>
                  <a:spcPts val="245"/>
                </a:spcBef>
                <a:spcAft>
                  <a:spcPts val="0"/>
                </a:spcAft>
                <a:buClr>
                  <a:srgbClr val="000000"/>
                </a:buClr>
                <a:buSzPts val="1600"/>
                <a:buFont typeface="Arial"/>
                <a:buNone/>
              </a:pPr>
              <a:r>
                <a:rPr b="1" i="0" lang="ar-LB" sz="1600" u="none" cap="none" strike="noStrike">
                  <a:solidFill>
                    <a:schemeClr val="dk1"/>
                  </a:solidFill>
                  <a:latin typeface="Tajawal Medium"/>
                  <a:ea typeface="Tajawal Medium"/>
                  <a:cs typeface="Tajawal Medium"/>
                  <a:sym typeface="Tajawal Medium"/>
                </a:rPr>
                <a:t>جميع المشاركين في البرنامج (عددهم 50)</a:t>
              </a:r>
              <a:endParaRPr b="1" i="0" sz="1600" u="none" cap="none" strike="noStrike">
                <a:solidFill>
                  <a:schemeClr val="lt1"/>
                </a:solidFill>
                <a:latin typeface="Arial"/>
                <a:ea typeface="Arial"/>
                <a:cs typeface="Arial"/>
                <a:sym typeface="Arial"/>
              </a:endParaRPr>
            </a:p>
          </p:txBody>
        </p:sp>
      </p:grpSp>
      <p:grpSp>
        <p:nvGrpSpPr>
          <p:cNvPr id="423" name="Google Shape;423;p24"/>
          <p:cNvGrpSpPr/>
          <p:nvPr/>
        </p:nvGrpSpPr>
        <p:grpSpPr>
          <a:xfrm>
            <a:off x="3345289" y="1125149"/>
            <a:ext cx="2862009" cy="1874348"/>
            <a:chOff x="1387569" y="0"/>
            <a:chExt cx="1438313" cy="941960"/>
          </a:xfrm>
        </p:grpSpPr>
        <p:sp>
          <p:nvSpPr>
            <p:cNvPr id="424" name="Google Shape;424;p24"/>
            <p:cNvSpPr/>
            <p:nvPr/>
          </p:nvSpPr>
          <p:spPr>
            <a:xfrm>
              <a:off x="1412941" y="0"/>
              <a:ext cx="1412941" cy="941960"/>
            </a:xfrm>
            <a:prstGeom prst="round1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4"/>
            <p:cNvSpPr txBox="1"/>
            <p:nvPr/>
          </p:nvSpPr>
          <p:spPr>
            <a:xfrm>
              <a:off x="1387569" y="102877"/>
              <a:ext cx="1412941" cy="706470"/>
            </a:xfrm>
            <a:prstGeom prst="rect">
              <a:avLst/>
            </a:prstGeom>
            <a:noFill/>
            <a:ln>
              <a:noFill/>
            </a:ln>
          </p:spPr>
          <p:txBody>
            <a:bodyPr anchorCtr="0" anchor="ctr" bIns="177800" lIns="177800" spcFirstLastPara="1" rIns="177800" wrap="square" tIns="177800">
              <a:noAutofit/>
            </a:bodyPr>
            <a:lstStyle/>
            <a:p>
              <a:pPr indent="0" lvl="0" marL="0" marR="0" rtl="1" algn="ctr">
                <a:lnSpc>
                  <a:spcPct val="90000"/>
                </a:lnSpc>
                <a:spcBef>
                  <a:spcPts val="0"/>
                </a:spcBef>
                <a:spcAft>
                  <a:spcPts val="0"/>
                </a:spcAft>
                <a:buClr>
                  <a:srgbClr val="000000"/>
                </a:buClr>
                <a:buSzPts val="1800"/>
                <a:buFont typeface="Arial"/>
                <a:buNone/>
              </a:pPr>
              <a:r>
                <a:rPr b="1" i="0" lang="ar-LB" sz="1800" u="none" cap="none" strike="noStrike">
                  <a:solidFill>
                    <a:schemeClr val="dk1"/>
                  </a:solidFill>
                  <a:latin typeface="Tajawal Black"/>
                  <a:ea typeface="Tajawal Black"/>
                  <a:cs typeface="Tajawal Black"/>
                  <a:sym typeface="Tajawal Black"/>
                </a:rPr>
                <a:t>المنهج:</a:t>
              </a:r>
              <a:endParaRPr/>
            </a:p>
            <a:p>
              <a:pPr indent="0" lvl="0" marL="0" marR="0" rtl="1" algn="ctr">
                <a:lnSpc>
                  <a:spcPct val="90000"/>
                </a:lnSpc>
                <a:spcBef>
                  <a:spcPts val="630"/>
                </a:spcBef>
                <a:spcAft>
                  <a:spcPts val="0"/>
                </a:spcAft>
                <a:buClr>
                  <a:srgbClr val="000000"/>
                </a:buClr>
                <a:buSzPts val="700"/>
                <a:buFont typeface="Arial"/>
                <a:buNone/>
              </a:pPr>
              <a:r>
                <a:rPr b="1" i="0" lang="ar-LB" sz="700" u="none" cap="none" strike="noStrike">
                  <a:solidFill>
                    <a:schemeClr val="dk1"/>
                  </a:solidFill>
                  <a:latin typeface="Tajawal Black"/>
                  <a:ea typeface="Tajawal Black"/>
                  <a:cs typeface="Tajawal Black"/>
                  <a:sym typeface="Tajawal Black"/>
                </a:rPr>
                <a:t>  </a:t>
              </a:r>
              <a:endParaRPr/>
            </a:p>
            <a:p>
              <a:pPr indent="0" lvl="0" marL="0" marR="0" rtl="1" algn="ctr">
                <a:lnSpc>
                  <a:spcPct val="90000"/>
                </a:lnSpc>
                <a:spcBef>
                  <a:spcPts val="245"/>
                </a:spcBef>
                <a:spcAft>
                  <a:spcPts val="0"/>
                </a:spcAft>
                <a:buClr>
                  <a:srgbClr val="000000"/>
                </a:buClr>
                <a:buSzPts val="1600"/>
                <a:buFont typeface="Arial"/>
                <a:buNone/>
              </a:pPr>
              <a:r>
                <a:rPr b="1" i="0" lang="ar-LB" sz="1600" u="none" cap="none" strike="noStrike">
                  <a:solidFill>
                    <a:schemeClr val="dk1"/>
                  </a:solidFill>
                  <a:latin typeface="Tajawal Medium"/>
                  <a:ea typeface="Tajawal Medium"/>
                  <a:cs typeface="Tajawal Medium"/>
                  <a:sym typeface="Tajawal Medium"/>
                </a:rPr>
                <a:t>المنهج المختلط (كميّ ونوعيّ)</a:t>
              </a:r>
              <a:endParaRPr/>
            </a:p>
          </p:txBody>
        </p:sp>
      </p:grpSp>
      <p:grpSp>
        <p:nvGrpSpPr>
          <p:cNvPr id="426" name="Google Shape;426;p24"/>
          <p:cNvGrpSpPr/>
          <p:nvPr/>
        </p:nvGrpSpPr>
        <p:grpSpPr>
          <a:xfrm>
            <a:off x="597315" y="2869696"/>
            <a:ext cx="2767834" cy="1808618"/>
            <a:chOff x="0" y="941960"/>
            <a:chExt cx="1412941" cy="941960"/>
          </a:xfrm>
        </p:grpSpPr>
        <p:sp>
          <p:nvSpPr>
            <p:cNvPr id="427" name="Google Shape;427;p24"/>
            <p:cNvSpPr/>
            <p:nvPr/>
          </p:nvSpPr>
          <p:spPr>
            <a:xfrm rot="10800000">
              <a:off x="0" y="941960"/>
              <a:ext cx="1412941" cy="941960"/>
            </a:xfrm>
            <a:prstGeom prst="round1Rect">
              <a:avLst>
                <a:gd fmla="val 16667" name="adj"/>
              </a:avLst>
            </a:prstGeom>
            <a:solidFill>
              <a:srgbClr val="5D77B9"/>
            </a:solidFill>
            <a:ln cap="flat" cmpd="sng" w="25400">
              <a:solidFill>
                <a:srgbClr val="5D77B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4"/>
            <p:cNvSpPr txBox="1"/>
            <p:nvPr/>
          </p:nvSpPr>
          <p:spPr>
            <a:xfrm>
              <a:off x="0" y="1177450"/>
              <a:ext cx="1412941" cy="706470"/>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p:txBody>
        </p:sp>
      </p:grpSp>
      <p:sp>
        <p:nvSpPr>
          <p:cNvPr id="429" name="Google Shape;429;p24"/>
          <p:cNvSpPr/>
          <p:nvPr/>
        </p:nvSpPr>
        <p:spPr>
          <a:xfrm rot="5400000">
            <a:off x="3881914" y="2357245"/>
            <a:ext cx="1808617" cy="2842149"/>
          </a:xfrm>
          <a:prstGeom prst="round1Rect">
            <a:avLst>
              <a:gd fmla="val 16667" name="adj"/>
            </a:avLst>
          </a:prstGeom>
          <a:solidFill>
            <a:srgbClr val="5D77B9"/>
          </a:solidFill>
          <a:ln cap="flat" cmpd="sng" w="25400">
            <a:solidFill>
              <a:srgbClr val="5D77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24"/>
          <p:cNvSpPr/>
          <p:nvPr/>
        </p:nvSpPr>
        <p:spPr>
          <a:xfrm>
            <a:off x="541797" y="3048026"/>
            <a:ext cx="5606983" cy="1231106"/>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1" i="0" lang="ar-LB" sz="1800" u="none" cap="none" strike="noStrike">
                <a:solidFill>
                  <a:schemeClr val="lt1"/>
                </a:solidFill>
                <a:latin typeface="Tajawal Black"/>
                <a:ea typeface="Tajawal Black"/>
                <a:cs typeface="Tajawal Black"/>
                <a:sym typeface="Tajawal Black"/>
              </a:rPr>
              <a:t>الهدف:</a:t>
            </a:r>
            <a:endParaRPr/>
          </a:p>
          <a:p>
            <a:pPr indent="0" lvl="0" marL="0" marR="0" rtl="1" algn="ctr">
              <a:lnSpc>
                <a:spcPct val="100000"/>
              </a:lnSpc>
              <a:spcBef>
                <a:spcPts val="0"/>
              </a:spcBef>
              <a:spcAft>
                <a:spcPts val="0"/>
              </a:spcAft>
              <a:buNone/>
            </a:pPr>
            <a:r>
              <a:t/>
            </a:r>
            <a:endParaRPr b="1" i="0" sz="800" u="none" cap="none" strike="noStrike">
              <a:solidFill>
                <a:schemeClr val="lt1"/>
              </a:solidFill>
              <a:latin typeface="Tajawal Black"/>
              <a:ea typeface="Tajawal Black"/>
              <a:cs typeface="Tajawal Black"/>
              <a:sym typeface="Tajawal Black"/>
            </a:endParaRPr>
          </a:p>
          <a:p>
            <a:pPr indent="0" lvl="0" marL="0" marR="0" rtl="1" algn="ctr">
              <a:lnSpc>
                <a:spcPct val="100000"/>
              </a:lnSpc>
              <a:spcBef>
                <a:spcPts val="0"/>
              </a:spcBef>
              <a:spcAft>
                <a:spcPts val="0"/>
              </a:spcAft>
              <a:buNone/>
            </a:pPr>
            <a:r>
              <a:rPr b="1" i="0" lang="ar-LB" sz="1600" u="none" cap="none" strike="noStrike">
                <a:solidFill>
                  <a:schemeClr val="lt1"/>
                </a:solidFill>
                <a:latin typeface="Tajawal Medium"/>
                <a:ea typeface="Tajawal Medium"/>
                <a:cs typeface="Tajawal Medium"/>
                <a:sym typeface="Tajawal Medium"/>
              </a:rPr>
              <a:t>التحقّق من مدى إكتساب العاملين في مجال الطفولة المبكرة مهارات المرونة النفسيّة والتنظيم العاطفيّ المعرفيّ، بالإضافة إلى مهارات العناية بالذات والتعاطف معها.</a:t>
            </a:r>
            <a:endParaRPr b="1"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5"/>
          <p:cNvSpPr txBox="1"/>
          <p:nvPr/>
        </p:nvSpPr>
        <p:spPr>
          <a:xfrm>
            <a:off x="0" y="0"/>
            <a:ext cx="9144000" cy="5143500"/>
          </a:xfrm>
          <a:prstGeom prst="rect">
            <a:avLst/>
          </a:prstGeom>
          <a:solidFill>
            <a:srgbClr val="65C0B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25"/>
          <p:cNvSpPr txBox="1"/>
          <p:nvPr/>
        </p:nvSpPr>
        <p:spPr>
          <a:xfrm>
            <a:off x="0" y="1749575"/>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ar-LB" sz="5400" u="none" cap="none" strike="noStrike">
                <a:solidFill>
                  <a:srgbClr val="FFFFFF"/>
                </a:solidFill>
                <a:latin typeface="Tajawal Black"/>
                <a:ea typeface="Tajawal Black"/>
                <a:cs typeface="Tajawal Black"/>
                <a:sym typeface="Tajawal Black"/>
              </a:rPr>
              <a:t>شكراً لكم</a:t>
            </a:r>
            <a:endParaRPr b="0" i="0" sz="4400" u="none" cap="none" strike="noStrike">
              <a:solidFill>
                <a:srgbClr val="000000"/>
              </a:solidFill>
              <a:latin typeface="Calibri"/>
              <a:ea typeface="Calibri"/>
              <a:cs typeface="Calibri"/>
              <a:sym typeface="Calibri"/>
            </a:endParaRPr>
          </a:p>
        </p:txBody>
      </p:sp>
      <p:pic>
        <p:nvPicPr>
          <p:cNvPr descr="Design3" id="437" name="Google Shape;437;p25"/>
          <p:cNvPicPr preferRelativeResize="0"/>
          <p:nvPr/>
        </p:nvPicPr>
        <p:blipFill rotWithShape="1">
          <a:blip r:embed="rId3">
            <a:alphaModFix/>
          </a:blip>
          <a:srcRect b="0" l="0" r="0" t="0"/>
          <a:stretch/>
        </p:blipFill>
        <p:spPr>
          <a:xfrm flipH="1">
            <a:off x="2782934" y="1749575"/>
            <a:ext cx="1470024" cy="482600"/>
          </a:xfrm>
          <a:prstGeom prst="rect">
            <a:avLst/>
          </a:prstGeom>
          <a:noFill/>
          <a:ln>
            <a:noFill/>
          </a:ln>
        </p:spPr>
      </p:pic>
      <p:sp>
        <p:nvSpPr>
          <p:cNvPr id="438" name="Google Shape;438;p25"/>
          <p:cNvSpPr/>
          <p:nvPr/>
        </p:nvSpPr>
        <p:spPr>
          <a:xfrm>
            <a:off x="0" y="4719000"/>
            <a:ext cx="9144000" cy="424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ar-LB" sz="1400" u="sng" cap="none" strike="noStrike">
                <a:solidFill>
                  <a:srgbClr val="65C0BA"/>
                </a:solidFill>
                <a:latin typeface="Arial"/>
                <a:ea typeface="Arial"/>
                <a:cs typeface="Arial"/>
                <a:sym typeface="Arial"/>
                <a:hlinkClick r:id="rId4">
                  <a:extLst>
                    <a:ext uri="{A12FA001-AC4F-418D-AE19-62706E023703}">
                      <ahyp:hlinkClr val="tx"/>
                    </a:ext>
                  </a:extLst>
                </a:hlinkClick>
              </a:rPr>
              <a:t>www.anecd.net</a:t>
            </a:r>
            <a:r>
              <a:rPr b="1" i="0" lang="ar-LB" sz="1400" u="none" cap="none" strike="noStrike">
                <a:solidFill>
                  <a:srgbClr val="65C0BA"/>
                </a:solidFill>
                <a:latin typeface="Arial"/>
                <a:ea typeface="Arial"/>
                <a:cs typeface="Arial"/>
                <a:sym typeface="Arial"/>
              </a:rPr>
              <a:t>						</a:t>
            </a:r>
            <a:r>
              <a:rPr b="1" i="0" lang="ar-LB" sz="1400" u="sng" cap="none" strike="noStrike">
                <a:solidFill>
                  <a:srgbClr val="65C0BA"/>
                </a:solidFill>
                <a:latin typeface="Arial"/>
                <a:ea typeface="Arial"/>
                <a:cs typeface="Arial"/>
                <a:sym typeface="Arial"/>
                <a:hlinkClick r:id="rId5">
                  <a:extLst>
                    <a:ext uri="{A12FA001-AC4F-418D-AE19-62706E023703}">
                      <ahyp:hlinkClr val="tx"/>
                    </a:ext>
                  </a:extLst>
                </a:hlinkClick>
              </a:rPr>
              <a:t>www.nawwara.org</a:t>
            </a:r>
            <a:endParaRPr b="1" i="0" sz="1400" u="none" cap="none" strike="noStrike">
              <a:solidFill>
                <a:srgbClr val="65C0BA"/>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0" l="0" r="0" t="0"/>
          <a:stretch/>
        </p:blipFill>
        <p:spPr>
          <a:xfrm>
            <a:off x="0" y="797775"/>
            <a:ext cx="9144000" cy="4345725"/>
          </a:xfrm>
          <a:prstGeom prst="rect">
            <a:avLst/>
          </a:prstGeom>
          <a:noFill/>
          <a:ln>
            <a:noFill/>
          </a:ln>
        </p:spPr>
      </p:pic>
      <p:sp>
        <p:nvSpPr>
          <p:cNvPr id="93" name="Google Shape;93;p2"/>
          <p:cNvSpPr/>
          <p:nvPr/>
        </p:nvSpPr>
        <p:spPr>
          <a:xfrm>
            <a:off x="226225" y="1101526"/>
            <a:ext cx="8670600" cy="856500"/>
          </a:xfrm>
          <a:prstGeom prst="rect">
            <a:avLst/>
          </a:prstGeom>
          <a:solidFill>
            <a:srgbClr val="65C0BA"/>
          </a:solid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منظّمة الصّحة العالميّة World Health Organization (2025):</a:t>
            </a:r>
            <a:endParaRPr b="1" i="0" sz="1400" u="none" cap="none" strike="noStrike">
              <a:solidFill>
                <a:schemeClr val="dk1"/>
              </a:solidFill>
              <a:latin typeface="Tajawal"/>
              <a:ea typeface="Tajawal"/>
              <a:cs typeface="Tajawal"/>
              <a:sym typeface="Tajawal"/>
            </a:endParaRPr>
          </a:p>
          <a:p>
            <a:pPr indent="-203200" lvl="1" marL="285750" marR="0" rtl="1" algn="r">
              <a:lnSpc>
                <a:spcPct val="107916"/>
              </a:lnSpc>
              <a:spcBef>
                <a:spcPts val="800"/>
              </a:spcBef>
              <a:spcAft>
                <a:spcPts val="0"/>
              </a:spcAft>
              <a:buClr>
                <a:schemeClr val="dk1"/>
              </a:buClr>
              <a:buSzPts val="1400"/>
              <a:buFont typeface="Tajawal"/>
              <a:buChar char="○"/>
            </a:pPr>
            <a:r>
              <a:rPr b="0" i="0" lang="ar-LB" sz="1400" u="none" cap="none" strike="noStrike">
                <a:solidFill>
                  <a:schemeClr val="dk1"/>
                </a:solidFill>
                <a:latin typeface="Tajawal"/>
                <a:ea typeface="Tajawal"/>
                <a:cs typeface="Tajawal"/>
                <a:sym typeface="Tajawal"/>
              </a:rPr>
              <a:t>الأشخاص المتضررين من الأزمات سيعانون من مشاعر القلق والحزن أو اليأس، أو الغضب، والآلام الجسديّة.</a:t>
            </a:r>
            <a:endParaRPr b="1" i="0" sz="1400" u="none" cap="none" strike="noStrike">
              <a:solidFill>
                <a:srgbClr val="000000"/>
              </a:solidFill>
              <a:latin typeface="Arial"/>
              <a:ea typeface="Arial"/>
              <a:cs typeface="Arial"/>
              <a:sym typeface="Arial"/>
            </a:endParaRPr>
          </a:p>
        </p:txBody>
      </p:sp>
      <p:sp>
        <p:nvSpPr>
          <p:cNvPr id="94" name="Google Shape;94;p2"/>
          <p:cNvSpPr/>
          <p:nvPr/>
        </p:nvSpPr>
        <p:spPr>
          <a:xfrm>
            <a:off x="6192400" y="2238237"/>
            <a:ext cx="1806900" cy="1733700"/>
          </a:xfrm>
          <a:prstGeom prst="ellipse">
            <a:avLst/>
          </a:prstGeom>
          <a:solidFill>
            <a:srgbClr val="819DD2"/>
          </a:solidFill>
          <a:ln>
            <a:noFill/>
          </a:ln>
        </p:spPr>
        <p:txBody>
          <a:bodyPr anchorCtr="0" anchor="ctr" bIns="0" lIns="0" spcFirstLastPara="1" rIns="91425" wrap="square" tIns="457200">
            <a:noAutofit/>
          </a:bodyPr>
          <a:lstStyle/>
          <a:p>
            <a:pPr indent="45720" lvl="0" marL="0" marR="0" rtl="1" algn="ctr">
              <a:lnSpc>
                <a:spcPct val="107916"/>
              </a:lnSpc>
              <a:spcBef>
                <a:spcPts val="0"/>
              </a:spcBef>
              <a:spcAft>
                <a:spcPts val="0"/>
              </a:spcAft>
              <a:buClr>
                <a:srgbClr val="000000"/>
              </a:buClr>
              <a:buSzPts val="1400"/>
              <a:buFont typeface="Arial"/>
              <a:buNone/>
            </a:pPr>
            <a:r>
              <a:rPr b="0" i="0" lang="ar-LB" sz="1400" u="none" cap="none" strike="noStrike">
                <a:solidFill>
                  <a:schemeClr val="dk1"/>
                </a:solidFill>
                <a:latin typeface="Tajawal"/>
                <a:ea typeface="Tajawal"/>
                <a:cs typeface="Tajawal"/>
                <a:sym typeface="Tajawal"/>
              </a:rPr>
              <a:t>ازدياد معدل انتشار الاضطرابات النفسيّة مثل القلق والإكتئاب بأكثر من الضعف.</a:t>
            </a:r>
            <a:endParaRPr b="0" i="0" sz="1400" u="none" cap="none" strike="noStrike">
              <a:solidFill>
                <a:schemeClr val="dk1"/>
              </a:solidFill>
              <a:latin typeface="Tajawal"/>
              <a:ea typeface="Tajawal"/>
              <a:cs typeface="Tajawal"/>
              <a:sym typeface="Tajawal"/>
            </a:endParaRPr>
          </a:p>
          <a:p>
            <a:pPr indent="0" lvl="0" marL="0" marR="0" rtl="1" algn="r">
              <a:lnSpc>
                <a:spcPct val="107916"/>
              </a:lnSpc>
              <a:spcBef>
                <a:spcPts val="800"/>
              </a:spcBef>
              <a:spcAft>
                <a:spcPts val="8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5" name="Google Shape;95;p2"/>
          <p:cNvCxnSpPr/>
          <p:nvPr/>
        </p:nvCxnSpPr>
        <p:spPr>
          <a:xfrm rot="10800000">
            <a:off x="7943374" y="3046426"/>
            <a:ext cx="748500" cy="0"/>
          </a:xfrm>
          <a:prstGeom prst="straightConnector1">
            <a:avLst/>
          </a:prstGeom>
          <a:noFill/>
          <a:ln cap="flat" cmpd="sng" w="9525">
            <a:solidFill>
              <a:schemeClr val="dk2"/>
            </a:solidFill>
            <a:prstDash val="solid"/>
            <a:round/>
            <a:headEnd len="sm" w="sm" type="none"/>
            <a:tailEnd len="med" w="med" type="triangle"/>
          </a:ln>
        </p:spPr>
      </p:cxnSp>
      <p:cxnSp>
        <p:nvCxnSpPr>
          <p:cNvPr id="96" name="Google Shape;96;p2"/>
          <p:cNvCxnSpPr/>
          <p:nvPr/>
        </p:nvCxnSpPr>
        <p:spPr>
          <a:xfrm>
            <a:off x="8691874" y="1958026"/>
            <a:ext cx="0" cy="1088400"/>
          </a:xfrm>
          <a:prstGeom prst="straightConnector1">
            <a:avLst/>
          </a:prstGeom>
          <a:noFill/>
          <a:ln cap="flat" cmpd="sng" w="9525">
            <a:solidFill>
              <a:schemeClr val="dk2"/>
            </a:solidFill>
            <a:prstDash val="solid"/>
            <a:round/>
            <a:headEnd len="sm" w="sm" type="none"/>
            <a:tailEnd len="sm" w="sm" type="none"/>
          </a:ln>
        </p:spPr>
      </p:cxnSp>
      <p:cxnSp>
        <p:nvCxnSpPr>
          <p:cNvPr id="97" name="Google Shape;97;p2"/>
          <p:cNvCxnSpPr/>
          <p:nvPr/>
        </p:nvCxnSpPr>
        <p:spPr>
          <a:xfrm rot="10800000">
            <a:off x="5350600" y="3170311"/>
            <a:ext cx="841800" cy="0"/>
          </a:xfrm>
          <a:prstGeom prst="straightConnector1">
            <a:avLst/>
          </a:prstGeom>
          <a:noFill/>
          <a:ln cap="flat" cmpd="sng" w="9525">
            <a:solidFill>
              <a:schemeClr val="dk2"/>
            </a:solidFill>
            <a:prstDash val="solid"/>
            <a:round/>
            <a:headEnd len="sm" w="sm" type="none"/>
            <a:tailEnd len="med" w="med" type="triangle"/>
          </a:ln>
        </p:spPr>
      </p:cxnSp>
      <p:sp>
        <p:nvSpPr>
          <p:cNvPr id="98" name="Google Shape;98;p2"/>
          <p:cNvSpPr/>
          <p:nvPr/>
        </p:nvSpPr>
        <p:spPr>
          <a:xfrm>
            <a:off x="1059179" y="2908560"/>
            <a:ext cx="4291500" cy="523500"/>
          </a:xfrm>
          <a:prstGeom prst="rect">
            <a:avLst/>
          </a:prstGeom>
          <a:solidFill>
            <a:srgbClr val="E9CFD9"/>
          </a:solid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800"/>
              </a:spcAft>
              <a:buClr>
                <a:srgbClr val="000000"/>
              </a:buClr>
              <a:buSzPts val="1400"/>
              <a:buFont typeface="Arial"/>
              <a:buNone/>
            </a:pPr>
            <a:r>
              <a:rPr b="1" i="0" lang="ar-LB" sz="1400" u="none" cap="none" strike="noStrike">
                <a:solidFill>
                  <a:schemeClr val="dk1"/>
                </a:solidFill>
                <a:latin typeface="Tajawal"/>
                <a:ea typeface="Tajawal"/>
                <a:cs typeface="Tajawal"/>
                <a:sym typeface="Tajawal"/>
              </a:rPr>
              <a:t>(22%) </a:t>
            </a:r>
            <a:r>
              <a:rPr b="0" i="0" lang="ar-LB" sz="1400" u="none" cap="none" strike="noStrike">
                <a:solidFill>
                  <a:schemeClr val="dk1"/>
                </a:solidFill>
                <a:latin typeface="Tajawal"/>
                <a:ea typeface="Tajawal"/>
                <a:cs typeface="Tajawal"/>
                <a:sym typeface="Tajawal"/>
              </a:rPr>
              <a:t>يعانون من الاكتئاب، والقلق، إضطراب ضغوط ما بعد الصّدمة، الفصام، وإضطراب ثنائيّ القطب. </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nvSpPr>
        <p:spPr>
          <a:xfrm>
            <a:off x="779525" y="1061175"/>
            <a:ext cx="73005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
          <p:cNvSpPr txBox="1"/>
          <p:nvPr/>
        </p:nvSpPr>
        <p:spPr>
          <a:xfrm>
            <a:off x="1662642" y="2385835"/>
            <a:ext cx="750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
          <p:cNvSpPr txBox="1"/>
          <p:nvPr>
            <p:ph type="title"/>
          </p:nvPr>
        </p:nvSpPr>
        <p:spPr>
          <a:xfrm>
            <a:off x="525228" y="577458"/>
            <a:ext cx="7946400" cy="952500"/>
          </a:xfrm>
          <a:prstGeom prst="rect">
            <a:avLst/>
          </a:prstGeom>
          <a:noFill/>
          <a:ln>
            <a:noFill/>
          </a:ln>
        </p:spPr>
        <p:txBody>
          <a:bodyPr anchorCtr="0" anchor="ctr" bIns="45700" lIns="91425" spcFirstLastPara="1" rIns="91425" wrap="square" tIns="45700">
            <a:noAutofit/>
          </a:bodyPr>
          <a:lstStyle/>
          <a:p>
            <a:pPr indent="0" lvl="0" marL="0" rtl="1" algn="ctr">
              <a:lnSpc>
                <a:spcPct val="107916"/>
              </a:lnSpc>
              <a:spcBef>
                <a:spcPts val="0"/>
              </a:spcBef>
              <a:spcAft>
                <a:spcPts val="0"/>
              </a:spcAft>
              <a:buClr>
                <a:schemeClr val="dk1"/>
              </a:buClr>
              <a:buSzPts val="1100"/>
              <a:buFont typeface="Arial"/>
              <a:buNone/>
            </a:pPr>
            <a:r>
              <a:rPr b="1" lang="ar-LB" sz="2200">
                <a:solidFill>
                  <a:srgbClr val="F2788A"/>
                </a:solidFill>
                <a:latin typeface="Tajawal"/>
                <a:ea typeface="Tajawal"/>
                <a:cs typeface="Tajawal"/>
                <a:sym typeface="Tajawal"/>
              </a:rPr>
              <a:t>بيّنت العديد من الدّراسات أن:</a:t>
            </a:r>
            <a:endParaRPr b="1" sz="2200">
              <a:solidFill>
                <a:srgbClr val="F2788A"/>
              </a:solidFill>
              <a:latin typeface="Tajawal"/>
              <a:ea typeface="Tajawal"/>
              <a:cs typeface="Tajawal"/>
              <a:sym typeface="Tajawal"/>
            </a:endParaRPr>
          </a:p>
          <a:p>
            <a:pPr indent="0" lvl="0" marL="0" rtl="1" algn="ctr">
              <a:lnSpc>
                <a:spcPct val="107916"/>
              </a:lnSpc>
              <a:spcBef>
                <a:spcPts val="800"/>
              </a:spcBef>
              <a:spcAft>
                <a:spcPts val="800"/>
              </a:spcAft>
              <a:buClr>
                <a:schemeClr val="dk1"/>
              </a:buClr>
              <a:buSzPts val="1100"/>
              <a:buFont typeface="Arial"/>
              <a:buNone/>
            </a:pPr>
            <a:r>
              <a:rPr b="1" lang="ar-LB" sz="1400">
                <a:solidFill>
                  <a:srgbClr val="65C0BA"/>
                </a:solidFill>
                <a:latin typeface="Tajawal"/>
                <a:ea typeface="Tajawal"/>
                <a:cs typeface="Tajawal"/>
                <a:sym typeface="Tajawal"/>
              </a:rPr>
              <a:t>"العاملين في مجال الطفولة المبكرة الذين يعانون مسبقاً من سوء الحال وسوء ظروف العمل، سيعانون أكثر من الأعباء العاطفية والجسدية أثناء العمل مع الأطفال المستضعفين".</a:t>
            </a:r>
            <a:endParaRPr b="1" sz="1400">
              <a:solidFill>
                <a:srgbClr val="65C0BA"/>
              </a:solidFill>
              <a:latin typeface="Tajawal"/>
              <a:ea typeface="Tajawal"/>
              <a:cs typeface="Tajawal"/>
              <a:sym typeface="Tajawal"/>
            </a:endParaRPr>
          </a:p>
        </p:txBody>
      </p:sp>
      <p:sp>
        <p:nvSpPr>
          <p:cNvPr id="106" name="Google Shape;106;p4"/>
          <p:cNvSpPr/>
          <p:nvPr/>
        </p:nvSpPr>
        <p:spPr>
          <a:xfrm>
            <a:off x="5794704" y="1969160"/>
            <a:ext cx="1915200" cy="1880700"/>
          </a:xfrm>
          <a:prstGeom prst="round1Rect">
            <a:avLst>
              <a:gd fmla="val 17446" name="adj"/>
            </a:avLst>
          </a:prstGeom>
          <a:solidFill>
            <a:srgbClr val="65C0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3585621" y="1978862"/>
            <a:ext cx="1915200" cy="1880700"/>
          </a:xfrm>
          <a:prstGeom prst="round2SameRect">
            <a:avLst>
              <a:gd fmla="val 18098" name="adj1"/>
              <a:gd fmla="val 0" name="adj2"/>
            </a:avLst>
          </a:prstGeom>
          <a:solidFill>
            <a:srgbClr val="5D77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p4"/>
          <p:cNvGrpSpPr/>
          <p:nvPr/>
        </p:nvGrpSpPr>
        <p:grpSpPr>
          <a:xfrm>
            <a:off x="1376353" y="1973228"/>
            <a:ext cx="1915407" cy="1860447"/>
            <a:chOff x="1128035" y="1573663"/>
            <a:chExt cx="1942800" cy="1569600"/>
          </a:xfrm>
        </p:grpSpPr>
        <p:sp>
          <p:nvSpPr>
            <p:cNvPr id="109" name="Google Shape;109;p4"/>
            <p:cNvSpPr/>
            <p:nvPr/>
          </p:nvSpPr>
          <p:spPr>
            <a:xfrm flipH="1">
              <a:off x="1128035" y="1573663"/>
              <a:ext cx="1942800" cy="1569600"/>
            </a:xfrm>
            <a:prstGeom prst="round1Rect">
              <a:avLst>
                <a:gd fmla="val 17446" name="adj"/>
              </a:avLst>
            </a:prstGeom>
            <a:solidFill>
              <a:srgbClr val="F37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
            <p:cNvSpPr txBox="1"/>
            <p:nvPr/>
          </p:nvSpPr>
          <p:spPr>
            <a:xfrm>
              <a:off x="1227776" y="1692170"/>
              <a:ext cx="1743300" cy="1332600"/>
            </a:xfrm>
            <a:prstGeom prst="rect">
              <a:avLst/>
            </a:prstGeom>
            <a:solidFill>
              <a:srgbClr val="F37A87"/>
            </a:solidFill>
            <a:ln>
              <a:noFill/>
            </a:ln>
          </p:spPr>
          <p:txBody>
            <a:bodyPr anchorCtr="0" anchor="ctr" bIns="91425" lIns="91425" spcFirstLastPara="1" rIns="91425" wrap="square" tIns="91425">
              <a:noAutofit/>
            </a:bodyPr>
            <a:lstStyle/>
            <a:p>
              <a:pPr indent="0" lvl="0" marL="0" marR="0" rtl="1" algn="ctr">
                <a:lnSpc>
                  <a:spcPct val="107916"/>
                </a:lnSpc>
                <a:spcBef>
                  <a:spcPts val="0"/>
                </a:spcBef>
                <a:spcAft>
                  <a:spcPts val="800"/>
                </a:spcAft>
                <a:buClr>
                  <a:schemeClr val="dk1"/>
                </a:buClr>
                <a:buSzPts val="1100"/>
                <a:buFont typeface="Arial"/>
                <a:buNone/>
              </a:pPr>
              <a:r>
                <a:rPr b="0" i="0" lang="ar-LB" sz="1400" u="none" cap="none" strike="noStrike">
                  <a:solidFill>
                    <a:schemeClr val="lt1"/>
                  </a:solidFill>
                  <a:latin typeface="Tajawal"/>
                  <a:ea typeface="Tajawal"/>
                  <a:cs typeface="Tajawal"/>
                  <a:sym typeface="Tajawal"/>
                </a:rPr>
                <a:t>قدرة ضعيفة أو محدودة على توفير الرعاية الحاضنة والدافئة للأطفال.</a:t>
              </a:r>
              <a:endParaRPr b="0" i="0" sz="1400" u="none" cap="none" strike="noStrike">
                <a:solidFill>
                  <a:srgbClr val="FFFFFF"/>
                </a:solidFill>
                <a:latin typeface="Roboto"/>
                <a:ea typeface="Roboto"/>
                <a:cs typeface="Roboto"/>
                <a:sym typeface="Roboto"/>
              </a:endParaRPr>
            </a:p>
          </p:txBody>
        </p:sp>
      </p:grpSp>
      <p:grpSp>
        <p:nvGrpSpPr>
          <p:cNvPr id="111" name="Google Shape;111;p4"/>
          <p:cNvGrpSpPr/>
          <p:nvPr/>
        </p:nvGrpSpPr>
        <p:grpSpPr>
          <a:xfrm>
            <a:off x="1406777" y="3987643"/>
            <a:ext cx="6333607" cy="714574"/>
            <a:chOff x="1681668" y="3312265"/>
            <a:chExt cx="5822400" cy="1248600"/>
          </a:xfrm>
        </p:grpSpPr>
        <p:sp>
          <p:nvSpPr>
            <p:cNvPr id="112" name="Google Shape;112;p4"/>
            <p:cNvSpPr/>
            <p:nvPr/>
          </p:nvSpPr>
          <p:spPr>
            <a:xfrm rot="10800000">
              <a:off x="1681668" y="3312265"/>
              <a:ext cx="5822400" cy="1248600"/>
            </a:xfrm>
            <a:prstGeom prst="round2SameRect">
              <a:avLst>
                <a:gd fmla="val 18098" name="adj1"/>
                <a:gd fmla="val 0" name="adj2"/>
              </a:avLst>
            </a:prstGeom>
            <a:solidFill>
              <a:srgbClr val="819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
            <p:cNvSpPr txBox="1"/>
            <p:nvPr/>
          </p:nvSpPr>
          <p:spPr>
            <a:xfrm>
              <a:off x="1867930" y="3565578"/>
              <a:ext cx="5451000" cy="479100"/>
            </a:xfrm>
            <a:prstGeom prst="rect">
              <a:avLst/>
            </a:prstGeom>
            <a:solidFill>
              <a:srgbClr val="819DD2"/>
            </a:solidFill>
            <a:ln>
              <a:noFill/>
            </a:ln>
          </p:spPr>
          <p:txBody>
            <a:bodyPr anchorCtr="0" anchor="t" bIns="91425" lIns="91425" spcFirstLastPara="1" rIns="91425" wrap="square" tIns="91425">
              <a:noAutofit/>
            </a:bodyPr>
            <a:lstStyle/>
            <a:p>
              <a:pPr indent="0" lvl="0" marL="0" marR="0" rtl="1" algn="ctr">
                <a:lnSpc>
                  <a:spcPct val="107916"/>
                </a:lnSpc>
                <a:spcBef>
                  <a:spcPts val="0"/>
                </a:spcBef>
                <a:spcAft>
                  <a:spcPts val="0"/>
                </a:spcAft>
                <a:buClr>
                  <a:srgbClr val="000000"/>
                </a:buClr>
                <a:buSzPts val="1400"/>
                <a:buFont typeface="Arial"/>
                <a:buNone/>
              </a:pPr>
              <a:r>
                <a:rPr b="1" i="0" lang="ar-LB" sz="1400" u="none" cap="none" strike="noStrike">
                  <a:solidFill>
                    <a:schemeClr val="lt1"/>
                  </a:solidFill>
                  <a:latin typeface="Tajawal"/>
                  <a:ea typeface="Tajawal"/>
                  <a:cs typeface="Tajawal"/>
                  <a:sym typeface="Tajawal"/>
                </a:rPr>
                <a:t>دراسة "كوون" وآخرون Kwon et al 2019  في الولايات الأمريكية المتحدّة </a:t>
              </a:r>
              <a:endParaRPr b="1" i="0" sz="1400" u="none" cap="none" strike="noStrike">
                <a:solidFill>
                  <a:schemeClr val="lt1"/>
                </a:solidFill>
                <a:latin typeface="Tajawal"/>
                <a:ea typeface="Tajawal"/>
                <a:cs typeface="Tajawal"/>
                <a:sym typeface="Tajawal"/>
              </a:endParaRPr>
            </a:p>
            <a:p>
              <a:pPr indent="0" lvl="0" marL="0" marR="0" rtl="1" algn="ctr">
                <a:lnSpc>
                  <a:spcPct val="107916"/>
                </a:lnSpc>
                <a:spcBef>
                  <a:spcPts val="800"/>
                </a:spcBef>
                <a:spcAft>
                  <a:spcPts val="0"/>
                </a:spcAft>
                <a:buClr>
                  <a:srgbClr val="000000"/>
                </a:buClr>
                <a:buSzPts val="1400"/>
                <a:buFont typeface="Arial"/>
                <a:buNone/>
              </a:pPr>
              <a:r>
                <a:t/>
              </a:r>
              <a:endParaRPr b="1" i="0" sz="1400" u="none" cap="none" strike="noStrike">
                <a:solidFill>
                  <a:schemeClr val="lt1"/>
                </a:solidFill>
                <a:latin typeface="Tajawal"/>
                <a:ea typeface="Tajawal"/>
                <a:cs typeface="Tajawal"/>
                <a:sym typeface="Tajawal"/>
              </a:endParaRPr>
            </a:p>
            <a:p>
              <a:pPr indent="0" lvl="0" marL="0" marR="0" rtl="1" algn="ctr">
                <a:lnSpc>
                  <a:spcPct val="107916"/>
                </a:lnSpc>
                <a:spcBef>
                  <a:spcPts val="800"/>
                </a:spcBef>
                <a:spcAft>
                  <a:spcPts val="800"/>
                </a:spcAft>
                <a:buClr>
                  <a:schemeClr val="dk1"/>
                </a:buClr>
                <a:buSzPts val="1100"/>
                <a:buFont typeface="Arial"/>
                <a:buNone/>
              </a:pPr>
              <a:r>
                <a:rPr b="1" i="0" lang="ar-LB" sz="1400" u="none" cap="none" strike="noStrike">
                  <a:solidFill>
                    <a:schemeClr val="lt1"/>
                  </a:solidFill>
                  <a:latin typeface="Tajawal"/>
                  <a:ea typeface="Tajawal"/>
                  <a:cs typeface="Tajawal"/>
                  <a:sym typeface="Tajawal"/>
                </a:rPr>
                <a:t> </a:t>
              </a:r>
              <a:endParaRPr b="0" i="0" sz="1400" u="none" cap="none" strike="noStrike">
                <a:solidFill>
                  <a:schemeClr val="lt1"/>
                </a:solidFill>
                <a:latin typeface="Roboto"/>
                <a:ea typeface="Roboto"/>
                <a:cs typeface="Roboto"/>
                <a:sym typeface="Roboto"/>
              </a:endParaRPr>
            </a:p>
          </p:txBody>
        </p:sp>
      </p:grpSp>
      <p:sp>
        <p:nvSpPr>
          <p:cNvPr id="114" name="Google Shape;114;p4"/>
          <p:cNvSpPr txBox="1"/>
          <p:nvPr/>
        </p:nvSpPr>
        <p:spPr>
          <a:xfrm>
            <a:off x="3864828" y="2103054"/>
            <a:ext cx="1431300" cy="1579800"/>
          </a:xfrm>
          <a:prstGeom prst="rect">
            <a:avLst/>
          </a:prstGeom>
          <a:noFill/>
          <a:ln>
            <a:noFill/>
          </a:ln>
        </p:spPr>
        <p:txBody>
          <a:bodyPr anchorCtr="0" anchor="ctr" bIns="91425" lIns="91425" spcFirstLastPara="1" rIns="91425" wrap="square" tIns="91425">
            <a:noAutofit/>
          </a:bodyPr>
          <a:lstStyle/>
          <a:p>
            <a:pPr indent="0" lvl="0" marL="0" marR="0" rtl="1" algn="ctr">
              <a:lnSpc>
                <a:spcPct val="107916"/>
              </a:lnSpc>
              <a:spcBef>
                <a:spcPts val="0"/>
              </a:spcBef>
              <a:spcAft>
                <a:spcPts val="800"/>
              </a:spcAft>
              <a:buClr>
                <a:srgbClr val="000000"/>
              </a:buClr>
              <a:buSzPts val="1400"/>
              <a:buFont typeface="Arial"/>
              <a:buNone/>
            </a:pPr>
            <a:r>
              <a:rPr b="0" i="0" lang="ar-LB" sz="1400" u="none" cap="none" strike="noStrike">
                <a:solidFill>
                  <a:schemeClr val="lt1"/>
                </a:solidFill>
                <a:latin typeface="Tajawal"/>
                <a:ea typeface="Tajawal"/>
                <a:cs typeface="Tajawal"/>
                <a:sym typeface="Tajawal"/>
              </a:rPr>
              <a:t>أقل تقديماً للدّعم العاطفيّ والسلوكيّ الإيجابيّ للأطفال.</a:t>
            </a:r>
            <a:endParaRPr b="0" i="0" sz="1400" u="none" cap="none" strike="noStrike">
              <a:solidFill>
                <a:srgbClr val="FFFFFF"/>
              </a:solidFill>
              <a:latin typeface="Roboto"/>
              <a:ea typeface="Roboto"/>
              <a:cs typeface="Roboto"/>
              <a:sym typeface="Roboto"/>
            </a:endParaRPr>
          </a:p>
        </p:txBody>
      </p:sp>
      <p:sp>
        <p:nvSpPr>
          <p:cNvPr id="115" name="Google Shape;115;p4"/>
          <p:cNvSpPr txBox="1"/>
          <p:nvPr/>
        </p:nvSpPr>
        <p:spPr>
          <a:xfrm>
            <a:off x="5869200" y="2053921"/>
            <a:ext cx="1722600" cy="1579800"/>
          </a:xfrm>
          <a:prstGeom prst="rect">
            <a:avLst/>
          </a:prstGeom>
          <a:noFill/>
          <a:ln>
            <a:noFill/>
          </a:ln>
        </p:spPr>
        <p:txBody>
          <a:bodyPr anchorCtr="0" anchor="ctr" bIns="91425" lIns="91425" spcFirstLastPara="1" rIns="91425" wrap="square" tIns="91425">
            <a:noAutofit/>
          </a:bodyPr>
          <a:lstStyle/>
          <a:p>
            <a:pPr indent="0" lvl="0" marL="0" marR="0" rtl="1" algn="ctr">
              <a:lnSpc>
                <a:spcPct val="107916"/>
              </a:lnSpc>
              <a:spcBef>
                <a:spcPts val="0"/>
              </a:spcBef>
              <a:spcAft>
                <a:spcPts val="0"/>
              </a:spcAft>
              <a:buClr>
                <a:srgbClr val="000000"/>
              </a:buClr>
              <a:buSzPts val="1400"/>
              <a:buFont typeface="Arial"/>
              <a:buNone/>
            </a:pPr>
            <a:r>
              <a:t/>
            </a:r>
            <a:endParaRPr b="0" i="0" sz="1400" u="none" cap="none" strike="noStrike">
              <a:solidFill>
                <a:schemeClr val="lt1"/>
              </a:solidFill>
              <a:latin typeface="Tajawal"/>
              <a:ea typeface="Tajawal"/>
              <a:cs typeface="Tajawal"/>
              <a:sym typeface="Tajawal"/>
            </a:endParaRPr>
          </a:p>
          <a:p>
            <a:pPr indent="0" lvl="0" marL="0" marR="0" rtl="1" algn="ctr">
              <a:lnSpc>
                <a:spcPct val="107916"/>
              </a:lnSpc>
              <a:spcBef>
                <a:spcPts val="800"/>
              </a:spcBef>
              <a:spcAft>
                <a:spcPts val="800"/>
              </a:spcAft>
              <a:buClr>
                <a:srgbClr val="000000"/>
              </a:buClr>
              <a:buSzPts val="1400"/>
              <a:buFont typeface="Arial"/>
              <a:buNone/>
            </a:pPr>
            <a:r>
              <a:rPr b="0" i="0" lang="ar-LB" sz="1400" u="none" cap="none" strike="noStrike">
                <a:solidFill>
                  <a:schemeClr val="lt1"/>
                </a:solidFill>
                <a:latin typeface="Tajawal"/>
                <a:ea typeface="Tajawal"/>
                <a:cs typeface="Tajawal"/>
                <a:sym typeface="Tajawal"/>
              </a:rPr>
              <a:t>علاقة بين أعراض الاكتئاب وبين نوعيّة الدّعم العاطفيّ والسلوكيّ المُقدّم والمشاكل السلوكيّة بين الأطفال</a:t>
            </a:r>
            <a:r>
              <a:rPr b="0" i="0" lang="ar-LB" sz="1400" u="none" cap="none" strike="noStrike">
                <a:solidFill>
                  <a:schemeClr val="lt1"/>
                </a:solidFill>
                <a:latin typeface="Roboto"/>
                <a:ea typeface="Roboto"/>
                <a:cs typeface="Roboto"/>
                <a:sym typeface="Roboto"/>
              </a:rPr>
              <a:t>.</a:t>
            </a:r>
            <a:endParaRPr b="0" i="0" sz="1400" u="none" cap="none" strike="noStrike">
              <a:solidFill>
                <a:schemeClr val="lt1"/>
              </a:solidFill>
              <a:latin typeface="Tajawal"/>
              <a:ea typeface="Tajawal"/>
              <a:cs typeface="Tajawal"/>
              <a:sym typeface="Tajaw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b="0" l="0" r="0" t="0"/>
          <a:stretch/>
        </p:blipFill>
        <p:spPr>
          <a:xfrm>
            <a:off x="0" y="3221422"/>
            <a:ext cx="9144000" cy="1907604"/>
          </a:xfrm>
          <a:prstGeom prst="rect">
            <a:avLst/>
          </a:prstGeom>
          <a:noFill/>
          <a:ln>
            <a:noFill/>
          </a:ln>
        </p:spPr>
      </p:pic>
      <p:sp>
        <p:nvSpPr>
          <p:cNvPr id="121" name="Google Shape;121;p5"/>
          <p:cNvSpPr txBox="1"/>
          <p:nvPr/>
        </p:nvSpPr>
        <p:spPr>
          <a:xfrm>
            <a:off x="1631150" y="2375475"/>
            <a:ext cx="753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1059877" y="646177"/>
            <a:ext cx="7398300" cy="507900"/>
          </a:xfrm>
          <a:prstGeom prst="rect">
            <a:avLst/>
          </a:prstGeom>
          <a:noFill/>
          <a:ln>
            <a:noFill/>
          </a:ln>
        </p:spPr>
        <p:txBody>
          <a:bodyPr anchorCtr="0" anchor="t" bIns="91425" lIns="91425" spcFirstLastPara="1" rIns="91425" wrap="square" tIns="91425">
            <a:spAutoFit/>
          </a:bodyPr>
          <a:lstStyle/>
          <a:p>
            <a:pPr indent="0" lvl="0" marL="0" marR="0" rtl="1" algn="just">
              <a:lnSpc>
                <a:spcPct val="107916"/>
              </a:lnSpc>
              <a:spcBef>
                <a:spcPts val="0"/>
              </a:spcBef>
              <a:spcAft>
                <a:spcPts val="800"/>
              </a:spcAft>
              <a:buClr>
                <a:srgbClr val="000000"/>
              </a:buClr>
              <a:buSzPts val="2100"/>
              <a:buFont typeface="Arial"/>
              <a:buNone/>
            </a:pPr>
            <a:r>
              <a:rPr b="1" i="0" lang="ar-LB" sz="2100" u="none" cap="none" strike="noStrike">
                <a:solidFill>
                  <a:srgbClr val="F2788A"/>
                </a:solidFill>
                <a:latin typeface="Tajawal"/>
                <a:ea typeface="Tajawal"/>
                <a:cs typeface="Tajawal"/>
                <a:sym typeface="Tajawal"/>
              </a:rPr>
              <a:t>في لبنان، وفي حدود العلم:</a:t>
            </a:r>
            <a:endParaRPr b="0" i="0" sz="1500" u="none" cap="none" strike="noStrike">
              <a:solidFill>
                <a:srgbClr val="666666"/>
              </a:solidFill>
              <a:latin typeface="Tajawal Medium"/>
              <a:ea typeface="Tajawal Medium"/>
              <a:cs typeface="Tajawal Medium"/>
              <a:sym typeface="Tajawal Medium"/>
            </a:endParaRPr>
          </a:p>
        </p:txBody>
      </p:sp>
      <p:sp>
        <p:nvSpPr>
          <p:cNvPr id="123" name="Google Shape;123;p5"/>
          <p:cNvSpPr txBox="1"/>
          <p:nvPr/>
        </p:nvSpPr>
        <p:spPr>
          <a:xfrm>
            <a:off x="954775" y="1411950"/>
            <a:ext cx="7398300" cy="785826"/>
          </a:xfrm>
          <a:prstGeom prst="rect">
            <a:avLst/>
          </a:prstGeom>
          <a:noFill/>
          <a:ln>
            <a:noFill/>
          </a:ln>
        </p:spPr>
        <p:txBody>
          <a:bodyPr anchorCtr="0" anchor="t" bIns="91425" lIns="91425" spcFirstLastPara="1" rIns="91425" wrap="square" tIns="91425">
            <a:spAutoFit/>
          </a:bodyPr>
          <a:lstStyle/>
          <a:p>
            <a:pPr indent="-323850" lvl="0" marL="457200" marR="0" rtl="1" algn="just">
              <a:lnSpc>
                <a:spcPct val="107916"/>
              </a:lnSpc>
              <a:spcBef>
                <a:spcPts val="0"/>
              </a:spcBef>
              <a:spcAft>
                <a:spcPts val="800"/>
              </a:spcAft>
              <a:buClr>
                <a:srgbClr val="65C0BA"/>
              </a:buClr>
              <a:buSzPts val="1500"/>
              <a:buFont typeface="Arial"/>
              <a:buChar char="●"/>
            </a:pPr>
            <a:r>
              <a:rPr b="1" i="0" lang="ar-LB" sz="1500" u="none" cap="none" strike="noStrike">
                <a:solidFill>
                  <a:srgbClr val="65C0BA"/>
                </a:solidFill>
                <a:latin typeface="Tajawal"/>
                <a:ea typeface="Tajawal"/>
                <a:cs typeface="Tajawal"/>
                <a:sym typeface="Tajawal"/>
              </a:rPr>
              <a:t> </a:t>
            </a:r>
            <a:r>
              <a:rPr b="0" i="0" lang="ar-LB" sz="1500" u="none" cap="none" strike="noStrike">
                <a:solidFill>
                  <a:schemeClr val="dk1"/>
                </a:solidFill>
                <a:latin typeface="Tajawal Medium"/>
                <a:ea typeface="Tajawal Medium"/>
                <a:cs typeface="Tajawal Medium"/>
                <a:sym typeface="Tajawal Medium"/>
              </a:rPr>
              <a:t>لم يتبيّن وجود دراسات تناولت الصّحة النفسيّة للعاملين مع الأطفال في مرحلة الطفولة المبكّرة.</a:t>
            </a:r>
            <a:endParaRPr b="0" i="0" sz="1500" u="none" cap="none" strike="noStrike">
              <a:solidFill>
                <a:srgbClr val="666666"/>
              </a:solidFill>
              <a:latin typeface="Tajawal Medium"/>
              <a:ea typeface="Tajawal Medium"/>
              <a:cs typeface="Tajawal Medium"/>
              <a:sym typeface="Tajawal Medium"/>
            </a:endParaRPr>
          </a:p>
        </p:txBody>
      </p:sp>
      <p:sp>
        <p:nvSpPr>
          <p:cNvPr id="124" name="Google Shape;124;p5"/>
          <p:cNvSpPr txBox="1"/>
          <p:nvPr/>
        </p:nvSpPr>
        <p:spPr>
          <a:xfrm>
            <a:off x="954775" y="2160750"/>
            <a:ext cx="7398300" cy="785826"/>
          </a:xfrm>
          <a:prstGeom prst="rect">
            <a:avLst/>
          </a:prstGeom>
          <a:noFill/>
          <a:ln>
            <a:noFill/>
          </a:ln>
        </p:spPr>
        <p:txBody>
          <a:bodyPr anchorCtr="0" anchor="t" bIns="91425" lIns="91425" spcFirstLastPara="1" rIns="91425" wrap="square" tIns="91425">
            <a:spAutoFit/>
          </a:bodyPr>
          <a:lstStyle/>
          <a:p>
            <a:pPr indent="-323850" lvl="0" marL="457200" marR="0" rtl="1" algn="just">
              <a:lnSpc>
                <a:spcPct val="107916"/>
              </a:lnSpc>
              <a:spcBef>
                <a:spcPts val="0"/>
              </a:spcBef>
              <a:spcAft>
                <a:spcPts val="800"/>
              </a:spcAft>
              <a:buClr>
                <a:srgbClr val="65C0BA"/>
              </a:buClr>
              <a:buSzPts val="1500"/>
              <a:buFont typeface="Arial"/>
              <a:buChar char="●"/>
            </a:pPr>
            <a:r>
              <a:rPr b="0" i="0" lang="ar-LB" sz="1500" u="none" cap="none" strike="noStrike">
                <a:solidFill>
                  <a:schemeClr val="dk1"/>
                </a:solidFill>
                <a:latin typeface="Tajawal Medium"/>
                <a:ea typeface="Tajawal Medium"/>
                <a:cs typeface="Tajawal Medium"/>
                <a:sym typeface="Tajawal Medium"/>
              </a:rPr>
              <a:t>قليلة هي برامج الصّحة النّفسيّة التي استهدفت العاملين مع أطفال في مرحلة الطفولة المبكّرة.</a:t>
            </a:r>
            <a:endParaRPr b="0" i="0" sz="1500" u="none" cap="none" strike="noStrike">
              <a:solidFill>
                <a:srgbClr val="666666"/>
              </a:solidFill>
              <a:latin typeface="Tajawal Medium"/>
              <a:ea typeface="Tajawal Medium"/>
              <a:cs typeface="Tajawal Medium"/>
              <a:sym typeface="Tajawal Medium"/>
            </a:endParaRPr>
          </a:p>
        </p:txBody>
      </p:sp>
      <p:sp>
        <p:nvSpPr>
          <p:cNvPr id="125" name="Google Shape;125;p5"/>
          <p:cNvSpPr txBox="1"/>
          <p:nvPr/>
        </p:nvSpPr>
        <p:spPr>
          <a:xfrm>
            <a:off x="954775" y="3292664"/>
            <a:ext cx="7398300" cy="121184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t/>
            </a:r>
            <a:endParaRPr b="0" i="0" sz="1500" u="sng" cap="none" strike="noStrike">
              <a:solidFill>
                <a:srgbClr val="888888"/>
              </a:solidFill>
              <a:latin typeface="Tajawal Medium"/>
              <a:ea typeface="Tajawal Medium"/>
              <a:cs typeface="Tajawal Medium"/>
              <a:sym typeface="Tajawal Medium"/>
            </a:endParaRPr>
          </a:p>
          <a:p>
            <a:pPr indent="0" lvl="0" marL="0" marR="0" rtl="1" algn="just">
              <a:lnSpc>
                <a:spcPct val="115000"/>
              </a:lnSpc>
              <a:spcBef>
                <a:spcPts val="0"/>
              </a:spcBef>
              <a:spcAft>
                <a:spcPts val="0"/>
              </a:spcAft>
              <a:buClr>
                <a:schemeClr val="dk1"/>
              </a:buClr>
              <a:buSzPts val="1100"/>
              <a:buFont typeface="Arial"/>
              <a:buNone/>
            </a:pPr>
            <a:r>
              <a:rPr b="0" i="0" lang="ar-LB" sz="1500" u="none" cap="none" strike="noStrike">
                <a:solidFill>
                  <a:srgbClr val="666666"/>
                </a:solidFill>
                <a:latin typeface="Tajawal Medium"/>
                <a:ea typeface="Tajawal Medium"/>
                <a:cs typeface="Tajawal Medium"/>
                <a:sym typeface="Tajawal Medium"/>
              </a:rPr>
              <a:t>أغلب الدّراسات التي تمّ الإطلاع عليها في لبنان والدول العربية، استهدفت المعلّمين من مختلف المراحل الدّراسيّة، إلا أنها لم تتطرق، بشكل خاص، للعاملين في مرحلة الطفولة المبكّرة.</a:t>
            </a:r>
            <a:endParaRPr b="0" i="0" sz="1500" u="none" cap="none" strike="noStrike">
              <a:solidFill>
                <a:srgbClr val="666666"/>
              </a:solidFill>
              <a:latin typeface="Tajawal Medium"/>
              <a:ea typeface="Tajawal Medium"/>
              <a:cs typeface="Tajawal Medium"/>
              <a:sym typeface="Tajawal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6"/>
          <p:cNvPicPr preferRelativeResize="0"/>
          <p:nvPr/>
        </p:nvPicPr>
        <p:blipFill rotWithShape="1">
          <a:blip r:embed="rId3">
            <a:alphaModFix/>
          </a:blip>
          <a:srcRect b="0" l="0" r="0" t="0"/>
          <a:stretch/>
        </p:blipFill>
        <p:spPr>
          <a:xfrm flipH="1">
            <a:off x="0" y="3163280"/>
            <a:ext cx="1887950" cy="1983700"/>
          </a:xfrm>
          <a:prstGeom prst="rect">
            <a:avLst/>
          </a:prstGeom>
          <a:noFill/>
          <a:ln>
            <a:noFill/>
          </a:ln>
        </p:spPr>
      </p:pic>
      <p:sp>
        <p:nvSpPr>
          <p:cNvPr id="131" name="Google Shape;131;p6"/>
          <p:cNvSpPr txBox="1"/>
          <p:nvPr/>
        </p:nvSpPr>
        <p:spPr>
          <a:xfrm>
            <a:off x="744325" y="1045250"/>
            <a:ext cx="7331100" cy="40020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6"/>
          <p:cNvSpPr txBox="1"/>
          <p:nvPr>
            <p:ph type="title"/>
          </p:nvPr>
        </p:nvSpPr>
        <p:spPr>
          <a:xfrm>
            <a:off x="1521331" y="561507"/>
            <a:ext cx="7259425" cy="792883"/>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E7CCD6"/>
              </a:buClr>
              <a:buSzPts val="4400"/>
              <a:buNone/>
            </a:pPr>
            <a:r>
              <a:rPr b="1" lang="ar-LB" sz="2400">
                <a:solidFill>
                  <a:srgbClr val="F37A87"/>
                </a:solidFill>
                <a:latin typeface="Tajawal"/>
                <a:ea typeface="Tajawal"/>
                <a:cs typeface="Tajawal"/>
                <a:sym typeface="Tajawal"/>
              </a:rPr>
              <a:t>انطلاقًا من ذلك:</a:t>
            </a:r>
            <a:endParaRPr b="1" sz="2400">
              <a:solidFill>
                <a:srgbClr val="F37A87"/>
              </a:solidFill>
              <a:latin typeface="Tajawal"/>
              <a:ea typeface="Tajawal"/>
              <a:cs typeface="Tajawal"/>
              <a:sym typeface="Tajawal"/>
            </a:endParaRPr>
          </a:p>
        </p:txBody>
      </p:sp>
      <p:grpSp>
        <p:nvGrpSpPr>
          <p:cNvPr id="133" name="Google Shape;133;p6"/>
          <p:cNvGrpSpPr/>
          <p:nvPr/>
        </p:nvGrpSpPr>
        <p:grpSpPr>
          <a:xfrm>
            <a:off x="4526136" y="1510153"/>
            <a:ext cx="3860480" cy="610800"/>
            <a:chOff x="5203025" y="1988375"/>
            <a:chExt cx="3577500" cy="610800"/>
          </a:xfrm>
        </p:grpSpPr>
        <p:sp>
          <p:nvSpPr>
            <p:cNvPr id="134" name="Google Shape;134;p6"/>
            <p:cNvSpPr/>
            <p:nvPr/>
          </p:nvSpPr>
          <p:spPr>
            <a:xfrm rot="10800000">
              <a:off x="5203025" y="1988375"/>
              <a:ext cx="3577500" cy="610800"/>
            </a:xfrm>
            <a:prstGeom prst="chevron">
              <a:avLst>
                <a:gd fmla="val 50000" name="adj"/>
              </a:avLst>
            </a:prstGeom>
            <a:solidFill>
              <a:srgbClr val="E9CF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
            <p:cNvSpPr txBox="1"/>
            <p:nvPr/>
          </p:nvSpPr>
          <p:spPr>
            <a:xfrm>
              <a:off x="5294224" y="1993630"/>
              <a:ext cx="3206257" cy="4716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400" u="none" cap="none" strike="noStrike">
                  <a:solidFill>
                    <a:schemeClr val="dk1"/>
                  </a:solidFill>
                  <a:latin typeface="Tajawal Medium"/>
                  <a:ea typeface="Tajawal Medium"/>
                  <a:cs typeface="Tajawal Medium"/>
                  <a:sym typeface="Tajawal Medium"/>
                </a:rPr>
                <a:t>تمّ إجراء دراسة إستطلاعيّة حول واقع الصّحة النفسيّة للقوى العاملة في الطفولة المبكرة</a:t>
              </a:r>
              <a:endParaRPr b="0" i="0" sz="1400" u="none" cap="none" strike="noStrike">
                <a:solidFill>
                  <a:schemeClr val="dk1"/>
                </a:solidFill>
                <a:latin typeface="Tajawal Medium"/>
                <a:ea typeface="Tajawal Medium"/>
                <a:cs typeface="Tajawal Medium"/>
                <a:sym typeface="Tajawal Medium"/>
              </a:endParaRPr>
            </a:p>
          </p:txBody>
        </p:sp>
      </p:grpSp>
      <p:grpSp>
        <p:nvGrpSpPr>
          <p:cNvPr id="136" name="Google Shape;136;p6"/>
          <p:cNvGrpSpPr/>
          <p:nvPr/>
        </p:nvGrpSpPr>
        <p:grpSpPr>
          <a:xfrm>
            <a:off x="3245224" y="2449761"/>
            <a:ext cx="4518145" cy="610800"/>
            <a:chOff x="4155313" y="2608700"/>
            <a:chExt cx="3718412" cy="610800"/>
          </a:xfrm>
        </p:grpSpPr>
        <p:sp>
          <p:nvSpPr>
            <p:cNvPr id="137" name="Google Shape;137;p6"/>
            <p:cNvSpPr/>
            <p:nvPr/>
          </p:nvSpPr>
          <p:spPr>
            <a:xfrm rot="10800000">
              <a:off x="4296225" y="2608700"/>
              <a:ext cx="3577500" cy="610800"/>
            </a:xfrm>
            <a:prstGeom prst="chevron">
              <a:avLst>
                <a:gd fmla="val 50000" name="adj"/>
              </a:avLst>
            </a:prstGeom>
            <a:solidFill>
              <a:srgbClr val="B4E9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txBox="1"/>
            <p:nvPr/>
          </p:nvSpPr>
          <p:spPr>
            <a:xfrm>
              <a:off x="4155313" y="2608700"/>
              <a:ext cx="3334200" cy="4716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None/>
              </a:pPr>
              <a:r>
                <a:rPr b="0" i="0" lang="ar-LB" sz="1400" u="none" cap="none" strike="noStrike">
                  <a:solidFill>
                    <a:schemeClr val="dk1"/>
                  </a:solidFill>
                  <a:latin typeface="Tajawal Medium"/>
                  <a:ea typeface="Tajawal Medium"/>
                  <a:cs typeface="Tajawal Medium"/>
                  <a:sym typeface="Tajawal Medium"/>
                </a:rPr>
                <a:t>تمّ إعدادها بالتعاون مع الجامعة الحديثة </a:t>
              </a:r>
              <a:r>
                <a:rPr lang="ar-LB">
                  <a:solidFill>
                    <a:schemeClr val="dk1"/>
                  </a:solidFill>
                  <a:latin typeface="Tajawal Medium"/>
                  <a:ea typeface="Tajawal Medium"/>
                  <a:cs typeface="Tajawal Medium"/>
                  <a:sym typeface="Tajawal Medium"/>
                </a:rPr>
                <a:t>للإدارة </a:t>
              </a:r>
              <a:r>
                <a:rPr b="0" i="0" lang="ar-LB" sz="1400" u="none" cap="none" strike="noStrike">
                  <a:solidFill>
                    <a:schemeClr val="dk1"/>
                  </a:solidFill>
                  <a:latin typeface="Tajawal Medium"/>
                  <a:ea typeface="Tajawal Medium"/>
                  <a:cs typeface="Tajawal Medium"/>
                  <a:sym typeface="Tajawal Medium"/>
                </a:rPr>
                <a:t>والعلوم (MUBS).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9" name="Google Shape;139;p6"/>
          <p:cNvGrpSpPr/>
          <p:nvPr/>
        </p:nvGrpSpPr>
        <p:grpSpPr>
          <a:xfrm>
            <a:off x="1809929" y="3302599"/>
            <a:ext cx="5100201" cy="806947"/>
            <a:chOff x="5203025" y="1988375"/>
            <a:chExt cx="3577500" cy="610800"/>
          </a:xfrm>
        </p:grpSpPr>
        <p:sp>
          <p:nvSpPr>
            <p:cNvPr id="140" name="Google Shape;140;p6"/>
            <p:cNvSpPr/>
            <p:nvPr/>
          </p:nvSpPr>
          <p:spPr>
            <a:xfrm rot="10800000">
              <a:off x="5203025" y="1988375"/>
              <a:ext cx="3577500" cy="610800"/>
            </a:xfrm>
            <a:prstGeom prst="chevron">
              <a:avLst>
                <a:gd fmla="val 50000" name="adj"/>
              </a:avLst>
            </a:prstGeom>
            <a:solidFill>
              <a:srgbClr val="E7CC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5401050" y="1988375"/>
              <a:ext cx="3089700" cy="471600"/>
            </a:xfrm>
            <a:prstGeom prst="rect">
              <a:avLst/>
            </a:prstGeom>
            <a:noFill/>
            <a:ln>
              <a:noFill/>
            </a:ln>
          </p:spPr>
          <p:txBody>
            <a:bodyPr anchorCtr="0" anchor="t" bIns="91425" lIns="91425" spcFirstLastPara="1" rIns="91425" wrap="square" tIns="91425">
              <a:noAutofit/>
            </a:bodyPr>
            <a:lstStyle/>
            <a:p>
              <a:pPr indent="0" lvl="0" marL="0" marR="0" rtl="1" algn="just">
                <a:lnSpc>
                  <a:spcPct val="100000"/>
                </a:lnSpc>
                <a:spcBef>
                  <a:spcPts val="0"/>
                </a:spcBef>
                <a:spcAft>
                  <a:spcPts val="0"/>
                </a:spcAft>
                <a:buNone/>
              </a:pPr>
              <a:r>
                <a:rPr b="0" i="0" lang="ar-LB" sz="1400" u="none" cap="none" strike="noStrike">
                  <a:solidFill>
                    <a:schemeClr val="dk1"/>
                  </a:solidFill>
                  <a:latin typeface="Tajawal Medium"/>
                  <a:ea typeface="Tajawal Medium"/>
                  <a:cs typeface="Tajawal Medium"/>
                  <a:sym typeface="Tajawal Medium"/>
                </a:rPr>
                <a:t>وهي الدّراسة الأولى من نوعها في لبنان، في حدود العلم، التي تتناول مشكلات الصّحة النفسيّة لدى العاملين في مجال الطفولة المبكرة وعلاقتها ببعض المتغيّرات.</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b="0" l="0" r="0" t="0"/>
          <a:stretch/>
        </p:blipFill>
        <p:spPr>
          <a:xfrm>
            <a:off x="0" y="1328794"/>
            <a:ext cx="1364174" cy="2071313"/>
          </a:xfrm>
          <a:prstGeom prst="rect">
            <a:avLst/>
          </a:prstGeom>
          <a:noFill/>
          <a:ln>
            <a:noFill/>
          </a:ln>
        </p:spPr>
      </p:pic>
      <p:sp>
        <p:nvSpPr>
          <p:cNvPr id="147" name="Google Shape;147;p7"/>
          <p:cNvSpPr/>
          <p:nvPr/>
        </p:nvSpPr>
        <p:spPr>
          <a:xfrm>
            <a:off x="365875" y="2399847"/>
            <a:ext cx="2459400" cy="274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347675" y="2210450"/>
            <a:ext cx="2459400" cy="431100"/>
          </a:xfrm>
          <a:prstGeom prst="roundRect">
            <a:avLst>
              <a:gd fmla="val 16667" name="adj"/>
            </a:avLst>
          </a:prstGeom>
          <a:solidFill>
            <a:srgbClr val="F37A87"/>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200"/>
              <a:buFont typeface="Arial"/>
              <a:buNone/>
            </a:pPr>
            <a:r>
              <a:rPr b="1" i="0" lang="ar-LB" sz="2200" u="none" cap="none" strike="noStrike">
                <a:solidFill>
                  <a:schemeClr val="lt1"/>
                </a:solidFill>
                <a:latin typeface="Tajawal"/>
                <a:ea typeface="Tajawal"/>
                <a:cs typeface="Tajawal"/>
                <a:sym typeface="Tajawal"/>
              </a:rPr>
              <a:t>الدراسة الثالثة</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347575" y="2703252"/>
            <a:ext cx="2459400" cy="141574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ar-LB" sz="1600" u="none" cap="none" strike="noStrike">
                <a:solidFill>
                  <a:schemeClr val="dk1"/>
                </a:solidFill>
                <a:latin typeface="Tajawal"/>
                <a:ea typeface="Tajawal"/>
                <a:cs typeface="Tajawal"/>
                <a:sym typeface="Tajawal"/>
              </a:rPr>
              <a:t>العلاقة بين جودة الحياة وأساليب التأقلّم والأداء المهنيّ لدى العاملين في الخطوط الأماميّة في مرحلة الطفولة المبكرة </a:t>
            </a:r>
            <a:endParaRPr b="0" i="0" sz="1800" u="none" cap="none" strike="noStrike">
              <a:solidFill>
                <a:srgbClr val="000000"/>
              </a:solidFill>
              <a:latin typeface="Arial"/>
              <a:ea typeface="Arial"/>
              <a:cs typeface="Arial"/>
              <a:sym typeface="Arial"/>
            </a:endParaRPr>
          </a:p>
        </p:txBody>
      </p:sp>
      <p:sp>
        <p:nvSpPr>
          <p:cNvPr id="150" name="Google Shape;150;p7"/>
          <p:cNvSpPr/>
          <p:nvPr/>
        </p:nvSpPr>
        <p:spPr>
          <a:xfrm>
            <a:off x="3325512" y="2399847"/>
            <a:ext cx="2459400" cy="274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txBox="1"/>
          <p:nvPr/>
        </p:nvSpPr>
        <p:spPr>
          <a:xfrm>
            <a:off x="3325400" y="2703252"/>
            <a:ext cx="2459400" cy="166196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ar-LB" sz="1600" u="none" cap="none" strike="noStrike">
                <a:solidFill>
                  <a:schemeClr val="dk1"/>
                </a:solidFill>
                <a:latin typeface="Tajawal"/>
                <a:ea typeface="Tajawal"/>
                <a:cs typeface="Tajawal"/>
                <a:sym typeface="Tajawal"/>
              </a:rPr>
              <a:t>العلاقة بين الصّحة النفسيّة والأداء المهني واستخدام استراتيجيات التعلّم عبر اللعب لدى العاملين في الخطوط الأماميّة في مرحلة الطفولة المبكرة</a:t>
            </a:r>
            <a:endParaRPr b="0" i="0" sz="1800" u="none" cap="none" strike="noStrike">
              <a:solidFill>
                <a:srgbClr val="000000"/>
              </a:solidFill>
              <a:latin typeface="Arial"/>
              <a:ea typeface="Arial"/>
              <a:cs typeface="Arial"/>
              <a:sym typeface="Arial"/>
            </a:endParaRPr>
          </a:p>
        </p:txBody>
      </p:sp>
      <p:sp>
        <p:nvSpPr>
          <p:cNvPr id="152" name="Google Shape;152;p7"/>
          <p:cNvSpPr/>
          <p:nvPr/>
        </p:nvSpPr>
        <p:spPr>
          <a:xfrm>
            <a:off x="6318712" y="2399847"/>
            <a:ext cx="2459400" cy="274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txBox="1"/>
          <p:nvPr/>
        </p:nvSpPr>
        <p:spPr>
          <a:xfrm>
            <a:off x="6318600" y="2703252"/>
            <a:ext cx="2459400" cy="166196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ar-LB" sz="1600" u="none" cap="none" strike="noStrike">
                <a:solidFill>
                  <a:schemeClr val="dk1"/>
                </a:solidFill>
                <a:latin typeface="Tajawal"/>
                <a:ea typeface="Tajawal"/>
                <a:cs typeface="Tajawal"/>
                <a:sym typeface="Tajawal"/>
              </a:rPr>
              <a:t>الصحة النفسيّة للعاملين في الخطوط الأماميّة في مرحلة الطفولة المبكرة وعلاقتها ببعض المتغيرات الديمغرافيّة: تقييم واقع الصحة النفسية في لبنان</a:t>
            </a:r>
            <a:endParaRPr b="0" i="0" sz="1800" u="none" cap="none" strike="noStrike">
              <a:solidFill>
                <a:srgbClr val="000000"/>
              </a:solidFill>
              <a:latin typeface="Arial"/>
              <a:ea typeface="Arial"/>
              <a:cs typeface="Arial"/>
              <a:sym typeface="Arial"/>
            </a:endParaRPr>
          </a:p>
        </p:txBody>
      </p:sp>
      <p:sp>
        <p:nvSpPr>
          <p:cNvPr id="154" name="Google Shape;154;p7"/>
          <p:cNvSpPr txBox="1"/>
          <p:nvPr>
            <p:ph type="title"/>
          </p:nvPr>
        </p:nvSpPr>
        <p:spPr>
          <a:xfrm>
            <a:off x="466725" y="1167994"/>
            <a:ext cx="8431200" cy="653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7CCD6"/>
              </a:buClr>
              <a:buSzPts val="4400"/>
              <a:buNone/>
            </a:pPr>
            <a:r>
              <a:rPr b="1" lang="ar-LB" sz="2400">
                <a:solidFill>
                  <a:srgbClr val="F37A87"/>
                </a:solidFill>
                <a:latin typeface="Tajawal"/>
                <a:ea typeface="Tajawal"/>
                <a:cs typeface="Tajawal"/>
                <a:sym typeface="Tajawal"/>
              </a:rPr>
              <a:t>انقسمت هذه الدّراسة إلى ثلاث دراسات فرعيّة (مقالات)</a:t>
            </a:r>
            <a:endParaRPr sz="2400">
              <a:solidFill>
                <a:srgbClr val="F37A87"/>
              </a:solidFill>
            </a:endParaRPr>
          </a:p>
        </p:txBody>
      </p:sp>
      <p:pic>
        <p:nvPicPr>
          <p:cNvPr id="155" name="Google Shape;155;p7"/>
          <p:cNvPicPr preferRelativeResize="0"/>
          <p:nvPr/>
        </p:nvPicPr>
        <p:blipFill rotWithShape="1">
          <a:blip r:embed="rId4">
            <a:alphaModFix/>
          </a:blip>
          <a:srcRect b="0" l="0" r="0" t="0"/>
          <a:stretch/>
        </p:blipFill>
        <p:spPr>
          <a:xfrm>
            <a:off x="6616314" y="181700"/>
            <a:ext cx="2276462" cy="573900"/>
          </a:xfrm>
          <a:prstGeom prst="rect">
            <a:avLst/>
          </a:prstGeom>
          <a:noFill/>
          <a:ln>
            <a:noFill/>
          </a:ln>
        </p:spPr>
      </p:pic>
      <p:sp>
        <p:nvSpPr>
          <p:cNvPr id="156" name="Google Shape;156;p7"/>
          <p:cNvSpPr/>
          <p:nvPr/>
        </p:nvSpPr>
        <p:spPr>
          <a:xfrm>
            <a:off x="3333188" y="2210450"/>
            <a:ext cx="2459400" cy="431100"/>
          </a:xfrm>
          <a:prstGeom prst="roundRect">
            <a:avLst>
              <a:gd fmla="val 16667" name="adj"/>
            </a:avLst>
          </a:prstGeom>
          <a:solidFill>
            <a:srgbClr val="ACDEDA"/>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200"/>
              <a:buFont typeface="Arial"/>
              <a:buNone/>
            </a:pPr>
            <a:r>
              <a:rPr b="1" i="0" lang="ar-LB" sz="2200" u="none" cap="none" strike="noStrike">
                <a:solidFill>
                  <a:schemeClr val="lt1"/>
                </a:solidFill>
                <a:latin typeface="Tajawal"/>
                <a:ea typeface="Tajawal"/>
                <a:cs typeface="Tajawal"/>
                <a:sym typeface="Tajawal"/>
              </a:rPr>
              <a:t>الدراسة الثانية</a:t>
            </a:r>
            <a:endParaRPr b="0" i="0" sz="1400" u="none" cap="none" strike="noStrike">
              <a:solidFill>
                <a:srgbClr val="000000"/>
              </a:solidFill>
              <a:latin typeface="Arial"/>
              <a:ea typeface="Arial"/>
              <a:cs typeface="Arial"/>
              <a:sym typeface="Arial"/>
            </a:endParaRPr>
          </a:p>
        </p:txBody>
      </p:sp>
      <p:sp>
        <p:nvSpPr>
          <p:cNvPr id="157" name="Google Shape;157;p7"/>
          <p:cNvSpPr/>
          <p:nvPr/>
        </p:nvSpPr>
        <p:spPr>
          <a:xfrm>
            <a:off x="6318725" y="2210450"/>
            <a:ext cx="2459400" cy="431100"/>
          </a:xfrm>
          <a:prstGeom prst="roundRect">
            <a:avLst>
              <a:gd fmla="val 16667" name="adj"/>
            </a:avLst>
          </a:prstGeom>
          <a:solidFill>
            <a:srgbClr val="65C0BA"/>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200"/>
              <a:buFont typeface="Arial"/>
              <a:buNone/>
            </a:pPr>
            <a:r>
              <a:rPr b="1" i="0" lang="ar-LB" sz="2200" u="none" cap="none" strike="noStrike">
                <a:solidFill>
                  <a:schemeClr val="lt1"/>
                </a:solidFill>
                <a:latin typeface="Tajawal"/>
                <a:ea typeface="Tajawal"/>
                <a:cs typeface="Tajawal"/>
                <a:sym typeface="Tajawal"/>
              </a:rPr>
              <a:t>الدراسة الأولى</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p:nvPr/>
        </p:nvSpPr>
        <p:spPr>
          <a:xfrm>
            <a:off x="1114588" y="534529"/>
            <a:ext cx="7398300" cy="672300"/>
          </a:xfrm>
          <a:prstGeom prst="rect">
            <a:avLst/>
          </a:prstGeom>
          <a:noFill/>
          <a:ln>
            <a:noFill/>
          </a:ln>
        </p:spPr>
        <p:txBody>
          <a:bodyPr anchorCtr="0" anchor="ctr" bIns="91425" lIns="91425" spcFirstLastPara="1" rIns="91425" wrap="square" tIns="91425">
            <a:noAutofit/>
          </a:bodyPr>
          <a:lstStyle/>
          <a:p>
            <a:pPr indent="0" lvl="0" marL="0" marR="0" rtl="1" algn="r">
              <a:lnSpc>
                <a:spcPct val="107916"/>
              </a:lnSpc>
              <a:spcBef>
                <a:spcPts val="0"/>
              </a:spcBef>
              <a:spcAft>
                <a:spcPts val="0"/>
              </a:spcAft>
              <a:buClr>
                <a:srgbClr val="000000"/>
              </a:buClr>
              <a:buSzPts val="2400"/>
              <a:buFont typeface="Arial"/>
              <a:buNone/>
            </a:pPr>
            <a:r>
              <a:rPr b="1" i="0" lang="ar-LB" sz="2400" u="none" cap="none" strike="noStrike">
                <a:solidFill>
                  <a:srgbClr val="F37A87"/>
                </a:solidFill>
                <a:latin typeface="Tajawal"/>
                <a:ea typeface="Tajawal"/>
                <a:cs typeface="Tajawal"/>
                <a:sym typeface="Tajawal"/>
              </a:rPr>
              <a:t>الأهداف والأهمية</a:t>
            </a:r>
            <a:endParaRPr b="1" i="0" sz="2400" u="none" cap="none" strike="noStrike">
              <a:solidFill>
                <a:srgbClr val="F37A87"/>
              </a:solidFill>
              <a:latin typeface="Tajawal"/>
              <a:ea typeface="Tajawal"/>
              <a:cs typeface="Tajawal"/>
              <a:sym typeface="Tajawal"/>
            </a:endParaRPr>
          </a:p>
        </p:txBody>
      </p:sp>
      <p:sp>
        <p:nvSpPr>
          <p:cNvPr id="163" name="Google Shape;163;p8"/>
          <p:cNvSpPr/>
          <p:nvPr/>
        </p:nvSpPr>
        <p:spPr>
          <a:xfrm>
            <a:off x="3599794" y="1370053"/>
            <a:ext cx="3503826" cy="3031251"/>
          </a:xfrm>
          <a:prstGeom prst="rect">
            <a:avLst/>
          </a:prstGeom>
          <a:solidFill>
            <a:srgbClr val="E9CFD9"/>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تهدف إلى:</a:t>
            </a:r>
            <a:endParaRPr b="1" i="0" sz="1400" u="none" cap="none" strike="noStrike">
              <a:solidFill>
                <a:srgbClr val="D73862"/>
              </a:solidFill>
              <a:latin typeface="Tajawal"/>
              <a:ea typeface="Tajawal"/>
              <a:cs typeface="Tajawal"/>
              <a:sym typeface="Tajawal"/>
            </a:endParaRPr>
          </a:p>
          <a:p>
            <a:pPr indent="0" lvl="0" marL="0" marR="0" rtl="1" algn="r">
              <a:lnSpc>
                <a:spcPct val="100000"/>
              </a:lnSpc>
              <a:spcBef>
                <a:spcPts val="0"/>
              </a:spcBef>
              <a:spcAft>
                <a:spcPts val="0"/>
              </a:spcAft>
              <a:buClr>
                <a:srgbClr val="000000"/>
              </a:buClr>
              <a:buSzPts val="1400"/>
              <a:buFont typeface="Arial"/>
              <a:buNone/>
            </a:pPr>
            <a:r>
              <a:t/>
            </a:r>
            <a:endParaRPr b="1" i="0" sz="1400" u="none" cap="none" strike="noStrike">
              <a:solidFill>
                <a:srgbClr val="D73862"/>
              </a:solidFill>
              <a:latin typeface="Tajawal"/>
              <a:ea typeface="Tajawal"/>
              <a:cs typeface="Tajawal"/>
              <a:sym typeface="Tajawal"/>
            </a:endParaRPr>
          </a:p>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1.  </a:t>
            </a:r>
            <a:r>
              <a:rPr b="0" i="0" lang="ar-LB" sz="1400" u="none" cap="none" strike="noStrike">
                <a:solidFill>
                  <a:schemeClr val="dk1"/>
                </a:solidFill>
                <a:latin typeface="Tajawal Medium"/>
                <a:ea typeface="Tajawal Medium"/>
                <a:cs typeface="Tajawal Medium"/>
                <a:sym typeface="Tajawal Medium"/>
              </a:rPr>
              <a:t>التعرّف على مستويات الصّحة النفسيّة.</a:t>
            </a:r>
            <a:endParaRPr b="0" i="0" sz="1400" u="none" cap="none" strike="noStrike">
              <a:solidFill>
                <a:schemeClr val="dk1"/>
              </a:solidFill>
              <a:latin typeface="Tajawal Medium"/>
              <a:ea typeface="Tajawal Medium"/>
              <a:cs typeface="Tajawal Medium"/>
              <a:sym typeface="Tajawal Medium"/>
            </a:endParaRPr>
          </a:p>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2. </a:t>
            </a:r>
            <a:r>
              <a:rPr b="0" i="0" lang="ar-LB" sz="1400" u="none" cap="none" strike="noStrike">
                <a:solidFill>
                  <a:schemeClr val="dk1"/>
                </a:solidFill>
                <a:latin typeface="Tajawal Medium"/>
                <a:ea typeface="Tajawal Medium"/>
                <a:cs typeface="Tajawal Medium"/>
                <a:sym typeface="Tajawal Medium"/>
              </a:rPr>
              <a:t>التعرّف على مستويات الضيق النفسيّ وأبعاده.</a:t>
            </a:r>
            <a:endParaRPr b="0" i="0" sz="1400" u="none" cap="none" strike="noStrike">
              <a:solidFill>
                <a:schemeClr val="dk1"/>
              </a:solidFill>
              <a:latin typeface="Tajawal Medium"/>
              <a:ea typeface="Tajawal Medium"/>
              <a:cs typeface="Tajawal Medium"/>
              <a:sym typeface="Tajawal Medium"/>
            </a:endParaRPr>
          </a:p>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3. </a:t>
            </a:r>
            <a:r>
              <a:rPr b="0" i="0" lang="ar-LB" sz="1400" u="none" cap="none" strike="noStrike">
                <a:solidFill>
                  <a:schemeClr val="dk1"/>
                </a:solidFill>
                <a:latin typeface="Tajawal Medium"/>
                <a:ea typeface="Tajawal Medium"/>
                <a:cs typeface="Tajawal Medium"/>
                <a:sym typeface="Tajawal Medium"/>
              </a:rPr>
              <a:t> التعرّف على مستويات جودة الحياة.</a:t>
            </a:r>
            <a:endParaRPr b="0" i="0" sz="1400" u="none" cap="none" strike="noStrike">
              <a:solidFill>
                <a:schemeClr val="dk1"/>
              </a:solidFill>
              <a:latin typeface="Tajawal Medium"/>
              <a:ea typeface="Tajawal Medium"/>
              <a:cs typeface="Tajawal Medium"/>
              <a:sym typeface="Tajawal Medium"/>
            </a:endParaRPr>
          </a:p>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4. </a:t>
            </a:r>
            <a:r>
              <a:rPr b="0" i="0" lang="ar-LB" sz="1400" u="none" cap="none" strike="noStrike">
                <a:solidFill>
                  <a:schemeClr val="dk1"/>
                </a:solidFill>
                <a:latin typeface="Tajawal Medium"/>
                <a:ea typeface="Tajawal Medium"/>
                <a:cs typeface="Tajawal Medium"/>
                <a:sym typeface="Tajawal Medium"/>
              </a:rPr>
              <a:t>التعرّف على أبرز آليات التأقلم التي يتمّ استخدامها.</a:t>
            </a:r>
            <a:endParaRPr b="0" i="0" sz="1400" u="none" cap="none" strike="noStrike">
              <a:solidFill>
                <a:schemeClr val="dk1"/>
              </a:solidFill>
              <a:latin typeface="Tajawal Medium"/>
              <a:ea typeface="Tajawal Medium"/>
              <a:cs typeface="Tajawal Medium"/>
              <a:sym typeface="Tajawal Medium"/>
            </a:endParaRPr>
          </a:p>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5. </a:t>
            </a:r>
            <a:r>
              <a:rPr b="0" i="0" lang="ar-LB" sz="1400" u="none" cap="none" strike="noStrike">
                <a:solidFill>
                  <a:schemeClr val="dk1"/>
                </a:solidFill>
                <a:latin typeface="Tajawal Medium"/>
                <a:ea typeface="Tajawal Medium"/>
                <a:cs typeface="Tajawal Medium"/>
                <a:sym typeface="Tajawal Medium"/>
              </a:rPr>
              <a:t> التحقّق من العلاقة بين الصّحة النّفسيّة وبين الأداء المهنيّ، وجودة الحياة، وآليات التأقلم.</a:t>
            </a:r>
            <a:endParaRPr b="0" i="0" sz="1400" u="none" cap="none" strike="noStrike">
              <a:solidFill>
                <a:schemeClr val="dk1"/>
              </a:solidFill>
              <a:latin typeface="Tajawal Medium"/>
              <a:ea typeface="Tajawal Medium"/>
              <a:cs typeface="Tajawal Medium"/>
              <a:sym typeface="Tajawal Medium"/>
            </a:endParaRPr>
          </a:p>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6.</a:t>
            </a:r>
            <a:r>
              <a:rPr b="0" i="0" lang="ar-LB" sz="1400" u="none" cap="none" strike="noStrike">
                <a:solidFill>
                  <a:schemeClr val="dk1"/>
                </a:solidFill>
                <a:latin typeface="Tajawal Medium"/>
                <a:ea typeface="Tajawal Medium"/>
                <a:cs typeface="Tajawal Medium"/>
                <a:sym typeface="Tajawal Medium"/>
              </a:rPr>
              <a:t> وضع اقتراحات وتوصيات لتعزيز مستويات الصّحة النفسيّة.</a:t>
            </a:r>
            <a:endParaRPr b="0" i="0" sz="1400" u="none" cap="none" strike="noStrike">
              <a:solidFill>
                <a:schemeClr val="dk1"/>
              </a:solidFill>
              <a:latin typeface="Tajawal Medium"/>
              <a:ea typeface="Tajawal Medium"/>
              <a:cs typeface="Tajawal Medium"/>
              <a:sym typeface="Tajawal Medium"/>
            </a:endParaRPr>
          </a:p>
        </p:txBody>
      </p:sp>
      <p:sp>
        <p:nvSpPr>
          <p:cNvPr id="164" name="Google Shape;164;p8"/>
          <p:cNvSpPr/>
          <p:nvPr/>
        </p:nvSpPr>
        <p:spPr>
          <a:xfrm>
            <a:off x="964421" y="1370053"/>
            <a:ext cx="2482971" cy="1266436"/>
          </a:xfrm>
          <a:prstGeom prst="rect">
            <a:avLst/>
          </a:prstGeom>
          <a:solidFill>
            <a:srgbClr val="B4E9E5"/>
          </a:solidFill>
          <a:ln>
            <a:noFill/>
          </a:ln>
        </p:spPr>
        <p:txBody>
          <a:bodyPr anchorCtr="0" anchor="ctr" bIns="91425" lIns="91425" spcFirstLastPara="1" rIns="91425" wrap="square" tIns="91425">
            <a:noAutofit/>
          </a:bodyPr>
          <a:lstStyle/>
          <a:p>
            <a:pPr indent="0" lvl="0" marL="0" marR="0" rtl="1" algn="just">
              <a:lnSpc>
                <a:spcPct val="100000"/>
              </a:lnSpc>
              <a:spcBef>
                <a:spcPts val="0"/>
              </a:spcBef>
              <a:spcAft>
                <a:spcPts val="0"/>
              </a:spcAft>
              <a:buClr>
                <a:srgbClr val="000000"/>
              </a:buClr>
              <a:buSzPts val="1400"/>
              <a:buFont typeface="Arial"/>
              <a:buNone/>
            </a:pPr>
            <a:r>
              <a:rPr b="1" i="0" lang="ar-LB" sz="1400" u="none" cap="none" strike="noStrike">
                <a:solidFill>
                  <a:srgbClr val="D73862"/>
                </a:solidFill>
                <a:latin typeface="Tajawal"/>
                <a:ea typeface="Tajawal"/>
                <a:cs typeface="Tajawal"/>
                <a:sym typeface="Tajawal"/>
              </a:rPr>
              <a:t>الأهميّة: </a:t>
            </a:r>
            <a:endParaRPr b="1" i="0" sz="1400" u="none" cap="none" strike="noStrike">
              <a:solidFill>
                <a:srgbClr val="D73862"/>
              </a:solidFill>
              <a:latin typeface="Tajawal"/>
              <a:ea typeface="Tajawal"/>
              <a:cs typeface="Tajawal"/>
              <a:sym typeface="Tajawal"/>
            </a:endParaRPr>
          </a:p>
          <a:p>
            <a:pPr indent="0" lvl="0" marL="0" marR="0" rtl="1" algn="just">
              <a:lnSpc>
                <a:spcPct val="100000"/>
              </a:lnSpc>
              <a:spcBef>
                <a:spcPts val="0"/>
              </a:spcBef>
              <a:spcAft>
                <a:spcPts val="0"/>
              </a:spcAft>
              <a:buClr>
                <a:srgbClr val="000000"/>
              </a:buClr>
              <a:buSzPts val="1400"/>
              <a:buFont typeface="Arial"/>
              <a:buNone/>
            </a:pPr>
            <a:r>
              <a:rPr b="0" i="0" lang="ar-LB" sz="1400" u="none" cap="none" strike="noStrike">
                <a:solidFill>
                  <a:schemeClr val="dk1"/>
                </a:solidFill>
                <a:latin typeface="Tajawal Medium"/>
                <a:ea typeface="Tajawal Medium"/>
                <a:cs typeface="Tajawal Medium"/>
                <a:sym typeface="Tajawal Medium"/>
              </a:rPr>
              <a:t>قد تُساهم هذه الدّراسة في وضع استراتيجيّات عمليّة تستهدف الصّحة النفسيّة لديهم. </a:t>
            </a:r>
            <a:endParaRPr b="0" i="0" sz="1400" u="none" cap="none" strike="noStrike">
              <a:solidFill>
                <a:schemeClr val="dk1"/>
              </a:solidFill>
              <a:latin typeface="Tajawal Medium"/>
              <a:ea typeface="Tajawal Medium"/>
              <a:cs typeface="Tajawal Medium"/>
              <a:sym typeface="Tajawal Medium"/>
            </a:endParaRPr>
          </a:p>
        </p:txBody>
      </p:sp>
      <p:sp>
        <p:nvSpPr>
          <p:cNvPr id="165" name="Google Shape;165;p8"/>
          <p:cNvSpPr/>
          <p:nvPr/>
        </p:nvSpPr>
        <p:spPr>
          <a:xfrm>
            <a:off x="964420" y="2799713"/>
            <a:ext cx="2482971" cy="1646598"/>
          </a:xfrm>
          <a:prstGeom prst="rect">
            <a:avLst/>
          </a:prstGeom>
          <a:solidFill>
            <a:srgbClr val="C9DAF8"/>
          </a:solidFill>
          <a:ln>
            <a:noFill/>
          </a:ln>
        </p:spPr>
        <p:txBody>
          <a:bodyPr anchorCtr="0" anchor="ctr" bIns="91425" lIns="91425" spcFirstLastPara="1" rIns="91425" wrap="square" tIns="91425">
            <a:noAutofit/>
          </a:bodyPr>
          <a:lstStyle/>
          <a:p>
            <a:pPr indent="0" lvl="0" marL="0" marR="0" rtl="1" algn="just">
              <a:lnSpc>
                <a:spcPct val="100000"/>
              </a:lnSpc>
              <a:spcBef>
                <a:spcPts val="0"/>
              </a:spcBef>
              <a:spcAft>
                <a:spcPts val="0"/>
              </a:spcAft>
              <a:buClr>
                <a:srgbClr val="000000"/>
              </a:buClr>
              <a:buSzPts val="1400"/>
              <a:buFont typeface="Arial"/>
              <a:buNone/>
            </a:pPr>
            <a:r>
              <a:rPr b="0" i="0" lang="ar-LB" sz="1400" u="none" cap="none" strike="noStrike">
                <a:solidFill>
                  <a:schemeClr val="dk1"/>
                </a:solidFill>
                <a:latin typeface="Tajawal Medium"/>
                <a:ea typeface="Tajawal Medium"/>
                <a:cs typeface="Tajawal Medium"/>
                <a:sym typeface="Tajawal Medium"/>
              </a:rPr>
              <a:t>من خلال هذه الدّراسة، تمّ تطوير برنامج دعم نفسيّ إجتماعيّ للقوى العاملة في الطفولة المبكّرة.</a:t>
            </a:r>
            <a:endParaRPr b="0" i="0" sz="1400" u="none" cap="none" strike="noStrike">
              <a:solidFill>
                <a:schemeClr val="dk1"/>
              </a:solidFill>
              <a:latin typeface="Tajawal Medium"/>
              <a:ea typeface="Tajawal Medium"/>
              <a:cs typeface="Tajawal Medium"/>
              <a:sym typeface="Tajawal Medium"/>
            </a:endParaRPr>
          </a:p>
        </p:txBody>
      </p:sp>
      <p:pic>
        <p:nvPicPr>
          <p:cNvPr descr="star design2" id="166" name="Google Shape;166;p8"/>
          <p:cNvPicPr preferRelativeResize="0"/>
          <p:nvPr/>
        </p:nvPicPr>
        <p:blipFill rotWithShape="1">
          <a:blip r:embed="rId3">
            <a:alphaModFix/>
          </a:blip>
          <a:srcRect b="0" l="0" r="0" t="0"/>
          <a:stretch/>
        </p:blipFill>
        <p:spPr>
          <a:xfrm>
            <a:off x="7039769" y="3052925"/>
            <a:ext cx="4208462" cy="4206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p:nvPr/>
        </p:nvSpPr>
        <p:spPr>
          <a:xfrm>
            <a:off x="7850" y="1534602"/>
            <a:ext cx="9156000" cy="383259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2" name="Google Shape;172;p9"/>
          <p:cNvSpPr txBox="1"/>
          <p:nvPr/>
        </p:nvSpPr>
        <p:spPr>
          <a:xfrm>
            <a:off x="1631150" y="2375475"/>
            <a:ext cx="753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9"/>
          <p:cNvSpPr txBox="1"/>
          <p:nvPr>
            <p:ph type="title"/>
          </p:nvPr>
        </p:nvSpPr>
        <p:spPr>
          <a:xfrm>
            <a:off x="5021187" y="577809"/>
            <a:ext cx="3717588" cy="646916"/>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E7CCD6"/>
              </a:buClr>
              <a:buSzPts val="4400"/>
              <a:buFont typeface="Tajawal Black"/>
              <a:buNone/>
            </a:pPr>
            <a:r>
              <a:rPr lang="ar-LB" sz="2400">
                <a:solidFill>
                  <a:srgbClr val="F37A87"/>
                </a:solidFill>
                <a:latin typeface="Tajawal Black"/>
                <a:ea typeface="Tajawal Black"/>
                <a:cs typeface="Tajawal Black"/>
                <a:sym typeface="Tajawal Black"/>
              </a:rPr>
              <a:t>المنهج </a:t>
            </a:r>
            <a:endParaRPr sz="2400"/>
          </a:p>
          <a:p>
            <a:pPr indent="0" lvl="0" marL="0" rtl="1" algn="r">
              <a:lnSpc>
                <a:spcPct val="100000"/>
              </a:lnSpc>
              <a:spcBef>
                <a:spcPts val="0"/>
              </a:spcBef>
              <a:spcAft>
                <a:spcPts val="0"/>
              </a:spcAft>
              <a:buClr>
                <a:srgbClr val="E7CCD6"/>
              </a:buClr>
              <a:buSzPts val="4400"/>
              <a:buFont typeface="Tajawal Black"/>
              <a:buNone/>
            </a:pPr>
            <a:r>
              <a:t/>
            </a:r>
            <a:endParaRPr sz="2400">
              <a:solidFill>
                <a:srgbClr val="F37A87"/>
              </a:solidFill>
              <a:latin typeface="Tajawal Black"/>
              <a:ea typeface="Tajawal Black"/>
              <a:cs typeface="Tajawal Black"/>
              <a:sym typeface="Tajawal Black"/>
            </a:endParaRPr>
          </a:p>
        </p:txBody>
      </p:sp>
      <p:sp>
        <p:nvSpPr>
          <p:cNvPr id="174" name="Google Shape;174;p9"/>
          <p:cNvSpPr/>
          <p:nvPr/>
        </p:nvSpPr>
        <p:spPr>
          <a:xfrm>
            <a:off x="7211950" y="1534602"/>
            <a:ext cx="1932300" cy="3900823"/>
          </a:xfrm>
          <a:prstGeom prst="rect">
            <a:avLst/>
          </a:prstGeom>
          <a:solidFill>
            <a:srgbClr val="B4E9E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Tajawal"/>
              <a:ea typeface="Tajawal"/>
              <a:cs typeface="Tajawal"/>
              <a:sym typeface="Tajawal"/>
            </a:endParaRPr>
          </a:p>
          <a:p>
            <a:pPr indent="0" lvl="0" marL="0" marR="0" rtl="0" algn="ctr">
              <a:lnSpc>
                <a:spcPct val="100000"/>
              </a:lnSpc>
              <a:spcBef>
                <a:spcPts val="0"/>
              </a:spcBef>
              <a:spcAft>
                <a:spcPts val="0"/>
              </a:spcAft>
              <a:buClr>
                <a:srgbClr val="000000"/>
              </a:buClr>
              <a:buSzPts val="1700"/>
              <a:buFont typeface="Arial"/>
              <a:buNone/>
            </a:pPr>
            <a:r>
              <a:rPr b="1" i="0" lang="ar-LB" sz="1700" u="none" cap="none" strike="noStrike">
                <a:solidFill>
                  <a:srgbClr val="888888"/>
                </a:solidFill>
                <a:latin typeface="Tajawal"/>
                <a:ea typeface="Tajawal"/>
                <a:cs typeface="Tajawal"/>
                <a:sym typeface="Tajawal"/>
              </a:rPr>
              <a:t>المنهج المختلط</a:t>
            </a:r>
            <a:endParaRPr/>
          </a:p>
          <a:p>
            <a:pPr indent="0" lvl="0" marL="0" marR="0" rtl="0" algn="ctr">
              <a:lnSpc>
                <a:spcPct val="100000"/>
              </a:lnSpc>
              <a:spcBef>
                <a:spcPts val="0"/>
              </a:spcBef>
              <a:spcAft>
                <a:spcPts val="0"/>
              </a:spcAft>
              <a:buClr>
                <a:srgbClr val="000000"/>
              </a:buClr>
              <a:buSzPts val="1700"/>
              <a:buFont typeface="Arial"/>
              <a:buNone/>
            </a:pPr>
            <a:r>
              <a:rPr b="1" i="0" lang="ar-LB" sz="1700" u="none" cap="none" strike="noStrike">
                <a:solidFill>
                  <a:srgbClr val="888888"/>
                </a:solidFill>
                <a:latin typeface="Tajawal"/>
                <a:ea typeface="Tajawal"/>
                <a:cs typeface="Tajawal"/>
                <a:sym typeface="Tajawal"/>
              </a:rPr>
              <a:t>Mixed Method</a:t>
            </a:r>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888888"/>
              </a:solidFill>
              <a:latin typeface="Tajawal"/>
              <a:ea typeface="Tajawal"/>
              <a:cs typeface="Tajawal"/>
              <a:sym typeface="Tajaw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888888"/>
              </a:solidFill>
              <a:latin typeface="Tajawal"/>
              <a:ea typeface="Tajawal"/>
              <a:cs typeface="Tajawal"/>
              <a:sym typeface="Tajawal"/>
            </a:endParaRPr>
          </a:p>
        </p:txBody>
      </p:sp>
      <p:sp>
        <p:nvSpPr>
          <p:cNvPr id="175" name="Google Shape;175;p9"/>
          <p:cNvSpPr txBox="1"/>
          <p:nvPr/>
        </p:nvSpPr>
        <p:spPr>
          <a:xfrm>
            <a:off x="1920726" y="2608317"/>
            <a:ext cx="4907100" cy="905026"/>
          </a:xfrm>
          <a:prstGeom prst="rect">
            <a:avLst/>
          </a:prstGeom>
          <a:noFill/>
          <a:ln>
            <a:noFill/>
          </a:ln>
        </p:spPr>
        <p:txBody>
          <a:bodyPr anchorCtr="0" anchor="t" bIns="91425" lIns="91425" spcFirstLastPara="1" rIns="91425" wrap="square" tIns="91425">
            <a:spAutoFit/>
          </a:bodyPr>
          <a:lstStyle/>
          <a:p>
            <a:pPr indent="0" lvl="0" marL="0" marR="0" rtl="1" algn="ctr">
              <a:lnSpc>
                <a:spcPct val="107916"/>
              </a:lnSpc>
              <a:spcBef>
                <a:spcPts val="0"/>
              </a:spcBef>
              <a:spcAft>
                <a:spcPts val="0"/>
              </a:spcAft>
              <a:buClr>
                <a:srgbClr val="000000"/>
              </a:buClr>
              <a:buSzPts val="1600"/>
              <a:buFont typeface="Arial"/>
              <a:buNone/>
            </a:pPr>
            <a:r>
              <a:t/>
            </a:r>
            <a:endParaRPr b="1" i="0" sz="1600" u="none" cap="none" strike="noStrike">
              <a:solidFill>
                <a:srgbClr val="65C0BA"/>
              </a:solidFill>
              <a:latin typeface="Tajawal"/>
              <a:ea typeface="Tajawal"/>
              <a:cs typeface="Tajawal"/>
              <a:sym typeface="Tajawal"/>
            </a:endParaRPr>
          </a:p>
          <a:p>
            <a:pPr indent="0" lvl="0" marL="0" marR="0" rtl="0" algn="ctr">
              <a:lnSpc>
                <a:spcPct val="107916"/>
              </a:lnSpc>
              <a:spcBef>
                <a:spcPts val="800"/>
              </a:spcBef>
              <a:spcAft>
                <a:spcPts val="800"/>
              </a:spcAft>
              <a:buClr>
                <a:srgbClr val="000000"/>
              </a:buClr>
              <a:buSzPts val="1500"/>
              <a:buFont typeface="Arial"/>
              <a:buNone/>
            </a:pPr>
            <a:r>
              <a:t/>
            </a:r>
            <a:endParaRPr b="1" i="0" sz="1500" u="none" cap="none" strike="noStrike">
              <a:solidFill>
                <a:srgbClr val="929FA3"/>
              </a:solidFill>
              <a:latin typeface="Arial"/>
              <a:ea typeface="Arial"/>
              <a:cs typeface="Arial"/>
              <a:sym typeface="Arial"/>
            </a:endParaRPr>
          </a:p>
        </p:txBody>
      </p:sp>
      <p:sp>
        <p:nvSpPr>
          <p:cNvPr id="176" name="Google Shape;176;p9"/>
          <p:cNvSpPr/>
          <p:nvPr/>
        </p:nvSpPr>
        <p:spPr>
          <a:xfrm>
            <a:off x="4525480" y="1916392"/>
            <a:ext cx="1718565" cy="1718565"/>
          </a:xfrm>
          <a:prstGeom prst="ellipse">
            <a:avLst/>
          </a:prstGeom>
          <a:solidFill>
            <a:srgbClr val="65C0BA"/>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None/>
            </a:pPr>
            <a:r>
              <a:rPr b="1" i="0" lang="ar-LB" sz="1400" u="none" cap="none" strike="noStrike">
                <a:solidFill>
                  <a:schemeClr val="lt1"/>
                </a:solidFill>
                <a:latin typeface="Tajawal"/>
                <a:ea typeface="Tajawal"/>
                <a:cs typeface="Tajawal"/>
                <a:sym typeface="Tajawal"/>
              </a:rPr>
              <a:t>كميّ Quantitative</a:t>
            </a:r>
            <a:endParaRPr b="0" i="0" sz="1050" u="none" cap="none" strike="noStrike">
              <a:solidFill>
                <a:srgbClr val="000000"/>
              </a:solidFill>
              <a:latin typeface="Arial"/>
              <a:ea typeface="Arial"/>
              <a:cs typeface="Arial"/>
              <a:sym typeface="Arial"/>
            </a:endParaRPr>
          </a:p>
        </p:txBody>
      </p:sp>
      <p:sp>
        <p:nvSpPr>
          <p:cNvPr id="177" name="Google Shape;177;p9"/>
          <p:cNvSpPr/>
          <p:nvPr/>
        </p:nvSpPr>
        <p:spPr>
          <a:xfrm>
            <a:off x="3557575" y="2938585"/>
            <a:ext cx="1718564" cy="1718564"/>
          </a:xfrm>
          <a:prstGeom prst="ellipse">
            <a:avLst/>
          </a:prstGeom>
          <a:solidFill>
            <a:srgbClr val="F37A87"/>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300"/>
              <a:buFont typeface="Arial"/>
              <a:buNone/>
            </a:pPr>
            <a:r>
              <a:rPr b="1" i="0" lang="ar-LB" sz="1300" u="none" cap="none" strike="noStrike">
                <a:solidFill>
                  <a:schemeClr val="lt1"/>
                </a:solidFill>
                <a:latin typeface="Tajawal"/>
                <a:ea typeface="Tajawal"/>
                <a:cs typeface="Tajawal"/>
                <a:sym typeface="Tajawal"/>
              </a:rPr>
              <a:t>نوعيّ </a:t>
            </a:r>
            <a:endParaRPr/>
          </a:p>
          <a:p>
            <a:pPr indent="0" lvl="0" marL="0" marR="0" rtl="1" algn="ctr">
              <a:lnSpc>
                <a:spcPct val="100000"/>
              </a:lnSpc>
              <a:spcBef>
                <a:spcPts val="0"/>
              </a:spcBef>
              <a:spcAft>
                <a:spcPts val="0"/>
              </a:spcAft>
              <a:buClr>
                <a:srgbClr val="000000"/>
              </a:buClr>
              <a:buSzPts val="1300"/>
              <a:buFont typeface="Arial"/>
              <a:buNone/>
            </a:pPr>
            <a:r>
              <a:rPr b="1" i="0" lang="ar-LB" sz="1300" u="none" cap="none" strike="noStrike">
                <a:solidFill>
                  <a:schemeClr val="lt1"/>
                </a:solidFill>
                <a:latin typeface="Tajawal"/>
                <a:ea typeface="Tajawal"/>
                <a:cs typeface="Tajawal"/>
                <a:sym typeface="Tajawal"/>
              </a:rPr>
              <a:t>Qualitative</a:t>
            </a:r>
            <a:endParaRPr b="0" i="0" sz="1400" u="none" cap="none" strike="noStrike">
              <a:solidFill>
                <a:srgbClr val="000000"/>
              </a:solidFill>
              <a:latin typeface="Arial"/>
              <a:ea typeface="Arial"/>
              <a:cs typeface="Arial"/>
              <a:sym typeface="Arial"/>
            </a:endParaRPr>
          </a:p>
        </p:txBody>
      </p:sp>
      <p:sp>
        <p:nvSpPr>
          <p:cNvPr id="178" name="Google Shape;178;p9"/>
          <p:cNvSpPr txBox="1"/>
          <p:nvPr/>
        </p:nvSpPr>
        <p:spPr>
          <a:xfrm>
            <a:off x="806695" y="3015860"/>
            <a:ext cx="2663740" cy="1064923"/>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E7CCD6"/>
              </a:buClr>
              <a:buSzPts val="4400"/>
              <a:buFont typeface="Tajawal Black"/>
              <a:buNone/>
            </a:pPr>
            <a:r>
              <a:rPr b="0" i="0" lang="ar-LB" sz="1400" u="none" cap="none" strike="noStrike">
                <a:solidFill>
                  <a:srgbClr val="F37A87"/>
                </a:solidFill>
                <a:latin typeface="Tajawal Black"/>
                <a:ea typeface="Tajawal Black"/>
                <a:cs typeface="Tajawal Black"/>
                <a:sym typeface="Tajawal Black"/>
              </a:rPr>
              <a:t>2. </a:t>
            </a:r>
            <a:r>
              <a:rPr b="0" i="0" lang="ar-LB" sz="1400" u="none" cap="none" strike="noStrike">
                <a:solidFill>
                  <a:schemeClr val="dk1"/>
                </a:solidFill>
                <a:latin typeface="Tajawal Black"/>
                <a:ea typeface="Tajawal Black"/>
                <a:cs typeface="Tajawal Black"/>
                <a:sym typeface="Tajawal Black"/>
              </a:rPr>
              <a:t>(4)</a:t>
            </a:r>
            <a:r>
              <a:rPr b="0" i="0" lang="ar-LB" sz="1400" u="none" cap="none" strike="noStrike">
                <a:solidFill>
                  <a:srgbClr val="F37A87"/>
                </a:solidFill>
                <a:latin typeface="Tajawal Black"/>
                <a:ea typeface="Tajawal Black"/>
                <a:cs typeface="Tajawal Black"/>
                <a:sym typeface="Tajawal Black"/>
              </a:rPr>
              <a:t> </a:t>
            </a:r>
            <a:r>
              <a:rPr b="1" i="0" lang="ar-LB" sz="1400" u="none" cap="none" strike="noStrike">
                <a:solidFill>
                  <a:schemeClr val="dk1"/>
                </a:solidFill>
                <a:latin typeface="Tajawal Black"/>
                <a:ea typeface="Tajawal Black"/>
                <a:cs typeface="Tajawal Black"/>
                <a:sym typeface="Tajawal Black"/>
              </a:rPr>
              <a:t>مجموعات مناقشة مركّزة</a:t>
            </a:r>
            <a:endParaRPr b="1" i="0" sz="1400" u="none" cap="none" strike="noStrike">
              <a:solidFill>
                <a:schemeClr val="dk1"/>
              </a:solidFill>
              <a:latin typeface="Tajawal Black"/>
              <a:ea typeface="Tajawal Black"/>
              <a:cs typeface="Tajawal Black"/>
              <a:sym typeface="Tajawal Black"/>
            </a:endParaRPr>
          </a:p>
          <a:p>
            <a:pPr indent="0" lvl="0" marL="0" marR="0" rtl="1" algn="ctr">
              <a:lnSpc>
                <a:spcPct val="100000"/>
              </a:lnSpc>
              <a:spcBef>
                <a:spcPts val="0"/>
              </a:spcBef>
              <a:spcAft>
                <a:spcPts val="0"/>
              </a:spcAft>
              <a:buClr>
                <a:srgbClr val="E7CCD6"/>
              </a:buClr>
              <a:buSzPts val="4400"/>
              <a:buFont typeface="Tajawal Black"/>
              <a:buNone/>
            </a:pPr>
            <a:r>
              <a:rPr b="0" i="0" lang="ar-LB" sz="1400" u="none" cap="none" strike="noStrike">
                <a:solidFill>
                  <a:schemeClr val="dk1"/>
                </a:solidFill>
                <a:latin typeface="Tajawal"/>
                <a:ea typeface="Tajawal"/>
                <a:cs typeface="Tajawal"/>
                <a:sym typeface="Tajawal"/>
              </a:rPr>
              <a:t>(34) مشاركًا</a:t>
            </a:r>
            <a:endParaRPr b="0" i="0" sz="1400" u="none" cap="none" strike="noStrike">
              <a:solidFill>
                <a:schemeClr val="dk1"/>
              </a:solidFill>
              <a:latin typeface="Tajawal"/>
              <a:ea typeface="Tajawal"/>
              <a:cs typeface="Tajawal"/>
              <a:sym typeface="Tajawal"/>
            </a:endParaRPr>
          </a:p>
        </p:txBody>
      </p:sp>
      <p:sp>
        <p:nvSpPr>
          <p:cNvPr id="179" name="Google Shape;179;p9"/>
          <p:cNvSpPr txBox="1"/>
          <p:nvPr/>
        </p:nvSpPr>
        <p:spPr>
          <a:xfrm>
            <a:off x="1746445" y="2122650"/>
            <a:ext cx="2663740" cy="568173"/>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E7CCD6"/>
              </a:buClr>
              <a:buSzPts val="4400"/>
              <a:buFont typeface="Tajawal Black"/>
              <a:buNone/>
            </a:pPr>
            <a:r>
              <a:rPr b="0" i="0" lang="ar-LB" sz="1400" u="none" cap="none" strike="noStrike">
                <a:solidFill>
                  <a:srgbClr val="F37A87"/>
                </a:solidFill>
                <a:latin typeface="Tajawal Black"/>
                <a:ea typeface="Tajawal Black"/>
                <a:cs typeface="Tajawal Black"/>
                <a:sym typeface="Tajawal Black"/>
              </a:rPr>
              <a:t> 1. </a:t>
            </a:r>
            <a:r>
              <a:rPr b="0" i="0" lang="ar-LB" sz="1400" u="none" cap="none" strike="noStrike">
                <a:solidFill>
                  <a:schemeClr val="dk1"/>
                </a:solidFill>
                <a:latin typeface="Tajawal Black"/>
                <a:ea typeface="Tajawal Black"/>
                <a:cs typeface="Tajawal Black"/>
                <a:sym typeface="Tajawal Black"/>
              </a:rPr>
              <a:t>(915) إستمارة إلكترونيّة </a:t>
            </a:r>
            <a:endParaRPr/>
          </a:p>
        </p:txBody>
      </p:sp>
      <p:sp>
        <p:nvSpPr>
          <p:cNvPr id="180" name="Google Shape;180;p9"/>
          <p:cNvSpPr/>
          <p:nvPr/>
        </p:nvSpPr>
        <p:spPr>
          <a:xfrm>
            <a:off x="1507536" y="105230"/>
            <a:ext cx="2825882" cy="1883921"/>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