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71" r:id="rId5"/>
    <p:sldId id="272" r:id="rId6"/>
    <p:sldId id="273" r:id="rId7"/>
    <p:sldId id="274" r:id="rId8"/>
    <p:sldId id="275" r:id="rId9"/>
    <p:sldId id="276" r:id="rId10"/>
    <p:sldId id="270" r:id="rId11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Tajawal" panose="020B0604020202020204" charset="-78"/>
      <p:regular r:id="rId17"/>
      <p:bold r:id="rId18"/>
    </p:embeddedFont>
    <p:embeddedFont>
      <p:font typeface="Tajawal Black" panose="020B0604020202020204" charset="-7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000000"/>
          </p15:clr>
        </p15:guide>
        <p15:guide id="2" pos="2886">
          <p15:clr>
            <a:srgbClr val="000000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isPWw97vk2l1vxYcnrZ1PR+EOB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390" autoAdjust="0"/>
  </p:normalViewPr>
  <p:slideViewPr>
    <p:cSldViewPr snapToGrid="0">
      <p:cViewPr varScale="1">
        <p:scale>
          <a:sx n="61" d="100"/>
          <a:sy n="61" d="100"/>
        </p:scale>
        <p:origin x="1368" y="52"/>
      </p:cViewPr>
      <p:guideLst>
        <p:guide orient="horz" pos="1644"/>
        <p:guide pos="28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/>
      <dgm:t>
        <a:bodyPr/>
        <a:lstStyle/>
        <a:p>
          <a:pPr>
            <a:buSzPts val="1600"/>
          </a:pPr>
          <a:r>
            <a:rPr lang="ar-JO" sz="1050" b="1">
              <a:latin typeface="Tajawal"/>
              <a:cs typeface="Tajawal"/>
            </a:rPr>
            <a:t>تحديد صحيح للنطاق</a:t>
          </a:r>
          <a:endParaRPr lang="en-US" sz="1050" b="1"/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2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2400" b="1"/>
        </a:p>
      </dgm:t>
    </dgm:pt>
    <dgm:pt modelId="{54996FA3-3249-405A-8A19-2727D3AE5BC7}">
      <dgm:prSet custT="1"/>
      <dgm:spPr/>
      <dgm:t>
        <a:bodyPr/>
        <a:lstStyle/>
        <a:p>
          <a:r>
            <a:rPr lang="ar-JO" sz="1050" b="1">
              <a:latin typeface="Tajawal"/>
              <a:cs typeface="Tajawal"/>
            </a:rPr>
            <a:t>فهم معمّق لواقع الحال</a:t>
          </a:r>
          <a:endParaRPr lang="ar-JO" sz="1050" b="1" dirty="0">
            <a:latin typeface="Tajawal"/>
            <a:cs typeface="Tajawal"/>
          </a:endParaRP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2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2400" b="1"/>
        </a:p>
      </dgm:t>
    </dgm:pt>
    <dgm:pt modelId="{D74845DE-022C-4602-A224-443381F728C7}">
      <dgm:prSet custT="1"/>
      <dgm:spPr/>
      <dgm:t>
        <a:bodyPr/>
        <a:lstStyle/>
        <a:p>
          <a:r>
            <a:rPr lang="ar-JO" sz="1050" b="1">
              <a:latin typeface="Tajawal"/>
              <a:cs typeface="Tajawal"/>
            </a:rPr>
            <a:t>تحديد واضح للنتائج وآليات تحقيقها</a:t>
          </a:r>
          <a:endParaRPr lang="ar-JO" sz="1050" b="1" dirty="0">
            <a:latin typeface="Tajawal"/>
            <a:cs typeface="Tajawal"/>
          </a:endParaRP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2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2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/>
    </dgm:pt>
    <dgm:pt modelId="{B0CD6D75-54D7-4ED1-8CF5-337775AF63BF}" type="pres">
      <dgm:prSet presAssocID="{5C84D9F0-278B-424A-A9C5-66EE40F6DB64}" presName="arrowWedge3" presStyleLbl="fgSibTrans2D1" presStyleIdx="2" presStyleCnt="3"/>
      <dgm:spPr/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>
            <a:buSzPts val="1600"/>
          </a:pPr>
          <a:r>
            <a:rPr lang="ar-JO" sz="800" b="1" dirty="0">
              <a:solidFill>
                <a:schemeClr val="accent4">
                  <a:lumMod val="95000"/>
                  <a:lumOff val="5000"/>
                </a:schemeClr>
              </a:solidFill>
              <a:latin typeface="Tajawal"/>
              <a:cs typeface="Tajawal"/>
            </a:rPr>
            <a:t>تحديد صحيح للنطاق</a:t>
          </a:r>
          <a:endParaRPr lang="en-US" sz="800" b="1" dirty="0">
            <a:solidFill>
              <a:schemeClr val="accent4">
                <a:lumMod val="95000"/>
                <a:lumOff val="5000"/>
              </a:schemeClr>
            </a:solidFill>
          </a:endParaRPr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54996FA3-3249-405A-8A19-2727D3AE5BC7}">
      <dgm:prSet custT="1"/>
      <dgm:spPr/>
      <dgm:t>
        <a:bodyPr/>
        <a:lstStyle/>
        <a:p>
          <a:r>
            <a:rPr lang="ar-JO" sz="700" b="1" dirty="0">
              <a:latin typeface="Tajawal"/>
              <a:cs typeface="Tajawal"/>
            </a:rPr>
            <a:t>فهم معمّق لواقع الحال</a:t>
          </a: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D74845DE-022C-4602-A224-443381F728C7}">
      <dgm:prSet custT="1"/>
      <dgm:spPr/>
      <dgm:t>
        <a:bodyPr/>
        <a:lstStyle/>
        <a:p>
          <a:r>
            <a:rPr lang="ar-JO" sz="700" b="1">
              <a:latin typeface="Tajawal"/>
              <a:cs typeface="Tajawal"/>
            </a:rPr>
            <a:t>تحديد واضح للنتائج وآليات تحقيقها</a:t>
          </a:r>
          <a:endParaRPr lang="ar-JO" sz="700" b="1" dirty="0">
            <a:latin typeface="Tajawal"/>
            <a:cs typeface="Tajawal"/>
          </a:endParaRP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/>
    </dgm:pt>
    <dgm:pt modelId="{B0CD6D75-54D7-4ED1-8CF5-337775AF63BF}" type="pres">
      <dgm:prSet presAssocID="{5C84D9F0-278B-424A-A9C5-66EE40F6DB64}" presName="arrowWedge3" presStyleLbl="fgSibTrans2D1" presStyleIdx="2" presStyleCnt="3"/>
      <dgm:spPr/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/>
      <dgm:t>
        <a:bodyPr/>
        <a:lstStyle/>
        <a:p>
          <a:pPr>
            <a:buSzPts val="1600"/>
          </a:pPr>
          <a:r>
            <a:rPr lang="ar-JO" sz="800" b="1" dirty="0">
              <a:latin typeface="Tajawal"/>
              <a:cs typeface="Tajawal"/>
            </a:rPr>
            <a:t>تحديد صحيح للنطاق</a:t>
          </a:r>
          <a:endParaRPr lang="en-US" sz="800" b="1" dirty="0"/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54996FA3-3249-405A-8A19-2727D3AE5BC7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ar-JO" sz="900" b="1" cap="none" spc="0" dirty="0">
              <a:ln w="0"/>
              <a:solidFill>
                <a:schemeClr val="tx1"/>
              </a:solidFill>
              <a:effectLst/>
              <a:latin typeface="Tajawal"/>
              <a:cs typeface="Tajawal"/>
            </a:rPr>
            <a:t>فهم معمّق لواقع الحال</a:t>
          </a: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D74845DE-022C-4602-A224-443381F728C7}">
      <dgm:prSet custT="1"/>
      <dgm:spPr/>
      <dgm:t>
        <a:bodyPr/>
        <a:lstStyle/>
        <a:p>
          <a:r>
            <a:rPr lang="ar-JO" sz="700" b="1">
              <a:latin typeface="Tajawal"/>
              <a:cs typeface="Tajawal"/>
            </a:rPr>
            <a:t>تحديد واضح للنتائج وآليات تحقيقها</a:t>
          </a:r>
          <a:endParaRPr lang="ar-JO" sz="700" b="1" dirty="0">
            <a:latin typeface="Tajawal"/>
            <a:cs typeface="Tajawal"/>
          </a:endParaRP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B0CD6D75-54D7-4ED1-8CF5-337775AF63BF}" type="pres">
      <dgm:prSet presAssocID="{5C84D9F0-278B-424A-A9C5-66EE40F6DB64}" presName="arrowWedge3" presStyleLbl="fgSibTrans2D1" presStyleIdx="2" presStyleCnt="3"/>
      <dgm:spPr/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/>
      <dgm:t>
        <a:bodyPr/>
        <a:lstStyle/>
        <a:p>
          <a:pPr>
            <a:buSzPts val="1600"/>
          </a:pPr>
          <a:r>
            <a:rPr lang="ar-JO" sz="800" b="1" dirty="0">
              <a:latin typeface="Tajawal"/>
              <a:cs typeface="Tajawal"/>
            </a:rPr>
            <a:t>تحديد صحيح للنطاق</a:t>
          </a:r>
          <a:endParaRPr lang="en-US" sz="800" b="1" dirty="0"/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54996FA3-3249-405A-8A19-2727D3AE5BC7}">
      <dgm:prSet custT="1"/>
      <dgm:spPr/>
      <dgm:t>
        <a:bodyPr/>
        <a:lstStyle/>
        <a:p>
          <a:r>
            <a:rPr lang="ar-JO" sz="900" b="1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D74845DE-022C-4602-A224-443381F728C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ar-JO" sz="800" b="0" dirty="0">
              <a:solidFill>
                <a:schemeClr val="accent4">
                  <a:lumMod val="95000"/>
                  <a:lumOff val="5000"/>
                </a:schemeClr>
              </a:solidFill>
              <a:latin typeface="Tajawal"/>
              <a:cs typeface="Tajawal"/>
            </a:rPr>
            <a:t>تحديد واضح للنتائج </a:t>
          </a:r>
          <a:r>
            <a:rPr lang="ar-JO" sz="800" b="0" cap="none" spc="0" dirty="0">
              <a:ln w="0"/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/>
              <a:cs typeface="Tajawal"/>
            </a:rPr>
            <a:t>وآليات</a:t>
          </a:r>
          <a:r>
            <a:rPr lang="ar-JO" sz="800" b="0" dirty="0">
              <a:solidFill>
                <a:schemeClr val="accent4">
                  <a:lumMod val="95000"/>
                  <a:lumOff val="5000"/>
                </a:schemeClr>
              </a:solidFill>
              <a:latin typeface="Tajawal"/>
              <a:cs typeface="Tajawal"/>
            </a:rPr>
            <a:t> تحقيقها</a:t>
          </a: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/>
    </dgm:pt>
    <dgm:pt modelId="{B0CD6D75-54D7-4ED1-8CF5-337775AF63BF}" type="pres">
      <dgm:prSet presAssocID="{5C84D9F0-278B-424A-A9C5-66EE40F6DB64}" presName="arrowWedge3" presStyleLbl="fgSibTrans2D1" presStyleIdx="2" presStyleCnt="3"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</dgm:spPr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/>
      <dgm:t>
        <a:bodyPr/>
        <a:lstStyle/>
        <a:p>
          <a:pPr>
            <a:buSzPts val="1600"/>
          </a:pPr>
          <a:r>
            <a:rPr lang="ar-JO" sz="800" b="1" dirty="0">
              <a:latin typeface="Tajawal"/>
              <a:cs typeface="Tajawal"/>
            </a:rPr>
            <a:t>تحديد صحيح للنطاق</a:t>
          </a:r>
          <a:endParaRPr lang="en-US" sz="800" b="1" dirty="0"/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54996FA3-3249-405A-8A19-2727D3AE5BC7}">
      <dgm:prSet custT="1"/>
      <dgm:spPr/>
      <dgm:t>
        <a:bodyPr/>
        <a:lstStyle/>
        <a:p>
          <a:r>
            <a:rPr lang="ar-JO" sz="900" b="1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D74845DE-022C-4602-A224-443381F728C7}">
      <dgm:prSet custT="1"/>
      <dgm:spPr/>
      <dgm:t>
        <a:bodyPr/>
        <a:lstStyle/>
        <a:p>
          <a:r>
            <a:rPr lang="ar-JO" sz="800" b="0">
              <a:latin typeface="Tajawal"/>
              <a:cs typeface="Tajawal"/>
            </a:rPr>
            <a:t>تحديد واضح للنتائج </a:t>
          </a:r>
          <a:r>
            <a:rPr lang="ar-JO" sz="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/>
              <a:cs typeface="Tajawal"/>
            </a:rPr>
            <a:t>وآليات</a:t>
          </a:r>
          <a:r>
            <a:rPr lang="ar-JO" sz="800" b="0">
              <a:latin typeface="Tajawal"/>
              <a:cs typeface="Tajawal"/>
            </a:rPr>
            <a:t> تحقيقها</a:t>
          </a:r>
          <a:endParaRPr lang="ar-JO" sz="800" b="0" dirty="0">
            <a:latin typeface="Tajawal"/>
            <a:cs typeface="Tajawal"/>
          </a:endParaRP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/>
    </dgm:pt>
    <dgm:pt modelId="{B0CD6D75-54D7-4ED1-8CF5-337775AF63BF}" type="pres">
      <dgm:prSet presAssocID="{5C84D9F0-278B-424A-A9C5-66EE40F6DB64}" presName="arrowWedge3" presStyleLbl="fgSibTrans2D1" presStyleIdx="2" presStyleCnt="3"/>
      <dgm:spPr/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/>
      <dgm:t>
        <a:bodyPr/>
        <a:lstStyle/>
        <a:p>
          <a:pPr>
            <a:buSzPts val="1600"/>
          </a:pPr>
          <a:r>
            <a:rPr lang="ar-JO" sz="800" b="1" dirty="0">
              <a:latin typeface="Tajawal"/>
              <a:cs typeface="Tajawal"/>
            </a:rPr>
            <a:t>تحديد صحيح للنطاق</a:t>
          </a:r>
          <a:endParaRPr lang="en-US" sz="800" b="1" dirty="0"/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54996FA3-3249-405A-8A19-2727D3AE5BC7}">
      <dgm:prSet custT="1"/>
      <dgm:spPr/>
      <dgm:t>
        <a:bodyPr/>
        <a:lstStyle/>
        <a:p>
          <a:r>
            <a:rPr lang="ar-JO" sz="900" b="1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D74845DE-022C-4602-A224-443381F728C7}">
      <dgm:prSet custT="1"/>
      <dgm:spPr/>
      <dgm:t>
        <a:bodyPr/>
        <a:lstStyle/>
        <a:p>
          <a:r>
            <a:rPr lang="ar-JO" sz="800" b="0">
              <a:latin typeface="Tajawal"/>
              <a:cs typeface="Tajawal"/>
            </a:rPr>
            <a:t>تحديد واضح للنتائج </a:t>
          </a:r>
          <a:r>
            <a:rPr lang="ar-JO" sz="800" b="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/>
              <a:cs typeface="Tajawal"/>
            </a:rPr>
            <a:t>وآليات</a:t>
          </a:r>
          <a:r>
            <a:rPr lang="ar-JO" sz="800" b="0">
              <a:latin typeface="Tajawal"/>
              <a:cs typeface="Tajawal"/>
            </a:rPr>
            <a:t> تحقيقها</a:t>
          </a:r>
          <a:endParaRPr lang="ar-JO" sz="800" b="0" dirty="0">
            <a:latin typeface="Tajawal"/>
            <a:cs typeface="Tajawal"/>
          </a:endParaRP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/>
    </dgm:pt>
    <dgm:pt modelId="{B0CD6D75-54D7-4ED1-8CF5-337775AF63BF}" type="pres">
      <dgm:prSet presAssocID="{5C84D9F0-278B-424A-A9C5-66EE40F6DB64}" presName="arrowWedge3" presStyleLbl="fgSibTrans2D1" presStyleIdx="2" presStyleCnt="3"/>
      <dgm:spPr/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9A0F06-FE43-4C0A-993F-6B82A1F62B2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98F4D5-3CE8-4294-9D22-D7229CF1A530}">
      <dgm:prSet phldrT="[Text]" custT="1"/>
      <dgm:spPr/>
      <dgm:t>
        <a:bodyPr/>
        <a:lstStyle/>
        <a:p>
          <a:pPr>
            <a:buSzPts val="1600"/>
          </a:pPr>
          <a:r>
            <a:rPr lang="ar-JO" sz="800" b="1" dirty="0">
              <a:latin typeface="Tajawal"/>
              <a:cs typeface="Tajawal"/>
            </a:rPr>
            <a:t>تحديد صحيح للنطاق</a:t>
          </a:r>
          <a:endParaRPr lang="en-US" sz="800" b="1" dirty="0"/>
        </a:p>
      </dgm:t>
    </dgm:pt>
    <dgm:pt modelId="{CE1E48C7-C9B5-4C23-805C-CA43FF23EC72}" type="par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B16BE9F3-8D04-4A90-94D6-BD954BE6EC55}" type="sibTrans" cxnId="{26326B7E-BD3D-442B-9D54-E81071FE897B}">
      <dgm:prSet/>
      <dgm:spPr/>
      <dgm:t>
        <a:bodyPr/>
        <a:lstStyle/>
        <a:p>
          <a:endParaRPr lang="en-US" sz="1400" b="1"/>
        </a:p>
      </dgm:t>
    </dgm:pt>
    <dgm:pt modelId="{54996FA3-3249-405A-8A19-2727D3AE5BC7}">
      <dgm:prSet custT="1"/>
      <dgm:spPr/>
      <dgm:t>
        <a:bodyPr/>
        <a:lstStyle/>
        <a:p>
          <a:r>
            <a:rPr lang="ar-JO" sz="900" b="1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gm:t>
    </dgm:pt>
    <dgm:pt modelId="{1F496C75-B75E-4538-87D0-6527D8874588}" type="par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5F879803-2CF1-475B-AEF8-8FE3B9EB9756}" type="sibTrans" cxnId="{577C7A3E-D933-4BBA-93DA-590F61920D41}">
      <dgm:prSet/>
      <dgm:spPr/>
      <dgm:t>
        <a:bodyPr/>
        <a:lstStyle/>
        <a:p>
          <a:endParaRPr lang="en-US" sz="1400" b="1"/>
        </a:p>
      </dgm:t>
    </dgm:pt>
    <dgm:pt modelId="{D74845DE-022C-4602-A224-443381F728C7}">
      <dgm:prSet custT="1"/>
      <dgm:spPr/>
      <dgm:t>
        <a:bodyPr/>
        <a:lstStyle/>
        <a:p>
          <a:r>
            <a:rPr lang="ar-JO" sz="800" b="1" dirty="0">
              <a:effectLst/>
              <a:latin typeface="Tajawal"/>
              <a:cs typeface="Tajawal"/>
            </a:rPr>
            <a:t>تحديد واضح للنتائج </a:t>
          </a:r>
          <a:r>
            <a:rPr lang="ar-JO" sz="800" b="1" cap="none" spc="0" dirty="0">
              <a:ln w="0"/>
              <a:effectLst/>
              <a:latin typeface="Tajawal"/>
              <a:cs typeface="Tajawal"/>
            </a:rPr>
            <a:t>وآليات</a:t>
          </a:r>
          <a:r>
            <a:rPr lang="ar-JO" sz="800" b="1" dirty="0">
              <a:effectLst/>
              <a:latin typeface="Tajawal"/>
              <a:cs typeface="Tajawal"/>
            </a:rPr>
            <a:t> تحقيقها</a:t>
          </a:r>
        </a:p>
      </dgm:t>
    </dgm:pt>
    <dgm:pt modelId="{DDD4CCD9-E65A-4E5C-9D8D-650A417EB9DE}" type="par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C84D9F0-278B-424A-A9C5-66EE40F6DB64}" type="sibTrans" cxnId="{1E694108-453F-4E1F-ADDF-2646ED811503}">
      <dgm:prSet/>
      <dgm:spPr/>
      <dgm:t>
        <a:bodyPr/>
        <a:lstStyle/>
        <a:p>
          <a:endParaRPr lang="en-US" sz="1400" b="1"/>
        </a:p>
      </dgm:t>
    </dgm:pt>
    <dgm:pt modelId="{52C1B297-CC29-4191-9355-4B07C2F179CD}" type="pres">
      <dgm:prSet presAssocID="{559A0F06-FE43-4C0A-993F-6B82A1F62B27}" presName="compositeShape" presStyleCnt="0">
        <dgm:presLayoutVars>
          <dgm:chMax val="7"/>
          <dgm:dir/>
          <dgm:resizeHandles val="exact"/>
        </dgm:presLayoutVars>
      </dgm:prSet>
      <dgm:spPr/>
    </dgm:pt>
    <dgm:pt modelId="{8B6EB9CC-2F61-4719-BDA0-16BBB4984780}" type="pres">
      <dgm:prSet presAssocID="{559A0F06-FE43-4C0A-993F-6B82A1F62B27}" presName="wedge1" presStyleLbl="node1" presStyleIdx="0" presStyleCnt="3"/>
      <dgm:spPr/>
    </dgm:pt>
    <dgm:pt modelId="{15F751DB-4404-4F85-B850-0B2138BD1BB5}" type="pres">
      <dgm:prSet presAssocID="{559A0F06-FE43-4C0A-993F-6B82A1F62B27}" presName="dummy1a" presStyleCnt="0"/>
      <dgm:spPr/>
    </dgm:pt>
    <dgm:pt modelId="{69A3EC10-2021-40E6-9DA2-410692C249B2}" type="pres">
      <dgm:prSet presAssocID="{559A0F06-FE43-4C0A-993F-6B82A1F62B27}" presName="dummy1b" presStyleCnt="0"/>
      <dgm:spPr/>
    </dgm:pt>
    <dgm:pt modelId="{5A17800F-C2E1-46ED-A07E-9053A37F27E1}" type="pres">
      <dgm:prSet presAssocID="{559A0F06-FE43-4C0A-993F-6B82A1F62B27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EB84BA7-C9D7-4509-94F1-7893F17CC59A}" type="pres">
      <dgm:prSet presAssocID="{559A0F06-FE43-4C0A-993F-6B82A1F62B27}" presName="wedge2" presStyleLbl="node1" presStyleIdx="1" presStyleCnt="3"/>
      <dgm:spPr/>
    </dgm:pt>
    <dgm:pt modelId="{42077EDE-07AF-4CF2-9349-1C068809FA25}" type="pres">
      <dgm:prSet presAssocID="{559A0F06-FE43-4C0A-993F-6B82A1F62B27}" presName="dummy2a" presStyleCnt="0"/>
      <dgm:spPr/>
    </dgm:pt>
    <dgm:pt modelId="{E1E35EAD-D9FE-4225-9BF4-B8D1CBFDA7B3}" type="pres">
      <dgm:prSet presAssocID="{559A0F06-FE43-4C0A-993F-6B82A1F62B27}" presName="dummy2b" presStyleCnt="0"/>
      <dgm:spPr/>
    </dgm:pt>
    <dgm:pt modelId="{7520204A-C51D-485A-8B80-D009374FABD7}" type="pres">
      <dgm:prSet presAssocID="{559A0F06-FE43-4C0A-993F-6B82A1F62B27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BA67F32-3EE6-4F00-8F27-456AF58EC1FB}" type="pres">
      <dgm:prSet presAssocID="{559A0F06-FE43-4C0A-993F-6B82A1F62B27}" presName="wedge3" presStyleLbl="node1" presStyleIdx="2" presStyleCnt="3"/>
      <dgm:spPr/>
    </dgm:pt>
    <dgm:pt modelId="{489CCF81-51E8-4FF3-9CEF-92883FDE0E8B}" type="pres">
      <dgm:prSet presAssocID="{559A0F06-FE43-4C0A-993F-6B82A1F62B27}" presName="dummy3a" presStyleCnt="0"/>
      <dgm:spPr/>
    </dgm:pt>
    <dgm:pt modelId="{E6A53EBC-CC49-47B6-98CF-2E78C346BFAB}" type="pres">
      <dgm:prSet presAssocID="{559A0F06-FE43-4C0A-993F-6B82A1F62B27}" presName="dummy3b" presStyleCnt="0"/>
      <dgm:spPr/>
    </dgm:pt>
    <dgm:pt modelId="{3E548A9A-ADA0-419B-ACC8-FA3A478D95E8}" type="pres">
      <dgm:prSet presAssocID="{559A0F06-FE43-4C0A-993F-6B82A1F62B27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  <dgm:pt modelId="{D35F8CA9-3845-4700-835A-1BAE104889B7}" type="pres">
      <dgm:prSet presAssocID="{B16BE9F3-8D04-4A90-94D6-BD954BE6EC55}" presName="arrowWedge1" presStyleLbl="fgSibTrans2D1" presStyleIdx="0" presStyleCnt="3"/>
      <dgm:spPr/>
    </dgm:pt>
    <dgm:pt modelId="{E417E908-EF5E-4A2E-8107-A4575F815FEF}" type="pres">
      <dgm:prSet presAssocID="{5F879803-2CF1-475B-AEF8-8FE3B9EB9756}" presName="arrowWedge2" presStyleLbl="fgSibTrans2D1" presStyleIdx="1" presStyleCnt="3"/>
      <dgm:spPr/>
    </dgm:pt>
    <dgm:pt modelId="{B0CD6D75-54D7-4ED1-8CF5-337775AF63BF}" type="pres">
      <dgm:prSet presAssocID="{5C84D9F0-278B-424A-A9C5-66EE40F6DB64}" presName="arrowWedge3" presStyleLbl="fgSibTrans2D1" presStyleIdx="2" presStyleCnt="3"/>
      <dgm:spPr/>
    </dgm:pt>
  </dgm:ptLst>
  <dgm:cxnLst>
    <dgm:cxn modelId="{1E694108-453F-4E1F-ADDF-2646ED811503}" srcId="{559A0F06-FE43-4C0A-993F-6B82A1F62B27}" destId="{D74845DE-022C-4602-A224-443381F728C7}" srcOrd="2" destOrd="0" parTransId="{DDD4CCD9-E65A-4E5C-9D8D-650A417EB9DE}" sibTransId="{5C84D9F0-278B-424A-A9C5-66EE40F6DB64}"/>
    <dgm:cxn modelId="{D62C4514-3084-4574-8E8E-95248EE85174}" type="presOf" srcId="{D74845DE-022C-4602-A224-443381F728C7}" destId="{0BA67F32-3EE6-4F00-8F27-456AF58EC1FB}" srcOrd="0" destOrd="0" presId="urn:microsoft.com/office/officeart/2005/8/layout/cycle8"/>
    <dgm:cxn modelId="{56477525-7C5F-4D86-82E1-15C741196CE7}" type="presOf" srcId="{559A0F06-FE43-4C0A-993F-6B82A1F62B27}" destId="{52C1B297-CC29-4191-9355-4B07C2F179CD}" srcOrd="0" destOrd="0" presId="urn:microsoft.com/office/officeart/2005/8/layout/cycle8"/>
    <dgm:cxn modelId="{577C7A3E-D933-4BBA-93DA-590F61920D41}" srcId="{559A0F06-FE43-4C0A-993F-6B82A1F62B27}" destId="{54996FA3-3249-405A-8A19-2727D3AE5BC7}" srcOrd="1" destOrd="0" parTransId="{1F496C75-B75E-4538-87D0-6527D8874588}" sibTransId="{5F879803-2CF1-475B-AEF8-8FE3B9EB9756}"/>
    <dgm:cxn modelId="{26326B7E-BD3D-442B-9D54-E81071FE897B}" srcId="{559A0F06-FE43-4C0A-993F-6B82A1F62B27}" destId="{2098F4D5-3CE8-4294-9D22-D7229CF1A530}" srcOrd="0" destOrd="0" parTransId="{CE1E48C7-C9B5-4C23-805C-CA43FF23EC72}" sibTransId="{B16BE9F3-8D04-4A90-94D6-BD954BE6EC55}"/>
    <dgm:cxn modelId="{8912B7A8-B6A4-4403-834A-BDDFF3D140A2}" type="presOf" srcId="{D74845DE-022C-4602-A224-443381F728C7}" destId="{3E548A9A-ADA0-419B-ACC8-FA3A478D95E8}" srcOrd="1" destOrd="0" presId="urn:microsoft.com/office/officeart/2005/8/layout/cycle8"/>
    <dgm:cxn modelId="{99F302BD-5080-46BB-BD84-C93B0946339D}" type="presOf" srcId="{54996FA3-3249-405A-8A19-2727D3AE5BC7}" destId="{7520204A-C51D-485A-8B80-D009374FABD7}" srcOrd="1" destOrd="0" presId="urn:microsoft.com/office/officeart/2005/8/layout/cycle8"/>
    <dgm:cxn modelId="{E1F8B2CB-547E-488A-B4E7-5BA0CE241856}" type="presOf" srcId="{2098F4D5-3CE8-4294-9D22-D7229CF1A530}" destId="{8B6EB9CC-2F61-4719-BDA0-16BBB4984780}" srcOrd="0" destOrd="0" presId="urn:microsoft.com/office/officeart/2005/8/layout/cycle8"/>
    <dgm:cxn modelId="{FBF174CD-7AA8-49C9-A526-612846197687}" type="presOf" srcId="{54996FA3-3249-405A-8A19-2727D3AE5BC7}" destId="{1EB84BA7-C9D7-4509-94F1-7893F17CC59A}" srcOrd="0" destOrd="0" presId="urn:microsoft.com/office/officeart/2005/8/layout/cycle8"/>
    <dgm:cxn modelId="{CEA90BE3-AAD8-498A-A320-F921672C4A7D}" type="presOf" srcId="{2098F4D5-3CE8-4294-9D22-D7229CF1A530}" destId="{5A17800F-C2E1-46ED-A07E-9053A37F27E1}" srcOrd="1" destOrd="0" presId="urn:microsoft.com/office/officeart/2005/8/layout/cycle8"/>
    <dgm:cxn modelId="{6BDCAAAB-A364-4A65-A527-DA532606DD87}" type="presParOf" srcId="{52C1B297-CC29-4191-9355-4B07C2F179CD}" destId="{8B6EB9CC-2F61-4719-BDA0-16BBB4984780}" srcOrd="0" destOrd="0" presId="urn:microsoft.com/office/officeart/2005/8/layout/cycle8"/>
    <dgm:cxn modelId="{34064133-3FA7-47BE-B25F-D843F0ABFC5A}" type="presParOf" srcId="{52C1B297-CC29-4191-9355-4B07C2F179CD}" destId="{15F751DB-4404-4F85-B850-0B2138BD1BB5}" srcOrd="1" destOrd="0" presId="urn:microsoft.com/office/officeart/2005/8/layout/cycle8"/>
    <dgm:cxn modelId="{5C24AB84-05B0-4541-810F-1B68578E28A0}" type="presParOf" srcId="{52C1B297-CC29-4191-9355-4B07C2F179CD}" destId="{69A3EC10-2021-40E6-9DA2-410692C249B2}" srcOrd="2" destOrd="0" presId="urn:microsoft.com/office/officeart/2005/8/layout/cycle8"/>
    <dgm:cxn modelId="{C75847F3-88E3-4663-A1FE-A267B182FF0E}" type="presParOf" srcId="{52C1B297-CC29-4191-9355-4B07C2F179CD}" destId="{5A17800F-C2E1-46ED-A07E-9053A37F27E1}" srcOrd="3" destOrd="0" presId="urn:microsoft.com/office/officeart/2005/8/layout/cycle8"/>
    <dgm:cxn modelId="{EC02F5DF-BF02-443E-B607-E426506A1D98}" type="presParOf" srcId="{52C1B297-CC29-4191-9355-4B07C2F179CD}" destId="{1EB84BA7-C9D7-4509-94F1-7893F17CC59A}" srcOrd="4" destOrd="0" presId="urn:microsoft.com/office/officeart/2005/8/layout/cycle8"/>
    <dgm:cxn modelId="{C87E6FA2-B347-443D-9F7C-0AAFABA4ACE2}" type="presParOf" srcId="{52C1B297-CC29-4191-9355-4B07C2F179CD}" destId="{42077EDE-07AF-4CF2-9349-1C068809FA25}" srcOrd="5" destOrd="0" presId="urn:microsoft.com/office/officeart/2005/8/layout/cycle8"/>
    <dgm:cxn modelId="{C2C1D4D4-8CA0-4EC4-9810-057CAD8DAD3D}" type="presParOf" srcId="{52C1B297-CC29-4191-9355-4B07C2F179CD}" destId="{E1E35EAD-D9FE-4225-9BF4-B8D1CBFDA7B3}" srcOrd="6" destOrd="0" presId="urn:microsoft.com/office/officeart/2005/8/layout/cycle8"/>
    <dgm:cxn modelId="{4749D145-8DEF-42E9-987C-230757609C6E}" type="presParOf" srcId="{52C1B297-CC29-4191-9355-4B07C2F179CD}" destId="{7520204A-C51D-485A-8B80-D009374FABD7}" srcOrd="7" destOrd="0" presId="urn:microsoft.com/office/officeart/2005/8/layout/cycle8"/>
    <dgm:cxn modelId="{C6AD4FD1-1165-4D6B-8250-5C582532C1DB}" type="presParOf" srcId="{52C1B297-CC29-4191-9355-4B07C2F179CD}" destId="{0BA67F32-3EE6-4F00-8F27-456AF58EC1FB}" srcOrd="8" destOrd="0" presId="urn:microsoft.com/office/officeart/2005/8/layout/cycle8"/>
    <dgm:cxn modelId="{2AEE5BBB-7727-4C6F-B44A-F3286EE0A06C}" type="presParOf" srcId="{52C1B297-CC29-4191-9355-4B07C2F179CD}" destId="{489CCF81-51E8-4FF3-9CEF-92883FDE0E8B}" srcOrd="9" destOrd="0" presId="urn:microsoft.com/office/officeart/2005/8/layout/cycle8"/>
    <dgm:cxn modelId="{E0680FEA-1257-4C79-B1BB-1BCD858C3A90}" type="presParOf" srcId="{52C1B297-CC29-4191-9355-4B07C2F179CD}" destId="{E6A53EBC-CC49-47B6-98CF-2E78C346BFAB}" srcOrd="10" destOrd="0" presId="urn:microsoft.com/office/officeart/2005/8/layout/cycle8"/>
    <dgm:cxn modelId="{3262BCC6-76A9-4DEF-880F-AAB9AD5F6CE7}" type="presParOf" srcId="{52C1B297-CC29-4191-9355-4B07C2F179CD}" destId="{3E548A9A-ADA0-419B-ACC8-FA3A478D95E8}" srcOrd="11" destOrd="0" presId="urn:microsoft.com/office/officeart/2005/8/layout/cycle8"/>
    <dgm:cxn modelId="{3C189239-34FE-4FC3-B574-2995BB1CB3A0}" type="presParOf" srcId="{52C1B297-CC29-4191-9355-4B07C2F179CD}" destId="{D35F8CA9-3845-4700-835A-1BAE104889B7}" srcOrd="12" destOrd="0" presId="urn:microsoft.com/office/officeart/2005/8/layout/cycle8"/>
    <dgm:cxn modelId="{F1378516-088F-4657-B3F1-82205CF148AC}" type="presParOf" srcId="{52C1B297-CC29-4191-9355-4B07C2F179CD}" destId="{E417E908-EF5E-4A2E-8107-A4575F815FEF}" srcOrd="13" destOrd="0" presId="urn:microsoft.com/office/officeart/2005/8/layout/cycle8"/>
    <dgm:cxn modelId="{6511AF9E-16C3-47A4-B6E9-B539C5753CB5}" type="presParOf" srcId="{52C1B297-CC29-4191-9355-4B07C2F179CD}" destId="{B0CD6D75-54D7-4ED1-8CF5-337775AF63BF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853344" y="167111"/>
          <a:ext cx="2159593" cy="215959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1050" b="1" kern="1200">
              <a:latin typeface="Tajawal"/>
              <a:cs typeface="Tajawal"/>
            </a:rPr>
            <a:t>تحديد صحيح للنطاق</a:t>
          </a:r>
          <a:endParaRPr lang="en-US" sz="1050" b="1" kern="1200"/>
        </a:p>
      </dsp:txBody>
      <dsp:txXfrm>
        <a:off x="1991502" y="624739"/>
        <a:ext cx="771283" cy="642736"/>
      </dsp:txXfrm>
    </dsp:sp>
    <dsp:sp modelId="{1EB84BA7-C9D7-4509-94F1-7893F17CC59A}">
      <dsp:nvSpPr>
        <dsp:cNvPr id="0" name=""/>
        <dsp:cNvSpPr/>
      </dsp:nvSpPr>
      <dsp:spPr>
        <a:xfrm>
          <a:off x="808867" y="244239"/>
          <a:ext cx="2159593" cy="215959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050" b="1" kern="1200">
              <a:latin typeface="Tajawal"/>
              <a:cs typeface="Tajawal"/>
            </a:rPr>
            <a:t>فهم معمّق لواقع الحال</a:t>
          </a:r>
          <a:endParaRPr lang="ar-JO" sz="1050" b="1" kern="1200" dirty="0">
            <a:latin typeface="Tajawal"/>
            <a:cs typeface="Tajawal"/>
          </a:endParaRPr>
        </a:p>
      </dsp:txBody>
      <dsp:txXfrm>
        <a:off x="1323056" y="1645404"/>
        <a:ext cx="1156925" cy="565607"/>
      </dsp:txXfrm>
    </dsp:sp>
    <dsp:sp modelId="{0BA67F32-3EE6-4F00-8F27-456AF58EC1FB}">
      <dsp:nvSpPr>
        <dsp:cNvPr id="0" name=""/>
        <dsp:cNvSpPr/>
      </dsp:nvSpPr>
      <dsp:spPr>
        <a:xfrm>
          <a:off x="764390" y="167111"/>
          <a:ext cx="2159593" cy="215959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1050" b="1" kern="1200">
              <a:latin typeface="Tajawal"/>
              <a:cs typeface="Tajawal"/>
            </a:rPr>
            <a:t>تحديد واضح للنتائج وآليات تحقيقها</a:t>
          </a:r>
          <a:endParaRPr lang="ar-JO" sz="1050" b="1" kern="1200" dirty="0">
            <a:latin typeface="Tajawal"/>
            <a:cs typeface="Tajawal"/>
          </a:endParaRPr>
        </a:p>
      </dsp:txBody>
      <dsp:txXfrm>
        <a:off x="1014543" y="624739"/>
        <a:ext cx="771283" cy="642736"/>
      </dsp:txXfrm>
    </dsp:sp>
    <dsp:sp modelId="{D35F8CA9-3845-4700-835A-1BAE104889B7}">
      <dsp:nvSpPr>
        <dsp:cNvPr id="0" name=""/>
        <dsp:cNvSpPr/>
      </dsp:nvSpPr>
      <dsp:spPr>
        <a:xfrm>
          <a:off x="719834" y="33422"/>
          <a:ext cx="2426972" cy="242697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675178" y="110414"/>
          <a:ext cx="2426972" cy="242697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630522" y="33422"/>
          <a:ext cx="2426972" cy="242697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465338" y="106495"/>
          <a:ext cx="1376250" cy="13762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800" b="1" kern="1200" dirty="0">
              <a:solidFill>
                <a:schemeClr val="accent4">
                  <a:lumMod val="95000"/>
                  <a:lumOff val="5000"/>
                </a:schemeClr>
              </a:solidFill>
              <a:latin typeface="Tajawal"/>
              <a:cs typeface="Tajawal"/>
            </a:rPr>
            <a:t>تحديد صحيح للنطاق</a:t>
          </a:r>
          <a:endParaRPr lang="en-US" sz="800" b="1" kern="1200" dirty="0">
            <a:solidFill>
              <a:schemeClr val="accent4">
                <a:lumMod val="95000"/>
                <a:lumOff val="5000"/>
              </a:schemeClr>
            </a:solidFill>
          </a:endParaRPr>
        </a:p>
      </dsp:txBody>
      <dsp:txXfrm>
        <a:off x="1190654" y="398129"/>
        <a:ext cx="491517" cy="409598"/>
      </dsp:txXfrm>
    </dsp:sp>
    <dsp:sp modelId="{1EB84BA7-C9D7-4509-94F1-7893F17CC59A}">
      <dsp:nvSpPr>
        <dsp:cNvPr id="0" name=""/>
        <dsp:cNvSpPr/>
      </dsp:nvSpPr>
      <dsp:spPr>
        <a:xfrm>
          <a:off x="436993" y="155647"/>
          <a:ext cx="1376250" cy="13762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700" b="1" kern="1200" dirty="0">
              <a:latin typeface="Tajawal"/>
              <a:cs typeface="Tajawal"/>
            </a:rPr>
            <a:t>فهم معمّق لواقع الحال</a:t>
          </a:r>
        </a:p>
      </dsp:txBody>
      <dsp:txXfrm>
        <a:off x="764672" y="1048571"/>
        <a:ext cx="737276" cy="360446"/>
      </dsp:txXfrm>
    </dsp:sp>
    <dsp:sp modelId="{0BA67F32-3EE6-4F00-8F27-456AF58EC1FB}">
      <dsp:nvSpPr>
        <dsp:cNvPr id="0" name=""/>
        <dsp:cNvSpPr/>
      </dsp:nvSpPr>
      <dsp:spPr>
        <a:xfrm>
          <a:off x="408649" y="106495"/>
          <a:ext cx="1376250" cy="13762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700" b="1" kern="1200">
              <a:latin typeface="Tajawal"/>
              <a:cs typeface="Tajawal"/>
            </a:rPr>
            <a:t>تحديد واضح للنتائج وآليات تحقيقها</a:t>
          </a:r>
          <a:endParaRPr lang="ar-JO" sz="700" b="1" kern="1200" dirty="0">
            <a:latin typeface="Tajawal"/>
            <a:cs typeface="Tajawal"/>
          </a:endParaRPr>
        </a:p>
      </dsp:txBody>
      <dsp:txXfrm>
        <a:off x="568065" y="398129"/>
        <a:ext cx="491517" cy="409598"/>
      </dsp:txXfrm>
    </dsp:sp>
    <dsp:sp modelId="{D35F8CA9-3845-4700-835A-1BAE104889B7}">
      <dsp:nvSpPr>
        <dsp:cNvPr id="0" name=""/>
        <dsp:cNvSpPr/>
      </dsp:nvSpPr>
      <dsp:spPr>
        <a:xfrm>
          <a:off x="380255" y="21299"/>
          <a:ext cx="1546642" cy="1546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351797" y="70363"/>
          <a:ext cx="1546642" cy="1546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323339" y="21299"/>
          <a:ext cx="1546642" cy="1546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465338" y="106495"/>
          <a:ext cx="1376250" cy="13762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800" b="1" kern="1200" dirty="0">
              <a:latin typeface="Tajawal"/>
              <a:cs typeface="Tajawal"/>
            </a:rPr>
            <a:t>تحديد صحيح للنطاق</a:t>
          </a:r>
          <a:endParaRPr lang="en-US" sz="800" b="1" kern="1200" dirty="0"/>
        </a:p>
      </dsp:txBody>
      <dsp:txXfrm>
        <a:off x="1190654" y="398129"/>
        <a:ext cx="491517" cy="409598"/>
      </dsp:txXfrm>
    </dsp:sp>
    <dsp:sp modelId="{1EB84BA7-C9D7-4509-94F1-7893F17CC59A}">
      <dsp:nvSpPr>
        <dsp:cNvPr id="0" name=""/>
        <dsp:cNvSpPr/>
      </dsp:nvSpPr>
      <dsp:spPr>
        <a:xfrm>
          <a:off x="436993" y="155647"/>
          <a:ext cx="1376250" cy="13762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900" b="1" kern="1200" cap="none" spc="0" dirty="0">
              <a:ln w="0"/>
              <a:solidFill>
                <a:schemeClr val="tx1"/>
              </a:solidFill>
              <a:effectLst/>
              <a:latin typeface="Tajawal"/>
              <a:cs typeface="Tajawal"/>
            </a:rPr>
            <a:t>فهم معمّق لواقع الحال</a:t>
          </a:r>
        </a:p>
      </dsp:txBody>
      <dsp:txXfrm>
        <a:off x="764672" y="1048571"/>
        <a:ext cx="737276" cy="360446"/>
      </dsp:txXfrm>
    </dsp:sp>
    <dsp:sp modelId="{0BA67F32-3EE6-4F00-8F27-456AF58EC1FB}">
      <dsp:nvSpPr>
        <dsp:cNvPr id="0" name=""/>
        <dsp:cNvSpPr/>
      </dsp:nvSpPr>
      <dsp:spPr>
        <a:xfrm>
          <a:off x="408649" y="106495"/>
          <a:ext cx="1376250" cy="13762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700" b="1" kern="1200">
              <a:latin typeface="Tajawal"/>
              <a:cs typeface="Tajawal"/>
            </a:rPr>
            <a:t>تحديد واضح للنتائج وآليات تحقيقها</a:t>
          </a:r>
          <a:endParaRPr lang="ar-JO" sz="700" b="1" kern="1200" dirty="0">
            <a:latin typeface="Tajawal"/>
            <a:cs typeface="Tajawal"/>
          </a:endParaRPr>
        </a:p>
      </dsp:txBody>
      <dsp:txXfrm>
        <a:off x="568065" y="398129"/>
        <a:ext cx="491517" cy="409598"/>
      </dsp:txXfrm>
    </dsp:sp>
    <dsp:sp modelId="{D35F8CA9-3845-4700-835A-1BAE104889B7}">
      <dsp:nvSpPr>
        <dsp:cNvPr id="0" name=""/>
        <dsp:cNvSpPr/>
      </dsp:nvSpPr>
      <dsp:spPr>
        <a:xfrm>
          <a:off x="380255" y="21299"/>
          <a:ext cx="1546642" cy="1546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351797" y="70363"/>
          <a:ext cx="1546642" cy="1546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323339" y="21299"/>
          <a:ext cx="1546642" cy="1546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607162" y="106495"/>
          <a:ext cx="1376250" cy="13762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800" b="1" kern="1200" dirty="0">
              <a:latin typeface="Tajawal"/>
              <a:cs typeface="Tajawal"/>
            </a:rPr>
            <a:t>تحديد صحيح للنطاق</a:t>
          </a:r>
          <a:endParaRPr lang="en-US" sz="800" b="1" kern="1200" dirty="0"/>
        </a:p>
      </dsp:txBody>
      <dsp:txXfrm>
        <a:off x="1332479" y="398129"/>
        <a:ext cx="491517" cy="409598"/>
      </dsp:txXfrm>
    </dsp:sp>
    <dsp:sp modelId="{1EB84BA7-C9D7-4509-94F1-7893F17CC59A}">
      <dsp:nvSpPr>
        <dsp:cNvPr id="0" name=""/>
        <dsp:cNvSpPr/>
      </dsp:nvSpPr>
      <dsp:spPr>
        <a:xfrm>
          <a:off x="578818" y="155647"/>
          <a:ext cx="1376250" cy="13762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900" b="1" kern="1200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sp:txBody>
      <dsp:txXfrm>
        <a:off x="906497" y="1048571"/>
        <a:ext cx="737276" cy="360446"/>
      </dsp:txXfrm>
    </dsp:sp>
    <dsp:sp modelId="{0BA67F32-3EE6-4F00-8F27-456AF58EC1FB}">
      <dsp:nvSpPr>
        <dsp:cNvPr id="0" name=""/>
        <dsp:cNvSpPr/>
      </dsp:nvSpPr>
      <dsp:spPr>
        <a:xfrm>
          <a:off x="550474" y="106495"/>
          <a:ext cx="1376250" cy="13762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800" b="0" kern="1200" dirty="0">
              <a:solidFill>
                <a:schemeClr val="accent4">
                  <a:lumMod val="95000"/>
                  <a:lumOff val="5000"/>
                </a:schemeClr>
              </a:solidFill>
              <a:latin typeface="Tajawal"/>
              <a:cs typeface="Tajawal"/>
            </a:rPr>
            <a:t>تحديد واضح للنتائج </a:t>
          </a:r>
          <a:r>
            <a:rPr lang="ar-JO" sz="800" b="0" kern="1200" cap="none" spc="0" dirty="0">
              <a:ln w="0"/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/>
              <a:cs typeface="Tajawal"/>
            </a:rPr>
            <a:t>وآليات</a:t>
          </a:r>
          <a:r>
            <a:rPr lang="ar-JO" sz="800" b="0" kern="1200" dirty="0">
              <a:solidFill>
                <a:schemeClr val="accent4">
                  <a:lumMod val="95000"/>
                  <a:lumOff val="5000"/>
                </a:schemeClr>
              </a:solidFill>
              <a:latin typeface="Tajawal"/>
              <a:cs typeface="Tajawal"/>
            </a:rPr>
            <a:t> تحقيقها</a:t>
          </a:r>
        </a:p>
      </dsp:txBody>
      <dsp:txXfrm>
        <a:off x="709889" y="398129"/>
        <a:ext cx="491517" cy="409598"/>
      </dsp:txXfrm>
    </dsp:sp>
    <dsp:sp modelId="{D35F8CA9-3845-4700-835A-1BAE104889B7}">
      <dsp:nvSpPr>
        <dsp:cNvPr id="0" name=""/>
        <dsp:cNvSpPr/>
      </dsp:nvSpPr>
      <dsp:spPr>
        <a:xfrm>
          <a:off x="522079" y="21299"/>
          <a:ext cx="1546642" cy="1546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493622" y="70363"/>
          <a:ext cx="1546642" cy="1546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465164" y="21299"/>
          <a:ext cx="1546642" cy="1546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607162" y="106495"/>
          <a:ext cx="1376250" cy="13762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800" b="1" kern="1200" dirty="0">
              <a:latin typeface="Tajawal"/>
              <a:cs typeface="Tajawal"/>
            </a:rPr>
            <a:t>تحديد صحيح للنطاق</a:t>
          </a:r>
          <a:endParaRPr lang="en-US" sz="800" b="1" kern="1200" dirty="0"/>
        </a:p>
      </dsp:txBody>
      <dsp:txXfrm>
        <a:off x="1332479" y="398129"/>
        <a:ext cx="491517" cy="409598"/>
      </dsp:txXfrm>
    </dsp:sp>
    <dsp:sp modelId="{1EB84BA7-C9D7-4509-94F1-7893F17CC59A}">
      <dsp:nvSpPr>
        <dsp:cNvPr id="0" name=""/>
        <dsp:cNvSpPr/>
      </dsp:nvSpPr>
      <dsp:spPr>
        <a:xfrm>
          <a:off x="578818" y="155647"/>
          <a:ext cx="1376250" cy="13762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900" b="1" kern="1200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sp:txBody>
      <dsp:txXfrm>
        <a:off x="906497" y="1048571"/>
        <a:ext cx="737276" cy="360446"/>
      </dsp:txXfrm>
    </dsp:sp>
    <dsp:sp modelId="{0BA67F32-3EE6-4F00-8F27-456AF58EC1FB}">
      <dsp:nvSpPr>
        <dsp:cNvPr id="0" name=""/>
        <dsp:cNvSpPr/>
      </dsp:nvSpPr>
      <dsp:spPr>
        <a:xfrm>
          <a:off x="550474" y="106495"/>
          <a:ext cx="1376250" cy="13762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800" b="0" kern="1200">
              <a:latin typeface="Tajawal"/>
              <a:cs typeface="Tajawal"/>
            </a:rPr>
            <a:t>تحديد واضح للنتائج </a:t>
          </a:r>
          <a:r>
            <a:rPr lang="ar-JO" sz="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/>
              <a:cs typeface="Tajawal"/>
            </a:rPr>
            <a:t>وآليات</a:t>
          </a:r>
          <a:r>
            <a:rPr lang="ar-JO" sz="800" b="0" kern="1200">
              <a:latin typeface="Tajawal"/>
              <a:cs typeface="Tajawal"/>
            </a:rPr>
            <a:t> تحقيقها</a:t>
          </a:r>
          <a:endParaRPr lang="ar-JO" sz="800" b="0" kern="1200" dirty="0">
            <a:latin typeface="Tajawal"/>
            <a:cs typeface="Tajawal"/>
          </a:endParaRPr>
        </a:p>
      </dsp:txBody>
      <dsp:txXfrm>
        <a:off x="709889" y="398129"/>
        <a:ext cx="491517" cy="409598"/>
      </dsp:txXfrm>
    </dsp:sp>
    <dsp:sp modelId="{D35F8CA9-3845-4700-835A-1BAE104889B7}">
      <dsp:nvSpPr>
        <dsp:cNvPr id="0" name=""/>
        <dsp:cNvSpPr/>
      </dsp:nvSpPr>
      <dsp:spPr>
        <a:xfrm>
          <a:off x="522079" y="21299"/>
          <a:ext cx="1546642" cy="1546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493622" y="70363"/>
          <a:ext cx="1546642" cy="1546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465164" y="21299"/>
          <a:ext cx="1546642" cy="1546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607162" y="106495"/>
          <a:ext cx="1376250" cy="13762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800" b="1" kern="1200" dirty="0">
              <a:latin typeface="Tajawal"/>
              <a:cs typeface="Tajawal"/>
            </a:rPr>
            <a:t>تحديد صحيح للنطاق</a:t>
          </a:r>
          <a:endParaRPr lang="en-US" sz="800" b="1" kern="1200" dirty="0"/>
        </a:p>
      </dsp:txBody>
      <dsp:txXfrm>
        <a:off x="1332479" y="398129"/>
        <a:ext cx="491517" cy="409598"/>
      </dsp:txXfrm>
    </dsp:sp>
    <dsp:sp modelId="{1EB84BA7-C9D7-4509-94F1-7893F17CC59A}">
      <dsp:nvSpPr>
        <dsp:cNvPr id="0" name=""/>
        <dsp:cNvSpPr/>
      </dsp:nvSpPr>
      <dsp:spPr>
        <a:xfrm>
          <a:off x="578818" y="155647"/>
          <a:ext cx="1376250" cy="13762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900" b="1" kern="1200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sp:txBody>
      <dsp:txXfrm>
        <a:off x="906497" y="1048571"/>
        <a:ext cx="737276" cy="360446"/>
      </dsp:txXfrm>
    </dsp:sp>
    <dsp:sp modelId="{0BA67F32-3EE6-4F00-8F27-456AF58EC1FB}">
      <dsp:nvSpPr>
        <dsp:cNvPr id="0" name=""/>
        <dsp:cNvSpPr/>
      </dsp:nvSpPr>
      <dsp:spPr>
        <a:xfrm>
          <a:off x="550474" y="106495"/>
          <a:ext cx="1376250" cy="13762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800" b="0" kern="1200">
              <a:latin typeface="Tajawal"/>
              <a:cs typeface="Tajawal"/>
            </a:rPr>
            <a:t>تحديد واضح للنتائج </a:t>
          </a:r>
          <a:r>
            <a:rPr lang="ar-JO" sz="800" b="0" kern="1200" cap="none" spc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jawal"/>
              <a:cs typeface="Tajawal"/>
            </a:rPr>
            <a:t>وآليات</a:t>
          </a:r>
          <a:r>
            <a:rPr lang="ar-JO" sz="800" b="0" kern="1200">
              <a:latin typeface="Tajawal"/>
              <a:cs typeface="Tajawal"/>
            </a:rPr>
            <a:t> تحقيقها</a:t>
          </a:r>
          <a:endParaRPr lang="ar-JO" sz="800" b="0" kern="1200" dirty="0">
            <a:latin typeface="Tajawal"/>
            <a:cs typeface="Tajawal"/>
          </a:endParaRPr>
        </a:p>
      </dsp:txBody>
      <dsp:txXfrm>
        <a:off x="709889" y="398129"/>
        <a:ext cx="491517" cy="409598"/>
      </dsp:txXfrm>
    </dsp:sp>
    <dsp:sp modelId="{D35F8CA9-3845-4700-835A-1BAE104889B7}">
      <dsp:nvSpPr>
        <dsp:cNvPr id="0" name=""/>
        <dsp:cNvSpPr/>
      </dsp:nvSpPr>
      <dsp:spPr>
        <a:xfrm>
          <a:off x="522079" y="21299"/>
          <a:ext cx="1546642" cy="1546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493622" y="70363"/>
          <a:ext cx="1546642" cy="1546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465164" y="21299"/>
          <a:ext cx="1546642" cy="1546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6EB9CC-2F61-4719-BDA0-16BBB4984780}">
      <dsp:nvSpPr>
        <dsp:cNvPr id="0" name=""/>
        <dsp:cNvSpPr/>
      </dsp:nvSpPr>
      <dsp:spPr>
        <a:xfrm>
          <a:off x="607162" y="106495"/>
          <a:ext cx="1376250" cy="1376250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600"/>
            <a:buNone/>
          </a:pPr>
          <a:r>
            <a:rPr lang="ar-JO" sz="800" b="1" kern="1200" dirty="0">
              <a:latin typeface="Tajawal"/>
              <a:cs typeface="Tajawal"/>
            </a:rPr>
            <a:t>تحديد صحيح للنطاق</a:t>
          </a:r>
          <a:endParaRPr lang="en-US" sz="800" b="1" kern="1200" dirty="0"/>
        </a:p>
      </dsp:txBody>
      <dsp:txXfrm>
        <a:off x="1332479" y="398129"/>
        <a:ext cx="491517" cy="409598"/>
      </dsp:txXfrm>
    </dsp:sp>
    <dsp:sp modelId="{1EB84BA7-C9D7-4509-94F1-7893F17CC59A}">
      <dsp:nvSpPr>
        <dsp:cNvPr id="0" name=""/>
        <dsp:cNvSpPr/>
      </dsp:nvSpPr>
      <dsp:spPr>
        <a:xfrm>
          <a:off x="578818" y="155647"/>
          <a:ext cx="1376250" cy="137625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900" b="1" kern="1200" cap="none" spc="0" dirty="0">
              <a:ln w="0"/>
              <a:effectLst/>
              <a:latin typeface="Tajawal"/>
              <a:cs typeface="Tajawal"/>
            </a:rPr>
            <a:t>فهم معمّق لواقع الحال</a:t>
          </a:r>
        </a:p>
      </dsp:txBody>
      <dsp:txXfrm>
        <a:off x="906497" y="1048571"/>
        <a:ext cx="737276" cy="360446"/>
      </dsp:txXfrm>
    </dsp:sp>
    <dsp:sp modelId="{0BA67F32-3EE6-4F00-8F27-456AF58EC1FB}">
      <dsp:nvSpPr>
        <dsp:cNvPr id="0" name=""/>
        <dsp:cNvSpPr/>
      </dsp:nvSpPr>
      <dsp:spPr>
        <a:xfrm>
          <a:off x="550474" y="106495"/>
          <a:ext cx="1376250" cy="1376250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800" b="1" kern="1200" dirty="0">
              <a:effectLst/>
              <a:latin typeface="Tajawal"/>
              <a:cs typeface="Tajawal"/>
            </a:rPr>
            <a:t>تحديد واضح للنتائج </a:t>
          </a:r>
          <a:r>
            <a:rPr lang="ar-JO" sz="800" b="1" kern="1200" cap="none" spc="0" dirty="0">
              <a:ln w="0"/>
              <a:effectLst/>
              <a:latin typeface="Tajawal"/>
              <a:cs typeface="Tajawal"/>
            </a:rPr>
            <a:t>وآليات</a:t>
          </a:r>
          <a:r>
            <a:rPr lang="ar-JO" sz="800" b="1" kern="1200" dirty="0">
              <a:effectLst/>
              <a:latin typeface="Tajawal"/>
              <a:cs typeface="Tajawal"/>
            </a:rPr>
            <a:t> تحقيقها</a:t>
          </a:r>
        </a:p>
      </dsp:txBody>
      <dsp:txXfrm>
        <a:off x="709889" y="398129"/>
        <a:ext cx="491517" cy="409598"/>
      </dsp:txXfrm>
    </dsp:sp>
    <dsp:sp modelId="{D35F8CA9-3845-4700-835A-1BAE104889B7}">
      <dsp:nvSpPr>
        <dsp:cNvPr id="0" name=""/>
        <dsp:cNvSpPr/>
      </dsp:nvSpPr>
      <dsp:spPr>
        <a:xfrm>
          <a:off x="522079" y="21299"/>
          <a:ext cx="1546642" cy="1546642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17E908-EF5E-4A2E-8107-A4575F815FEF}">
      <dsp:nvSpPr>
        <dsp:cNvPr id="0" name=""/>
        <dsp:cNvSpPr/>
      </dsp:nvSpPr>
      <dsp:spPr>
        <a:xfrm>
          <a:off x="493622" y="70363"/>
          <a:ext cx="1546642" cy="1546642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CD6D75-54D7-4ED1-8CF5-337775AF63BF}">
      <dsp:nvSpPr>
        <dsp:cNvPr id="0" name=""/>
        <dsp:cNvSpPr/>
      </dsp:nvSpPr>
      <dsp:spPr>
        <a:xfrm>
          <a:off x="465164" y="21299"/>
          <a:ext cx="1546642" cy="1546642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Early Childhood Development: Addressing Data Challenges for Informed Decision-Making</a:t>
            </a: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883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3942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5329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8021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1931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550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289380" y="-626072"/>
            <a:ext cx="4388700" cy="6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8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8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2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5" name="Google Shape;115;p2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2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132" name="Google Shape;132;p32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133" name="Google Shape;133;p3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3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33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140" name="Google Shape;140;p3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34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6" name="Google Shape;146;p3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5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body" idx="1"/>
          </p:nvPr>
        </p:nvSpPr>
        <p:spPr>
          <a:xfrm rot="5400000">
            <a:off x="1289380" y="-626072"/>
            <a:ext cx="4388700" cy="6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2" name="Google Shape;152;p3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2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2"/>
          </p:nvPr>
        </p:nvSpPr>
        <p:spPr>
          <a:xfrm>
            <a:off x="4654296" y="1200150"/>
            <a:ext cx="4032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6195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1pPr>
            <a:lvl2pPr marL="914400" lvl="1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050"/>
            </a:lvl2pPr>
            <a:lvl3pPr marL="1371600" lvl="2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4683919"/>
            <a:ext cx="2895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4683919"/>
            <a:ext cx="2133600" cy="3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4.png"/><Relationship Id="rId5" Type="http://schemas.openxmlformats.org/officeDocument/2006/relationships/diagramData" Target="../diagrams/data2.xml"/><Relationship Id="rId10" Type="http://schemas.openxmlformats.org/officeDocument/2006/relationships/hyperlink" Target="https://nurturing-care.org/" TargetMode="Externa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.pn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2.pn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image" Target="../media/image2.png"/><Relationship Id="rId9" Type="http://schemas.microsoft.com/office/2007/relationships/diagramDrawing" Target="../diagrams/drawin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"/>
          <p:cNvSpPr txBox="1">
            <a:spLocks noGrp="1"/>
          </p:cNvSpPr>
          <p:nvPr>
            <p:ph type="subTitle" idx="1"/>
          </p:nvPr>
        </p:nvSpPr>
        <p:spPr>
          <a:xfrm>
            <a:off x="136635" y="856573"/>
            <a:ext cx="91440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Clr>
                <a:srgbClr val="65C0BA"/>
              </a:buClr>
              <a:buSzPts val="3600"/>
            </a:pPr>
            <a:r>
              <a:rPr lang="ar-JO" sz="3600" b="1" dirty="0">
                <a:solidFill>
                  <a:srgbClr val="65C0BA"/>
                </a:solidFill>
                <a:latin typeface="Tajawal Black"/>
                <a:cs typeface="Tajawal Black"/>
              </a:rPr>
              <a:t>تنمية الطفولة المبكرة: تحديات البيانات وصنع القرار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5C0BA"/>
              </a:buClr>
              <a:buSzPts val="3600"/>
              <a:buFont typeface="Tajawal Black"/>
              <a:buNone/>
            </a:pPr>
            <a:endParaRPr dirty="0"/>
          </a:p>
        </p:txBody>
      </p:sp>
      <p:sp>
        <p:nvSpPr>
          <p:cNvPr id="160" name="Google Shape;160;p1"/>
          <p:cNvSpPr txBox="1"/>
          <p:nvPr/>
        </p:nvSpPr>
        <p:spPr>
          <a:xfrm>
            <a:off x="0" y="2216875"/>
            <a:ext cx="9144000" cy="29268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1800" b="1" i="0" u="none" dirty="0">
                <a:solidFill>
                  <a:schemeClr val="dk1"/>
                </a:solidFill>
                <a:latin typeface="Tajawal" panose="020B0604020202020204" charset="-78"/>
                <a:cs typeface="Tajawal" panose="020B0604020202020204" charset="-78"/>
                <a:sym typeface="Arial"/>
              </a:rPr>
              <a:t>شيرين العبادي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JO" sz="1800" b="1" dirty="0">
                <a:solidFill>
                  <a:schemeClr val="dk1"/>
                </a:solidFill>
                <a:latin typeface="Tajawal" panose="020B0604020202020204" charset="-78"/>
                <a:cs typeface="Tajawal" panose="020B0604020202020204" charset="-78"/>
              </a:rPr>
              <a:t>17 آب 2025</a:t>
            </a:r>
            <a:endParaRPr sz="1800" b="1" i="0" u="none" dirty="0">
              <a:solidFill>
                <a:schemeClr val="dk1"/>
              </a:solidFill>
              <a:latin typeface="Tajawal" panose="020B0604020202020204" charset="-78"/>
              <a:cs typeface="Tajawal" panose="020B0604020202020204" charset="-78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1114425" y="2452621"/>
            <a:ext cx="6858000" cy="5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Tajawal"/>
              <a:buNone/>
            </a:pPr>
            <a:endParaRPr sz="1200" dirty="0"/>
          </a:p>
        </p:txBody>
      </p:sp>
      <p:pic>
        <p:nvPicPr>
          <p:cNvPr id="162" name="Google Shape;162;p1" descr="Design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6392" y="2112398"/>
            <a:ext cx="1397300" cy="23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/>
          <p:nvPr/>
        </p:nvSpPr>
        <p:spPr>
          <a:xfrm>
            <a:off x="0" y="1971300"/>
            <a:ext cx="9144000" cy="317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461576" y="1164471"/>
            <a:ext cx="8431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3200" dirty="0">
                <a:solidFill>
                  <a:srgbClr val="F37A87"/>
                </a:solidFill>
                <a:latin typeface="Tajawal Black"/>
                <a:cs typeface="Tajawal Black"/>
              </a:rPr>
              <a:t>تخطيط السياسات في تنمية الطفولة المبكرة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4750676" y="2118121"/>
            <a:ext cx="4001323" cy="22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التخطيط الجيد يبدأ بتحديد ما نطمح لتحقيقه.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النجاح يُقاس بتحقيق النتائج (فوائد وتغييرات سلوكية/تنظيمية)، وليس فقط تنفيذ الأنشطة.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مثال: حملات التوعية نشاط 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 الإقلاع عن التدخين نتيجة (تغيير سلوك)</a:t>
            </a: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70;p2">
            <a:extLst>
              <a:ext uri="{FF2B5EF4-FFF2-40B4-BE49-F238E27FC236}">
                <a16:creationId xmlns:a16="http://schemas.microsoft.com/office/drawing/2014/main" id="{A283F730-C95D-4B94-A522-EEC9EC26F9E1}"/>
              </a:ext>
            </a:extLst>
          </p:cNvPr>
          <p:cNvSpPr txBox="1">
            <a:spLocks/>
          </p:cNvSpPr>
          <p:nvPr/>
        </p:nvSpPr>
        <p:spPr>
          <a:xfrm>
            <a:off x="461576" y="2029717"/>
            <a:ext cx="4001323" cy="335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b="1" dirty="0">
                <a:latin typeface="Tajawal"/>
                <a:cs typeface="Tajawal"/>
              </a:rPr>
              <a:t>أسس بناء السياسات/الاستراتيجيات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3791836"/>
              </p:ext>
            </p:extLst>
          </p:nvPr>
        </p:nvGraphicFramePr>
        <p:xfrm>
          <a:off x="794671" y="2423245"/>
          <a:ext cx="3777329" cy="2570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"/>
          <p:cNvSpPr/>
          <p:nvPr/>
        </p:nvSpPr>
        <p:spPr>
          <a:xfrm>
            <a:off x="0" y="1971300"/>
            <a:ext cx="9144000" cy="3172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3153102" y="1164471"/>
            <a:ext cx="5739673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3200" dirty="0">
                <a:solidFill>
                  <a:srgbClr val="F37A87"/>
                </a:solidFill>
                <a:latin typeface="Tajawal Black"/>
                <a:cs typeface="Tajawal Black"/>
              </a:rPr>
              <a:t>تخطيط السياسات في تنمية الطفولة المبكرة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4750676" y="2118121"/>
            <a:ext cx="4001323" cy="22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spcBef>
                <a:spcPts val="0"/>
              </a:spcBef>
              <a:buSzPts val="1600"/>
              <a:buNone/>
            </a:pPr>
            <a:r>
              <a:rPr lang="ar-JO" sz="1600" b="1" u="sng" dirty="0">
                <a:latin typeface="Tajawal"/>
                <a:ea typeface="Tajawal"/>
                <a:cs typeface="Tajawal"/>
                <a:sym typeface="Tajawal"/>
              </a:rPr>
              <a:t>تحديد صحيح للنطاق</a:t>
            </a: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:</a:t>
            </a:r>
            <a:endParaRPr lang="en-US" sz="1600" dirty="0">
              <a:latin typeface="Tajawal"/>
              <a:ea typeface="Tajawal"/>
              <a:cs typeface="Tajawal"/>
              <a:sym typeface="Tajawal"/>
            </a:endParaRP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يعاني ملايين لأطفال من أشكال متعددة من الحرمان </a:t>
            </a:r>
            <a:endParaRPr lang="en-US" sz="1600" dirty="0">
              <a:latin typeface="Tajawal"/>
              <a:cs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endParaRPr lang="en-US" sz="1600" dirty="0">
              <a:latin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الرعاية الحاضنة للأطفال تشمل خمسة مكونات مترابطة وغير قابلة للتجزءة، من أجل تعزيز النماء الشامل للأطفال منذ الولادة وحتى دخول المدرسة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150047"/>
              </p:ext>
            </p:extLst>
          </p:nvPr>
        </p:nvGraphicFramePr>
        <p:xfrm>
          <a:off x="619215" y="140511"/>
          <a:ext cx="2250238" cy="163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705D807-ED00-42A1-80F7-ACA13DAF8F93}"/>
              </a:ext>
            </a:extLst>
          </p:cNvPr>
          <p:cNvSpPr txBox="1"/>
          <p:nvPr/>
        </p:nvSpPr>
        <p:spPr>
          <a:xfrm>
            <a:off x="4332257" y="4707884"/>
            <a:ext cx="44109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</a:t>
            </a:r>
            <a:r>
              <a:rPr lang="en-US" sz="1050" dirty="0">
                <a:hlinkClick r:id="rId10"/>
              </a:rPr>
              <a:t>Nurturing Care Framework for Early Childhood Development</a:t>
            </a:r>
            <a:endParaRPr lang="en-US" sz="105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0C3A86-8308-463D-9D12-11C3DD95D8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2019" y="2001892"/>
            <a:ext cx="3184631" cy="308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3153102" y="1164471"/>
            <a:ext cx="5739673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3200" dirty="0">
                <a:solidFill>
                  <a:srgbClr val="F37A87"/>
                </a:solidFill>
                <a:latin typeface="Tajawal Black"/>
                <a:cs typeface="Tajawal Black"/>
              </a:rPr>
              <a:t>تخطيط السياسات في تنمية الطفولة المبكرة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6112043" y="2118120"/>
            <a:ext cx="2639956" cy="28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spcBef>
                <a:spcPts val="0"/>
              </a:spcBef>
              <a:buSzPts val="1600"/>
              <a:buNone/>
            </a:pPr>
            <a:r>
              <a:rPr lang="ar-JO" sz="1600" b="1" u="sng" dirty="0">
                <a:latin typeface="Tajawal"/>
                <a:ea typeface="Tajawal"/>
                <a:cs typeface="Tajawal"/>
                <a:sym typeface="Tajawal"/>
              </a:rPr>
              <a:t>فهم معمق لواقع الحال</a:t>
            </a: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:</a:t>
            </a:r>
            <a:endParaRPr lang="en-US" sz="1600" dirty="0">
              <a:latin typeface="Tajawal"/>
              <a:ea typeface="Tajawal"/>
              <a:cs typeface="Tajawal"/>
              <a:sym typeface="Tajawal"/>
            </a:endParaRP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مصادر البيانات: 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cs typeface="Tajawal"/>
              </a:rPr>
              <a:t>البيانات الإدارية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cs typeface="Tajawal"/>
              </a:rPr>
              <a:t>المسوحات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cs typeface="Tajawal"/>
              </a:rPr>
              <a:t>الدراسات النوعية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816807"/>
              </p:ext>
            </p:extLst>
          </p:nvPr>
        </p:nvGraphicFramePr>
        <p:xfrm>
          <a:off x="619215" y="140511"/>
          <a:ext cx="2250238" cy="163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Google Shape;170;p2">
            <a:extLst>
              <a:ext uri="{FF2B5EF4-FFF2-40B4-BE49-F238E27FC236}">
                <a16:creationId xmlns:a16="http://schemas.microsoft.com/office/drawing/2014/main" id="{35546468-EE48-4440-A218-BB1F461C895B}"/>
              </a:ext>
            </a:extLst>
          </p:cNvPr>
          <p:cNvSpPr txBox="1">
            <a:spLocks/>
          </p:cNvSpPr>
          <p:nvPr/>
        </p:nvSpPr>
        <p:spPr>
          <a:xfrm>
            <a:off x="1922625" y="2143769"/>
            <a:ext cx="3354658" cy="28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r" rtl="1">
              <a:spcBef>
                <a:spcPts val="0"/>
              </a:spcBef>
              <a:buSzPts val="1600"/>
              <a:buFont typeface="Arial"/>
              <a:buNone/>
            </a:pPr>
            <a:r>
              <a:rPr lang="ar-JO" sz="1600" b="1" u="sng" dirty="0">
                <a:latin typeface="Tajawal"/>
                <a:ea typeface="Tajawal"/>
                <a:cs typeface="Tajawal"/>
                <a:sym typeface="Tajawal"/>
              </a:rPr>
              <a:t>أمثلة للمؤشرات</a:t>
            </a: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:</a:t>
            </a:r>
            <a:endParaRPr lang="en-US" sz="1600" dirty="0">
              <a:latin typeface="Tajawal"/>
              <a:ea typeface="Tajawal"/>
              <a:cs typeface="Tajawal"/>
              <a:sym typeface="Tajawal"/>
            </a:endParaRPr>
          </a:p>
          <a:p>
            <a:pPr marL="0" indent="0" algn="r" rtl="1">
              <a:spcBef>
                <a:spcPts val="0"/>
              </a:spcBef>
              <a:buSzPts val="1600"/>
              <a:buFont typeface="Arial"/>
              <a:buNone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الصحة الجيدة: 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cs typeface="Tajawal"/>
              </a:rPr>
              <a:t>عدد المراجعات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cs typeface="Tajawal"/>
              </a:rPr>
              <a:t>حالات المراجعات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التغذية: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ea typeface="Tajawal"/>
                <a:cs typeface="Tajawal"/>
                <a:sym typeface="Tajawal"/>
              </a:rPr>
              <a:t>فقر الدم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ea typeface="Tajawal"/>
                <a:cs typeface="Tajawal"/>
                <a:sym typeface="Tajawal"/>
              </a:rPr>
              <a:t>التقزم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ea typeface="Tajawal"/>
                <a:cs typeface="Tajawal"/>
                <a:sym typeface="Tajawal"/>
              </a:rPr>
              <a:t>تنوع الطعام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فرص التعليم المبكر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ea typeface="Tajawal"/>
                <a:cs typeface="Tajawal"/>
                <a:sym typeface="Tajawal"/>
              </a:rPr>
              <a:t>توفر الخدمات</a:t>
            </a:r>
          </a:p>
          <a:p>
            <a:pPr marL="742950" lvl="1" indent="-285750" algn="r" rtl="1">
              <a:spcBef>
                <a:spcPts val="0"/>
              </a:spcBef>
              <a:buSzPts val="1600"/>
            </a:pPr>
            <a:r>
              <a:rPr lang="ar-JO" sz="1200" dirty="0">
                <a:latin typeface="Tajawal"/>
                <a:ea typeface="Tajawal"/>
                <a:cs typeface="Tajawal"/>
                <a:sym typeface="Tajawal"/>
              </a:rPr>
              <a:t>استعمال الخدمات</a:t>
            </a:r>
          </a:p>
          <a:p>
            <a:pPr marL="1657350" lvl="3" indent="-285750" algn="r" rtl="1">
              <a:spcBef>
                <a:spcPts val="0"/>
              </a:spcBef>
              <a:buSzPts val="1600"/>
            </a:pPr>
            <a:endParaRPr lang="ar-JO" sz="400" dirty="0">
              <a:latin typeface="Tajawal"/>
              <a:ea typeface="Tajawal"/>
              <a:cs typeface="Tajawal"/>
              <a:sym typeface="Tajawal"/>
            </a:endParaRPr>
          </a:p>
        </p:txBody>
      </p:sp>
    </p:spTree>
    <p:extLst>
      <p:ext uri="{BB962C8B-B14F-4D97-AF65-F5344CB8AC3E}">
        <p14:creationId xmlns:p14="http://schemas.microsoft.com/office/powerpoint/2010/main" val="1820909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3153102" y="1164471"/>
            <a:ext cx="5739673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3200" dirty="0">
                <a:solidFill>
                  <a:srgbClr val="F37A87"/>
                </a:solidFill>
                <a:latin typeface="Tajawal Black"/>
                <a:cs typeface="Tajawal Black"/>
              </a:rPr>
              <a:t>تخطيط السياسات في تنمية الطفولة المبكرة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5037222" y="2118120"/>
            <a:ext cx="3714777" cy="28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spcBef>
                <a:spcPts val="0"/>
              </a:spcBef>
              <a:buSzPts val="1600"/>
              <a:buNone/>
            </a:pPr>
            <a:r>
              <a:rPr lang="ar-JO" sz="1600" b="1" u="sng" dirty="0">
                <a:latin typeface="Tajawal"/>
                <a:ea typeface="Tajawal"/>
                <a:cs typeface="Tajawal"/>
                <a:sym typeface="Tajawal"/>
              </a:rPr>
              <a:t>تحديد واضح للنتائج وآليات تحقيقها</a:t>
            </a:r>
            <a:r>
              <a:rPr lang="ar-JO" sz="1600" dirty="0">
                <a:latin typeface="Tajawal"/>
                <a:ea typeface="Tajawal"/>
                <a:cs typeface="Tajawal"/>
                <a:sym typeface="Tajawal"/>
              </a:rPr>
              <a:t>:</a:t>
            </a:r>
            <a:endParaRPr lang="en-US" sz="1600" dirty="0">
              <a:latin typeface="Tajawal"/>
              <a:ea typeface="Tajawal"/>
              <a:cs typeface="Tajawal"/>
              <a:sym typeface="Tajawal"/>
            </a:endParaRP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الوصول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الشمول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الجودة</a:t>
            </a: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4445807"/>
              </p:ext>
            </p:extLst>
          </p:nvPr>
        </p:nvGraphicFramePr>
        <p:xfrm>
          <a:off x="619214" y="140511"/>
          <a:ext cx="2533887" cy="163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70807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1922626" y="1164471"/>
            <a:ext cx="697015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2800" dirty="0">
                <a:solidFill>
                  <a:srgbClr val="F37A87"/>
                </a:solidFill>
                <a:latin typeface="Tajawal Black"/>
                <a:cs typeface="Tajawal Black"/>
              </a:rPr>
              <a:t>تخطيط </a:t>
            </a:r>
            <a:r>
              <a:rPr lang="ar-JO" sz="2400" dirty="0">
                <a:solidFill>
                  <a:srgbClr val="F37A87"/>
                </a:solidFill>
                <a:latin typeface="Tajawal Black"/>
                <a:cs typeface="Tajawal Black"/>
              </a:rPr>
              <a:t>السياسات</a:t>
            </a:r>
            <a:r>
              <a:rPr lang="ar-JO" sz="2800" dirty="0">
                <a:solidFill>
                  <a:srgbClr val="F37A87"/>
                </a:solidFill>
                <a:latin typeface="Tajawal Black"/>
                <a:cs typeface="Tajawal Black"/>
              </a:rPr>
              <a:t> في تنمية الطفولة المبكرة: تحديات البيانات وصنع القرار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697502" y="2047500"/>
            <a:ext cx="8094273" cy="28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spcBef>
                <a:spcPts val="0"/>
              </a:spcBef>
              <a:buSzPts val="1600"/>
              <a:buNone/>
            </a:pPr>
            <a:r>
              <a:rPr lang="ar-JO" sz="1400" b="1" u="sng" dirty="0">
                <a:latin typeface="Tajawal"/>
                <a:ea typeface="Tajawal"/>
                <a:cs typeface="Tajawal"/>
                <a:sym typeface="Tajawal"/>
              </a:rPr>
              <a:t>التحديات العالمية</a:t>
            </a:r>
            <a:endParaRPr lang="en-US" sz="1400" dirty="0">
              <a:latin typeface="Tajawal"/>
              <a:ea typeface="Tajawal"/>
              <a:cs typeface="Tajawal"/>
              <a:sym typeface="Tajawal"/>
            </a:endParaRP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endParaRPr lang="ar-JO" sz="14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تجزؤ مصادر البيانات</a:t>
            </a:r>
            <a:r>
              <a:rPr lang="ar-JO" sz="1400" dirty="0">
                <a:latin typeface="Tajawal"/>
                <a:cs typeface="Tajawal"/>
              </a:rPr>
              <a:t>: غياب قواعد بيانات موحدة تربط بين الصحة، التعليم، التغذية، والحماية الاجتماعية.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دورية/انتظام جمع البيانات</a:t>
            </a:r>
            <a:r>
              <a:rPr lang="ar-JO" sz="1400" dirty="0">
                <a:latin typeface="Tajawal"/>
                <a:cs typeface="Tajawal"/>
              </a:rPr>
              <a:t>: الاعتماد على مسوحات متباعدة زمنياً مثل </a:t>
            </a:r>
            <a:r>
              <a:rPr lang="en-US" sz="1400" dirty="0">
                <a:latin typeface="Tajawal"/>
                <a:cs typeface="Tajawal"/>
              </a:rPr>
              <a:t>DHS </a:t>
            </a:r>
            <a:r>
              <a:rPr lang="ar-JO" sz="1400" dirty="0">
                <a:latin typeface="Tajawal"/>
                <a:cs typeface="Tajawal"/>
              </a:rPr>
              <a:t>و</a:t>
            </a:r>
            <a:r>
              <a:rPr lang="en-US" sz="1400" dirty="0">
                <a:latin typeface="Tajawal"/>
                <a:cs typeface="Tajawal"/>
              </a:rPr>
              <a:t>MICS، </a:t>
            </a:r>
            <a:r>
              <a:rPr lang="ar-JO" sz="1400" dirty="0">
                <a:latin typeface="Tajawal"/>
                <a:cs typeface="Tajawal"/>
              </a:rPr>
              <a:t>ما يحد من القدرة على رصد التغيرات المستمرة.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قصور المؤشرات المتكاملة</a:t>
            </a:r>
            <a:r>
              <a:rPr lang="ar-JO" sz="1400" dirty="0">
                <a:latin typeface="Tajawal"/>
                <a:cs typeface="Tajawal"/>
              </a:rPr>
              <a:t>: معظم البيانات تركز على جانب واحد (التغذية أو التعليم مثلاً) بينما تنمية الطفولة المبكرة تتطلب مؤشرات مركبة تشمل جميع الأبعاد (التعلم، الصحة، الحماية، الرفاه).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تفاوت في جودة البيانات</a:t>
            </a:r>
            <a:r>
              <a:rPr lang="ar-JO" sz="1400" dirty="0">
                <a:latin typeface="Tajawal"/>
                <a:cs typeface="Tajawal"/>
              </a:rPr>
              <a:t>: الفجوات بين البلدان في دقة أدوات القياس، تدريب الكوادر، واستخدام المنهجيات المعيارية 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صعوبة تتبع الأطفال المهمشين</a:t>
            </a:r>
            <a:r>
              <a:rPr lang="ar-JO" sz="1400" dirty="0">
                <a:latin typeface="Tajawal"/>
                <a:cs typeface="Tajawal"/>
              </a:rPr>
              <a:t>: غياب بيانات مصنفة بشكل كافٍ حسب الجنس، الوضع الاجتماعي–الاقتصادي، مكان الإقامة (حضر/ريف)، الأطفال ذوي الإعاقة، والأطفال في أوضاع النزاع.</a:t>
            </a:r>
          </a:p>
          <a:p>
            <a:pPr marL="0" indent="0" algn="r" rtl="1">
              <a:spcBef>
                <a:spcPts val="0"/>
              </a:spcBef>
              <a:buSzPts val="1600"/>
              <a:buNone/>
            </a:pPr>
            <a:endParaRPr lang="ar-JO" sz="1400" dirty="0"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1" name="Google Shape;171;p2"/>
          <p:cNvCxnSpPr>
            <a:cxnSpLocks/>
          </p:cNvCxnSpPr>
          <p:nvPr/>
        </p:nvCxnSpPr>
        <p:spPr>
          <a:xfrm>
            <a:off x="8791775" y="2085975"/>
            <a:ext cx="0" cy="2654191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679797"/>
              </p:ext>
            </p:extLst>
          </p:nvPr>
        </p:nvGraphicFramePr>
        <p:xfrm>
          <a:off x="-29435" y="179778"/>
          <a:ext cx="2533887" cy="163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88663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1922626" y="1164471"/>
            <a:ext cx="697015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2800" dirty="0">
                <a:solidFill>
                  <a:srgbClr val="F37A87"/>
                </a:solidFill>
                <a:latin typeface="Tajawal Black"/>
                <a:cs typeface="Tajawal Black"/>
              </a:rPr>
              <a:t>تخطيط </a:t>
            </a:r>
            <a:r>
              <a:rPr lang="ar-JO" sz="2400" dirty="0">
                <a:solidFill>
                  <a:srgbClr val="F37A87"/>
                </a:solidFill>
                <a:latin typeface="Tajawal Black"/>
                <a:cs typeface="Tajawal Black"/>
              </a:rPr>
              <a:t>السياسات</a:t>
            </a:r>
            <a:r>
              <a:rPr lang="ar-JO" sz="2800" dirty="0">
                <a:solidFill>
                  <a:srgbClr val="F37A87"/>
                </a:solidFill>
                <a:latin typeface="Tajawal Black"/>
                <a:cs typeface="Tajawal Black"/>
              </a:rPr>
              <a:t> في تنمية الطفولة المبكرة: تحديات البيانات وصنع القرار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697502" y="2047500"/>
            <a:ext cx="8094273" cy="28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spcBef>
                <a:spcPts val="0"/>
              </a:spcBef>
              <a:buSzPts val="1600"/>
              <a:buNone/>
            </a:pPr>
            <a:r>
              <a:rPr lang="ar-JO" sz="1400" b="1" u="sng" dirty="0">
                <a:latin typeface="Tajawal"/>
                <a:ea typeface="Tajawal"/>
                <a:cs typeface="Tajawal"/>
                <a:sym typeface="Tajawal"/>
              </a:rPr>
              <a:t>التحديات الإقليمية (الشرق الأوسط وشمال إفريقيا كنموذج)</a:t>
            </a:r>
            <a:endParaRPr lang="ar-JO" sz="14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الاعتماد على بيانات إدارية محدودة: </a:t>
            </a:r>
            <a:r>
              <a:rPr lang="ar-JO" sz="1400" dirty="0">
                <a:latin typeface="Tajawal"/>
                <a:cs typeface="Tajawal"/>
              </a:rPr>
              <a:t>معظم الأنظمة الإدارية (الصحة، التعليم) لا تجمع بيانات شاملة حول جميع جوانب الطفولة المبكرة.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تأثير النزاعات والهشاشة</a:t>
            </a:r>
            <a:r>
              <a:rPr lang="ar-JO" sz="1400" dirty="0">
                <a:latin typeface="Tajawal"/>
                <a:cs typeface="Tajawal"/>
              </a:rPr>
              <a:t>: صعوبة جمع بيانات دقيقة في مناطق النزاع أو اللجوء، ما يؤدي إلى فجوات واسعة في تقدير أوضاع الأطفال</a:t>
            </a:r>
            <a:r>
              <a:rPr lang="ar-JO" sz="1400" b="1" dirty="0">
                <a:latin typeface="Tajawal"/>
                <a:cs typeface="Tajawal"/>
              </a:rPr>
              <a:t>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غياب التكامل بين المؤسسات: </a:t>
            </a:r>
            <a:r>
              <a:rPr lang="ar-JO" sz="1400" dirty="0">
                <a:latin typeface="Tajawal"/>
                <a:cs typeface="Tajawal"/>
              </a:rPr>
              <a:t>ضعف التنسيق بين وزارات (الصحة، التربية، التنمية الاجتماعية) يؤدي إلى بيانات متفرقة وغير مترابطة.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محدودية القدرات الوطنية: </a:t>
            </a:r>
            <a:r>
              <a:rPr lang="ar-JO" sz="1400" dirty="0">
                <a:latin typeface="Tajawal"/>
                <a:cs typeface="Tajawal"/>
              </a:rPr>
              <a:t>نقص الخبرات التقنية في تصميم المؤشرات، إدارة قواعد البيانات، وتحليلها بشكل يدعم صنع القرار.</a:t>
            </a:r>
          </a:p>
          <a:p>
            <a:pPr marL="285750" indent="-285750" algn="r" rtl="1">
              <a:spcBef>
                <a:spcPts val="0"/>
              </a:spcBef>
              <a:buSzPts val="1600"/>
            </a:pPr>
            <a:r>
              <a:rPr lang="ar-JO" sz="1400" b="1" dirty="0">
                <a:latin typeface="Tajawal"/>
                <a:cs typeface="Tajawal"/>
              </a:rPr>
              <a:t>ضعف نشر البيانات وإتاحتها: </a:t>
            </a:r>
            <a:r>
              <a:rPr lang="ar-JO" sz="1400" dirty="0">
                <a:latin typeface="Tajawal"/>
                <a:cs typeface="Tajawal"/>
              </a:rPr>
              <a:t>قلة الشفافية ومحدودية الوصول إلى البيانات للباحثين وصانعي السياسات، مما يضعف استثمارها في التخطيط.</a:t>
            </a:r>
            <a:endParaRPr lang="ar-JO" sz="1400" dirty="0"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1" name="Google Shape;171;p2"/>
          <p:cNvCxnSpPr/>
          <p:nvPr/>
        </p:nvCxnSpPr>
        <p:spPr>
          <a:xfrm>
            <a:off x="8791775" y="2085975"/>
            <a:ext cx="0" cy="2307300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/>
        </p:nvGraphicFramePr>
        <p:xfrm>
          <a:off x="-29435" y="179778"/>
          <a:ext cx="2533887" cy="163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709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"/>
          <p:cNvSpPr txBox="1">
            <a:spLocks noGrp="1"/>
          </p:cNvSpPr>
          <p:nvPr>
            <p:ph type="title"/>
          </p:nvPr>
        </p:nvSpPr>
        <p:spPr>
          <a:xfrm>
            <a:off x="1922626" y="1164471"/>
            <a:ext cx="697015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r">
              <a:buClr>
                <a:srgbClr val="E7CCD6"/>
              </a:buClr>
              <a:buSzPts val="4400"/>
            </a:pPr>
            <a:r>
              <a:rPr lang="ar-JO" sz="2800" dirty="0">
                <a:solidFill>
                  <a:srgbClr val="F37A87"/>
                </a:solidFill>
                <a:latin typeface="Tajawal Black"/>
                <a:cs typeface="Tajawal Black"/>
              </a:rPr>
              <a:t>تخطيط </a:t>
            </a:r>
            <a:r>
              <a:rPr lang="ar-JO" sz="2400" dirty="0">
                <a:solidFill>
                  <a:srgbClr val="F37A87"/>
                </a:solidFill>
                <a:latin typeface="Tajawal Black"/>
                <a:cs typeface="Tajawal Black"/>
              </a:rPr>
              <a:t>السياسات</a:t>
            </a:r>
            <a:r>
              <a:rPr lang="ar-JO" sz="2800" dirty="0">
                <a:solidFill>
                  <a:srgbClr val="F37A87"/>
                </a:solidFill>
                <a:latin typeface="Tajawal Black"/>
                <a:cs typeface="Tajawal Black"/>
              </a:rPr>
              <a:t> في تنمية الطفولة المبكرة: تحديات البيانات وصنع القرار</a:t>
            </a:r>
          </a:p>
        </p:txBody>
      </p:sp>
      <p:sp>
        <p:nvSpPr>
          <p:cNvPr id="170" name="Google Shape;170;p2"/>
          <p:cNvSpPr txBox="1">
            <a:spLocks noGrp="1"/>
          </p:cNvSpPr>
          <p:nvPr>
            <p:ph type="body" idx="1"/>
          </p:nvPr>
        </p:nvSpPr>
        <p:spPr>
          <a:xfrm>
            <a:off x="697502" y="2047500"/>
            <a:ext cx="8094273" cy="284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 algn="r" rtl="1">
              <a:lnSpc>
                <a:spcPct val="150000"/>
              </a:lnSpc>
              <a:spcBef>
                <a:spcPts val="0"/>
              </a:spcBef>
              <a:buSzPts val="1600"/>
              <a:buNone/>
            </a:pPr>
            <a:r>
              <a:rPr lang="ar-JO" sz="1600" b="1" u="sng" dirty="0">
                <a:latin typeface="Tajawal"/>
                <a:ea typeface="Tajawal"/>
                <a:cs typeface="Tajawal"/>
                <a:sym typeface="Tajawal"/>
              </a:rPr>
              <a:t>التوصيات</a:t>
            </a: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الاعتماد على البيانات المتاحة لحين توفر بيانات أفضل.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البيانات الأقل دقة في مناطق النزاع أو اللجوء، أفضل من لا شئ.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البدء من الخدمات المتاحة لجمع بيانات أفضل: مثل الصحة الأولية.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التكامل بين المؤسسات ومقدمي الخدمات في جمع البيانات.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الاستعانة بالأدوات غير التقليدية كلما كان ذلك ممكنا.</a:t>
            </a:r>
          </a:p>
          <a:p>
            <a:pPr marL="285750" indent="-285750" algn="r" rtl="1">
              <a:lnSpc>
                <a:spcPct val="150000"/>
              </a:lnSpc>
              <a:spcBef>
                <a:spcPts val="0"/>
              </a:spcBef>
              <a:buSzPts val="1600"/>
            </a:pPr>
            <a:r>
              <a:rPr lang="ar-JO" sz="1600" dirty="0">
                <a:latin typeface="Tajawal"/>
                <a:cs typeface="Tajawal"/>
              </a:rPr>
              <a:t>نشر البيانات وإتاحتها. </a:t>
            </a:r>
            <a:endParaRPr lang="ar-JO" sz="1600" dirty="0">
              <a:latin typeface="Tajawal"/>
              <a:ea typeface="Tajawal"/>
              <a:cs typeface="Tajawal"/>
              <a:sym typeface="Tajawal"/>
            </a:endParaRPr>
          </a:p>
        </p:txBody>
      </p:sp>
      <p:cxnSp>
        <p:nvCxnSpPr>
          <p:cNvPr id="171" name="Google Shape;171;p2"/>
          <p:cNvCxnSpPr>
            <a:cxnSpLocks/>
          </p:cNvCxnSpPr>
          <p:nvPr/>
        </p:nvCxnSpPr>
        <p:spPr>
          <a:xfrm>
            <a:off x="8791775" y="2085975"/>
            <a:ext cx="0" cy="2591128"/>
          </a:xfrm>
          <a:prstGeom prst="straightConnector1">
            <a:avLst/>
          </a:prstGeom>
          <a:noFill/>
          <a:ln w="63500" cap="flat" cmpd="sng">
            <a:solidFill>
              <a:srgbClr val="E7CCD6"/>
            </a:solidFill>
            <a:prstDash val="solid"/>
            <a:miter lim="800000"/>
            <a:headEnd type="none" w="med" len="med"/>
            <a:tailEnd type="none" w="med" len="med"/>
          </a:ln>
        </p:spPr>
      </p:cxnSp>
      <p:pic>
        <p:nvPicPr>
          <p:cNvPr id="172" name="Google Shape;172;p2" descr="star design"/>
          <p:cNvPicPr preferRelativeResize="0"/>
          <p:nvPr/>
        </p:nvPicPr>
        <p:blipFill rotWithShape="1">
          <a:blip r:embed="rId3">
            <a:alphaModFix/>
          </a:blip>
          <a:srcRect l="49852" b="49963"/>
          <a:stretch/>
        </p:blipFill>
        <p:spPr>
          <a:xfrm>
            <a:off x="0" y="3224900"/>
            <a:ext cx="1922625" cy="191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6314" y="181700"/>
            <a:ext cx="2276462" cy="573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570B08B-DEA3-48BE-AFFD-C0686F38D9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4186706"/>
              </p:ext>
            </p:extLst>
          </p:nvPr>
        </p:nvGraphicFramePr>
        <p:xfrm>
          <a:off x="-29435" y="179778"/>
          <a:ext cx="2533887" cy="1638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97519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9"/>
          <p:cNvSpPr txBox="1"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5C0B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9"/>
          <p:cNvSpPr txBox="1">
            <a:spLocks noGrp="1"/>
          </p:cNvSpPr>
          <p:nvPr>
            <p:ph type="title"/>
          </p:nvPr>
        </p:nvSpPr>
        <p:spPr>
          <a:xfrm>
            <a:off x="466725" y="224790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ajawal Black"/>
              <a:buNone/>
            </a:pPr>
            <a:r>
              <a:rPr lang="en-US" sz="5400" b="0" i="0" u="none">
                <a:solidFill>
                  <a:schemeClr val="lt1"/>
                </a:solidFill>
                <a:latin typeface="Tajawal Black"/>
                <a:ea typeface="Tajawal Black"/>
                <a:cs typeface="Tajawal Black"/>
                <a:sym typeface="Tajawal Black"/>
              </a:rPr>
              <a:t>شكراً لكم</a:t>
            </a:r>
            <a:endParaRPr/>
          </a:p>
        </p:txBody>
      </p:sp>
      <p:pic>
        <p:nvPicPr>
          <p:cNvPr id="340" name="Google Shape;340;p9" descr="Design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139281" y="2247900"/>
            <a:ext cx="1102519" cy="36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4650" y="203800"/>
            <a:ext cx="2276452" cy="56432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9"/>
          <p:cNvSpPr/>
          <p:nvPr/>
        </p:nvSpPr>
        <p:spPr>
          <a:xfrm>
            <a:off x="2250" y="4777400"/>
            <a:ext cx="9144000" cy="36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solidFill>
                  <a:srgbClr val="65C0B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www.anecd.net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618</Words>
  <Application>Microsoft Office PowerPoint</Application>
  <PresentationFormat>On-screen Show (16:9)</PresentationFormat>
  <Paragraphs>89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Tajawal Black</vt:lpstr>
      <vt:lpstr>Source Sans Pro</vt:lpstr>
      <vt:lpstr>Tajawal</vt:lpstr>
      <vt:lpstr>Default Design</vt:lpstr>
      <vt:lpstr>1_Default Design</vt:lpstr>
      <vt:lpstr>PowerPoint Presentation</vt:lpstr>
      <vt:lpstr>تخطيط السياسات في تنمية الطفولة المبكرة</vt:lpstr>
      <vt:lpstr>تخطيط السياسات في تنمية الطفولة المبكرة</vt:lpstr>
      <vt:lpstr>تخطيط السياسات في تنمية الطفولة المبكرة</vt:lpstr>
      <vt:lpstr>تخطيط السياسات في تنمية الطفولة المبكرة</vt:lpstr>
      <vt:lpstr>تخطيط السياسات في تنمية الطفولة المبكرة: تحديات البيانات وصنع القرار</vt:lpstr>
      <vt:lpstr>تخطيط السياسات في تنمية الطفولة المبكرة: تحديات البيانات وصنع القرار</vt:lpstr>
      <vt:lpstr>تخطيط السياسات في تنمية الطفولة المبكرة: تحديات البيانات وصنع القرار</vt:lpstr>
      <vt:lpstr>شكراً لكم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nailapc</dc:creator>
  <cp:lastModifiedBy>Shereen Abbadi</cp:lastModifiedBy>
  <cp:revision>16</cp:revision>
  <dcterms:created xsi:type="dcterms:W3CDTF">2021-04-26T10:07:52Z</dcterms:created>
  <dcterms:modified xsi:type="dcterms:W3CDTF">2025-08-17T08:04:52Z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1033-11.2.0.10114</vt:lpwstr>
  </property>
</Properties>
</file>